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7" r:id="rId5"/>
    <p:sldMasterId id="2147483731" r:id="rId6"/>
    <p:sldMasterId id="2147483756" r:id="rId7"/>
    <p:sldMasterId id="2147483781" r:id="rId8"/>
  </p:sldMasterIdLst>
  <p:notesMasterIdLst>
    <p:notesMasterId r:id="rId184"/>
  </p:notesMasterIdLst>
  <p:sldIdLst>
    <p:sldId id="881" r:id="rId9"/>
    <p:sldId id="894" r:id="rId10"/>
    <p:sldId id="303" r:id="rId11"/>
    <p:sldId id="304" r:id="rId12"/>
    <p:sldId id="882" r:id="rId13"/>
    <p:sldId id="884" r:id="rId14"/>
    <p:sldId id="885" r:id="rId15"/>
    <p:sldId id="886" r:id="rId16"/>
    <p:sldId id="612" r:id="rId17"/>
    <p:sldId id="889" r:id="rId18"/>
    <p:sldId id="890" r:id="rId19"/>
    <p:sldId id="891" r:id="rId20"/>
    <p:sldId id="892" r:id="rId21"/>
    <p:sldId id="893" r:id="rId22"/>
    <p:sldId id="258" r:id="rId23"/>
    <p:sldId id="259" r:id="rId24"/>
    <p:sldId id="261" r:id="rId25"/>
    <p:sldId id="262" r:id="rId26"/>
    <p:sldId id="263" r:id="rId27"/>
    <p:sldId id="264" r:id="rId28"/>
    <p:sldId id="265" r:id="rId29"/>
    <p:sldId id="266" r:id="rId30"/>
    <p:sldId id="268" r:id="rId31"/>
    <p:sldId id="310" r:id="rId32"/>
    <p:sldId id="657" r:id="rId33"/>
    <p:sldId id="309" r:id="rId34"/>
    <p:sldId id="778" r:id="rId35"/>
    <p:sldId id="269" r:id="rId36"/>
    <p:sldId id="270" r:id="rId37"/>
    <p:sldId id="271" r:id="rId38"/>
    <p:sldId id="272" r:id="rId39"/>
    <p:sldId id="273" r:id="rId40"/>
    <p:sldId id="274" r:id="rId41"/>
    <p:sldId id="705" r:id="rId42"/>
    <p:sldId id="877" r:id="rId43"/>
    <p:sldId id="306" r:id="rId44"/>
    <p:sldId id="316" r:id="rId45"/>
    <p:sldId id="288" r:id="rId46"/>
    <p:sldId id="289" r:id="rId47"/>
    <p:sldId id="290" r:id="rId48"/>
    <p:sldId id="711" r:id="rId49"/>
    <p:sldId id="637" r:id="rId50"/>
    <p:sldId id="712" r:id="rId51"/>
    <p:sldId id="292" r:id="rId52"/>
    <p:sldId id="713" r:id="rId53"/>
    <p:sldId id="714" r:id="rId54"/>
    <p:sldId id="660" r:id="rId55"/>
    <p:sldId id="878" r:id="rId56"/>
    <p:sldId id="295" r:id="rId57"/>
    <p:sldId id="298" r:id="rId58"/>
    <p:sldId id="326" r:id="rId59"/>
    <p:sldId id="327" r:id="rId60"/>
    <p:sldId id="328" r:id="rId61"/>
    <p:sldId id="329" r:id="rId62"/>
    <p:sldId id="330" r:id="rId63"/>
    <p:sldId id="331" r:id="rId64"/>
    <p:sldId id="332" r:id="rId65"/>
    <p:sldId id="323" r:id="rId66"/>
    <p:sldId id="324" r:id="rId67"/>
    <p:sldId id="334" r:id="rId68"/>
    <p:sldId id="335" r:id="rId69"/>
    <p:sldId id="614" r:id="rId70"/>
    <p:sldId id="337" r:id="rId71"/>
    <p:sldId id="338" r:id="rId72"/>
    <p:sldId id="831" r:id="rId73"/>
    <p:sldId id="832" r:id="rId74"/>
    <p:sldId id="833" r:id="rId75"/>
    <p:sldId id="834" r:id="rId76"/>
    <p:sldId id="836" r:id="rId77"/>
    <p:sldId id="837" r:id="rId78"/>
    <p:sldId id="838" r:id="rId79"/>
    <p:sldId id="842" r:id="rId80"/>
    <p:sldId id="353" r:id="rId81"/>
    <p:sldId id="352" r:id="rId82"/>
    <p:sldId id="354" r:id="rId83"/>
    <p:sldId id="355" r:id="rId84"/>
    <p:sldId id="356" r:id="rId85"/>
    <p:sldId id="357" r:id="rId86"/>
    <p:sldId id="358" r:id="rId87"/>
    <p:sldId id="360" r:id="rId88"/>
    <p:sldId id="819" r:id="rId89"/>
    <p:sldId id="362" r:id="rId90"/>
    <p:sldId id="363" r:id="rId91"/>
    <p:sldId id="364" r:id="rId92"/>
    <p:sldId id="365" r:id="rId93"/>
    <p:sldId id="366" r:id="rId94"/>
    <p:sldId id="367" r:id="rId95"/>
    <p:sldId id="820" r:id="rId96"/>
    <p:sldId id="821" r:id="rId97"/>
    <p:sldId id="380" r:id="rId98"/>
    <p:sldId id="879" r:id="rId99"/>
    <p:sldId id="381" r:id="rId100"/>
    <p:sldId id="385" r:id="rId101"/>
    <p:sldId id="387" r:id="rId102"/>
    <p:sldId id="390" r:id="rId103"/>
    <p:sldId id="414" r:id="rId104"/>
    <p:sldId id="415" r:id="rId105"/>
    <p:sldId id="421" r:id="rId106"/>
    <p:sldId id="420" r:id="rId107"/>
    <p:sldId id="422" r:id="rId108"/>
    <p:sldId id="425" r:id="rId109"/>
    <p:sldId id="423" r:id="rId110"/>
    <p:sldId id="424" r:id="rId111"/>
    <p:sldId id="427" r:id="rId112"/>
    <p:sldId id="426" r:id="rId113"/>
    <p:sldId id="428" r:id="rId114"/>
    <p:sldId id="429" r:id="rId115"/>
    <p:sldId id="430" r:id="rId116"/>
    <p:sldId id="431" r:id="rId117"/>
    <p:sldId id="434" r:id="rId118"/>
    <p:sldId id="433" r:id="rId119"/>
    <p:sldId id="435" r:id="rId120"/>
    <p:sldId id="436" r:id="rId121"/>
    <p:sldId id="438" r:id="rId122"/>
    <p:sldId id="437" r:id="rId123"/>
    <p:sldId id="439" r:id="rId124"/>
    <p:sldId id="440" r:id="rId125"/>
    <p:sldId id="441" r:id="rId126"/>
    <p:sldId id="442" r:id="rId127"/>
    <p:sldId id="443" r:id="rId128"/>
    <p:sldId id="444" r:id="rId129"/>
    <p:sldId id="445" r:id="rId130"/>
    <p:sldId id="825" r:id="rId131"/>
    <p:sldId id="446" r:id="rId132"/>
    <p:sldId id="447" r:id="rId133"/>
    <p:sldId id="826" r:id="rId134"/>
    <p:sldId id="448" r:id="rId135"/>
    <p:sldId id="449" r:id="rId136"/>
    <p:sldId id="450" r:id="rId137"/>
    <p:sldId id="451" r:id="rId138"/>
    <p:sldId id="452" r:id="rId139"/>
    <p:sldId id="453" r:id="rId140"/>
    <p:sldId id="454" r:id="rId141"/>
    <p:sldId id="457" r:id="rId142"/>
    <p:sldId id="456" r:id="rId143"/>
    <p:sldId id="455" r:id="rId144"/>
    <p:sldId id="683" r:id="rId145"/>
    <p:sldId id="681" r:id="rId146"/>
    <p:sldId id="459" r:id="rId147"/>
    <p:sldId id="682" r:id="rId148"/>
    <p:sldId id="684" r:id="rId149"/>
    <p:sldId id="460" r:id="rId150"/>
    <p:sldId id="461" r:id="rId151"/>
    <p:sldId id="462" r:id="rId152"/>
    <p:sldId id="479" r:id="rId153"/>
    <p:sldId id="478" r:id="rId154"/>
    <p:sldId id="480" r:id="rId155"/>
    <p:sldId id="481" r:id="rId156"/>
    <p:sldId id="482" r:id="rId157"/>
    <p:sldId id="483" r:id="rId158"/>
    <p:sldId id="484" r:id="rId159"/>
    <p:sldId id="485" r:id="rId160"/>
    <p:sldId id="486" r:id="rId161"/>
    <p:sldId id="700" r:id="rId162"/>
    <p:sldId id="487" r:id="rId163"/>
    <p:sldId id="488" r:id="rId164"/>
    <p:sldId id="489" r:id="rId165"/>
    <p:sldId id="498" r:id="rId166"/>
    <p:sldId id="500" r:id="rId167"/>
    <p:sldId id="502" r:id="rId168"/>
    <p:sldId id="508" r:id="rId169"/>
    <p:sldId id="503" r:id="rId170"/>
    <p:sldId id="504" r:id="rId171"/>
    <p:sldId id="505" r:id="rId172"/>
    <p:sldId id="594" r:id="rId173"/>
    <p:sldId id="595" r:id="rId174"/>
    <p:sldId id="596" r:id="rId175"/>
    <p:sldId id="597" r:id="rId176"/>
    <p:sldId id="598" r:id="rId177"/>
    <p:sldId id="599" r:id="rId178"/>
    <p:sldId id="600" r:id="rId179"/>
    <p:sldId id="678" r:id="rId180"/>
    <p:sldId id="679" r:id="rId181"/>
    <p:sldId id="680" r:id="rId182"/>
    <p:sldId id="608" r:id="rId1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5942" autoAdjust="0"/>
  </p:normalViewPr>
  <p:slideViewPr>
    <p:cSldViewPr>
      <p:cViewPr varScale="1">
        <p:scale>
          <a:sx n="106" d="100"/>
          <a:sy n="106" d="100"/>
        </p:scale>
        <p:origin x="20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797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6.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viewProps" Target="viewProps.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2" tIns="48326" rIns="96652"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2" tIns="48326" rIns="96652" bIns="48326" rtlCol="0"/>
          <a:lstStyle>
            <a:lvl1pPr algn="r">
              <a:defRPr sz="1300"/>
            </a:lvl1pPr>
          </a:lstStyle>
          <a:p>
            <a:fld id="{4188FC75-E567-4C27-91CA-3EF60D76630B}" type="datetimeFigureOut">
              <a:rPr lang="en-US" smtClean="0"/>
              <a:pPr/>
              <a:t>6/28/2021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2" tIns="48326" rIns="96652" bIns="48326"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2" tIns="48326" rIns="96652"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2" tIns="48326" rIns="96652"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2" tIns="48326" rIns="96652" bIns="48326" rtlCol="0" anchor="b"/>
          <a:lstStyle>
            <a:lvl1pPr algn="r">
              <a:defRPr sz="1300"/>
            </a:lvl1pPr>
          </a:lstStyle>
          <a:p>
            <a:fld id="{7AB88C0D-44E7-4F13-A0F1-EB6C4AC7AAF1}" type="slidenum">
              <a:rPr lang="en-US" smtClean="0"/>
              <a:pPr/>
              <a:t>‹#›</a:t>
            </a:fld>
            <a:endParaRPr lang="en-US"/>
          </a:p>
        </p:txBody>
      </p:sp>
    </p:spTree>
    <p:extLst>
      <p:ext uri="{BB962C8B-B14F-4D97-AF65-F5344CB8AC3E}">
        <p14:creationId xmlns:p14="http://schemas.microsoft.com/office/powerpoint/2010/main" val="390473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Grp="1" noChangeArrowheads="1"/>
          </p:cNvSpPr>
          <p:nvPr>
            <p:ph type="sldNum" sz="quarter" idx="5"/>
          </p:nvPr>
        </p:nvSpPr>
        <p:spPr>
          <a:ln/>
        </p:spPr>
        <p:txBody>
          <a:bodyPr/>
          <a:lstStyle/>
          <a:p>
            <a:r>
              <a:rPr lang="en-US">
                <a:solidFill>
                  <a:srgbClr val="000000"/>
                </a:solidFill>
              </a:rPr>
              <a:t>Page </a:t>
            </a:r>
            <a:fld id="{E84623EB-9F32-444E-B55C-BE3937AF435E}" type="slidenum">
              <a:rPr lang="en-US">
                <a:solidFill>
                  <a:srgbClr val="000000"/>
                </a:solidFill>
              </a:rPr>
              <a:pPr/>
              <a:t>1</a:t>
            </a:fld>
            <a:endParaRPr lang="en-US">
              <a:solidFill>
                <a:srgbClr val="000000"/>
              </a:solidFill>
            </a:endParaRPr>
          </a:p>
        </p:txBody>
      </p:sp>
      <p:sp>
        <p:nvSpPr>
          <p:cNvPr id="3958786" name="Rectangle 2"/>
          <p:cNvSpPr>
            <a:spLocks noGrp="1" noRot="1" noChangeAspect="1" noChangeArrowheads="1" noTextEdit="1"/>
          </p:cNvSpPr>
          <p:nvPr>
            <p:ph type="sldImg"/>
          </p:nvPr>
        </p:nvSpPr>
        <p:spPr>
          <a:xfrm>
            <a:off x="1100138" y="228600"/>
            <a:ext cx="4619625" cy="3465513"/>
          </a:xfrm>
          <a:prstGeom prst="rect">
            <a:avLst/>
          </a:prstGeom>
          <a:ln/>
        </p:spPr>
      </p:sp>
      <p:sp>
        <p:nvSpPr>
          <p:cNvPr id="395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4688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90</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78830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4"/>
          <p:cNvSpPr>
            <a:spLocks noGrp="1" noChangeArrowheads="1"/>
          </p:cNvSpPr>
          <p:nvPr>
            <p:ph type="sldNum" sz="quarter" idx="5"/>
          </p:nvPr>
        </p:nvSpPr>
        <p:spPr>
          <a:noFill/>
        </p:spPr>
        <p:txBody>
          <a:bodyPr/>
          <a:lstStyle/>
          <a:p>
            <a:pPr defTabSz="942800"/>
            <a:r>
              <a:rPr lang="en-US" dirty="0"/>
              <a:t>Page </a:t>
            </a:r>
            <a:fld id="{85487536-8B42-41B7-92C9-914328D9AC05}" type="slidenum">
              <a:rPr lang="en-US" smtClean="0"/>
              <a:pPr defTabSz="942800"/>
              <a:t>95</a:t>
            </a:fld>
            <a:endParaRPr lang="en-US" dirty="0"/>
          </a:p>
        </p:txBody>
      </p:sp>
      <p:sp>
        <p:nvSpPr>
          <p:cNvPr id="136195" name="Rectangle 2"/>
          <p:cNvSpPr>
            <a:spLocks noGrp="1" noRot="1" noChangeAspect="1" noChangeArrowheads="1" noTextEdit="1"/>
          </p:cNvSpPr>
          <p:nvPr>
            <p:ph type="sldImg"/>
          </p:nvPr>
        </p:nvSpPr>
        <p:spPr>
          <a:xfrm>
            <a:off x="1219200" y="241300"/>
            <a:ext cx="4860925" cy="3644900"/>
          </a:xfrm>
        </p:spPr>
      </p:sp>
      <p:sp>
        <p:nvSpPr>
          <p:cNvPr id="136196" name="Rectangle 3"/>
          <p:cNvSpPr>
            <a:spLocks noGrp="1" noChangeArrowheads="1"/>
          </p:cNvSpPr>
          <p:nvPr>
            <p:ph type="body" idx="1"/>
          </p:nvPr>
        </p:nvSpPr>
        <p:spPr>
          <a:xfrm>
            <a:off x="568325" y="4116390"/>
            <a:ext cx="6430963" cy="5192712"/>
          </a:xfrm>
          <a:noFill/>
          <a:ln/>
        </p:spPr>
        <p:txBody>
          <a:bodyPr/>
          <a:lstStyle/>
          <a:p>
            <a:endParaRPr lang="en-GB"/>
          </a:p>
        </p:txBody>
      </p:sp>
    </p:spTree>
    <p:extLst>
      <p:ext uri="{BB962C8B-B14F-4D97-AF65-F5344CB8AC3E}">
        <p14:creationId xmlns:p14="http://schemas.microsoft.com/office/powerpoint/2010/main" val="14791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4"/>
          <p:cNvSpPr>
            <a:spLocks noGrp="1" noChangeArrowheads="1"/>
          </p:cNvSpPr>
          <p:nvPr>
            <p:ph type="sldNum" sz="quarter" idx="5"/>
          </p:nvPr>
        </p:nvSpPr>
        <p:spPr>
          <a:noFill/>
        </p:spPr>
        <p:txBody>
          <a:bodyPr/>
          <a:lstStyle/>
          <a:p>
            <a:pPr defTabSz="942800"/>
            <a:r>
              <a:rPr lang="en-US" dirty="0"/>
              <a:t>Page </a:t>
            </a:r>
            <a:fld id="{92A13035-9064-41D7-B3C7-ECC575693E41}" type="slidenum">
              <a:rPr lang="en-US" smtClean="0"/>
              <a:pPr defTabSz="942800"/>
              <a:t>96</a:t>
            </a:fld>
            <a:endParaRPr lang="en-US" dirty="0"/>
          </a:p>
        </p:txBody>
      </p:sp>
      <p:sp>
        <p:nvSpPr>
          <p:cNvPr id="151555" name="Rectangle 2"/>
          <p:cNvSpPr>
            <a:spLocks noGrp="1" noRot="1" noChangeAspect="1" noChangeArrowheads="1" noTextEdit="1"/>
          </p:cNvSpPr>
          <p:nvPr>
            <p:ph type="sldImg"/>
          </p:nvPr>
        </p:nvSpPr>
        <p:spPr>
          <a:xfrm>
            <a:off x="1219200" y="241300"/>
            <a:ext cx="4860925" cy="3644900"/>
          </a:xfrm>
        </p:spPr>
      </p:sp>
      <p:sp>
        <p:nvSpPr>
          <p:cNvPr id="151556" name="Rectangle 3"/>
          <p:cNvSpPr>
            <a:spLocks noGrp="1" noChangeArrowheads="1"/>
          </p:cNvSpPr>
          <p:nvPr>
            <p:ph type="body" idx="1"/>
          </p:nvPr>
        </p:nvSpPr>
        <p:spPr>
          <a:xfrm>
            <a:off x="568325" y="4116390"/>
            <a:ext cx="6430963" cy="5192712"/>
          </a:xfrm>
          <a:noFill/>
          <a:ln/>
        </p:spPr>
        <p:txBody>
          <a:bodyPr/>
          <a:lstStyle/>
          <a:p>
            <a:r>
              <a:rPr lang="en-GB" dirty="0"/>
              <a:t>Here is an example of a typical application scorecard.  This example scorecard includes the credit bureau score as a variable.  An application scorecard may or may not include the credit bureau score, depending on the lender’s preference.</a:t>
            </a:r>
          </a:p>
        </p:txBody>
      </p:sp>
    </p:spTree>
    <p:extLst>
      <p:ext uri="{BB962C8B-B14F-4D97-AF65-F5344CB8AC3E}">
        <p14:creationId xmlns:p14="http://schemas.microsoft.com/office/powerpoint/2010/main" val="281027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98</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19114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114</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99725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134</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425224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145</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18047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Grp="1" noChangeArrowheads="1"/>
          </p:cNvSpPr>
          <p:nvPr>
            <p:ph type="sldNum" sz="quarter" idx="5"/>
          </p:nvPr>
        </p:nvSpPr>
        <p:spPr>
          <a:ln/>
        </p:spPr>
        <p:txBody>
          <a:bodyPr/>
          <a:lstStyle/>
          <a:p>
            <a:r>
              <a:rPr lang="en-US">
                <a:solidFill>
                  <a:srgbClr val="000000"/>
                </a:solidFill>
              </a:rPr>
              <a:t>Page </a:t>
            </a:r>
            <a:fld id="{E84623EB-9F32-444E-B55C-BE3937AF435E}" type="slidenum">
              <a:rPr lang="en-US">
                <a:solidFill>
                  <a:srgbClr val="000000"/>
                </a:solidFill>
              </a:rPr>
              <a:pPr/>
              <a:t>2</a:t>
            </a:fld>
            <a:endParaRPr lang="en-US">
              <a:solidFill>
                <a:srgbClr val="000000"/>
              </a:solidFill>
            </a:endParaRPr>
          </a:p>
        </p:txBody>
      </p:sp>
      <p:sp>
        <p:nvSpPr>
          <p:cNvPr id="3958786" name="Rectangle 2"/>
          <p:cNvSpPr>
            <a:spLocks noGrp="1" noRot="1" noChangeAspect="1" noChangeArrowheads="1" noTextEdit="1"/>
          </p:cNvSpPr>
          <p:nvPr>
            <p:ph type="sldImg"/>
          </p:nvPr>
        </p:nvSpPr>
        <p:spPr>
          <a:xfrm>
            <a:off x="1100138" y="228600"/>
            <a:ext cx="4619625" cy="3465513"/>
          </a:xfrm>
          <a:prstGeom prst="rect">
            <a:avLst/>
          </a:prstGeom>
          <a:ln/>
        </p:spPr>
      </p:sp>
      <p:sp>
        <p:nvSpPr>
          <p:cNvPr id="395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389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4</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652172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Model Builder is FICO’s predictive modeling platform,</a:t>
            </a:r>
            <a:r>
              <a:rPr lang="en-US" baseline="0" dirty="0"/>
              <a:t> and leverages decades of FICO expertise to provide analysts with our industry creating Scorecard Technology, intuitive GUIs, and automation algorithms for many common, and historically labor intensive tasks.  </a:t>
            </a:r>
          </a:p>
          <a:p>
            <a:endParaRPr lang="en-US" baseline="0" dirty="0"/>
          </a:p>
          <a:p>
            <a:r>
              <a:rPr lang="en-US" baseline="0" dirty="0"/>
              <a:t>Value Statement</a:t>
            </a:r>
          </a:p>
          <a:p>
            <a:endParaRPr lang="en-US" baseline="0" dirty="0"/>
          </a:p>
          <a:p>
            <a:r>
              <a:rPr lang="en-US" baseline="0" dirty="0"/>
              <a:t>Target users</a:t>
            </a:r>
          </a:p>
        </p:txBody>
      </p:sp>
      <p:sp>
        <p:nvSpPr>
          <p:cNvPr id="4" name="Slide Number Placeholder 3"/>
          <p:cNvSpPr>
            <a:spLocks noGrp="1"/>
          </p:cNvSpPr>
          <p:nvPr>
            <p:ph type="sldNum" sz="quarter" idx="10"/>
          </p:nvPr>
        </p:nvSpPr>
        <p:spPr/>
        <p:txBody>
          <a:bodyPr/>
          <a:lstStyle/>
          <a:p>
            <a:r>
              <a:rPr lang="en-US">
                <a:solidFill>
                  <a:srgbClr val="000000"/>
                </a:solidFill>
              </a:rPr>
              <a:t>Page </a:t>
            </a:r>
            <a:fld id="{41517C01-053B-4AD7-A2A8-42E4438B5E76}" type="slidenum">
              <a:rPr lang="en-US" smtClean="0">
                <a:solidFill>
                  <a:srgbClr val="000000"/>
                </a:solidFill>
              </a:rPr>
              <a:pPr/>
              <a:t>5</a:t>
            </a:fld>
            <a:endParaRPr lang="en-US">
              <a:solidFill>
                <a:srgbClr val="000000"/>
              </a:solidFill>
            </a:endParaRPr>
          </a:p>
        </p:txBody>
      </p:sp>
    </p:spTree>
    <p:extLst>
      <p:ext uri="{BB962C8B-B14F-4D97-AF65-F5344CB8AC3E}">
        <p14:creationId xmlns:p14="http://schemas.microsoft.com/office/powerpoint/2010/main" val="31665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Grp="1" noChangeArrowheads="1"/>
          </p:cNvSpPr>
          <p:nvPr>
            <p:ph type="sldNum" sz="quarter" idx="5"/>
          </p:nvPr>
        </p:nvSpPr>
        <p:spPr>
          <a:xfrm>
            <a:off x="3884355" y="8685095"/>
            <a:ext cx="2972108" cy="457356"/>
          </a:xfrm>
          <a:prstGeom prst="rect">
            <a:avLst/>
          </a:prstGeom>
          <a:ln/>
        </p:spPr>
        <p:txBody>
          <a:bodyPr lIns="88990" tIns="44494" rIns="88990" bIns="44494"/>
          <a:lstStyle/>
          <a:p>
            <a:r>
              <a:rPr lang="en-US">
                <a:solidFill>
                  <a:prstClr val="black"/>
                </a:solidFill>
              </a:rPr>
              <a:t>Page </a:t>
            </a:r>
            <a:fld id="{688BF2CB-67B8-4929-8666-78C59588A70D}" type="slidenum">
              <a:rPr lang="en-US">
                <a:solidFill>
                  <a:prstClr val="black"/>
                </a:solidFill>
              </a:rPr>
              <a:pPr/>
              <a:t>6</a:t>
            </a:fld>
            <a:endParaRPr lang="en-US">
              <a:solidFill>
                <a:prstClr val="black"/>
              </a:solidFill>
            </a:endParaRPr>
          </a:p>
        </p:txBody>
      </p:sp>
      <p:sp>
        <p:nvSpPr>
          <p:cNvPr id="3512322" name="Rectangle 2"/>
          <p:cNvSpPr>
            <a:spLocks noGrp="1" noRot="1" noChangeAspect="1" noChangeArrowheads="1" noTextEdit="1"/>
          </p:cNvSpPr>
          <p:nvPr>
            <p:ph type="sldImg"/>
          </p:nvPr>
        </p:nvSpPr>
        <p:spPr>
          <a:xfrm>
            <a:off x="1249363" y="219075"/>
            <a:ext cx="4695825" cy="3522663"/>
          </a:xfrm>
          <a:prstGeom prst="rect">
            <a:avLst/>
          </a:prstGeom>
        </p:spPr>
      </p:sp>
      <p:sp>
        <p:nvSpPr>
          <p:cNvPr id="3512323" name="Rectangle 3"/>
          <p:cNvSpPr>
            <a:spLocks noChangeArrowheads="1"/>
          </p:cNvSpPr>
          <p:nvPr/>
        </p:nvSpPr>
        <p:spPr bwMode="auto">
          <a:xfrm>
            <a:off x="1338266" y="3969272"/>
            <a:ext cx="4605337" cy="4668812"/>
          </a:xfrm>
          <a:prstGeom prst="rect">
            <a:avLst/>
          </a:prstGeom>
          <a:noFill/>
          <a:ln w="9525">
            <a:noFill/>
            <a:miter lim="800000"/>
            <a:headEnd/>
            <a:tailEnd/>
          </a:ln>
          <a:effectLst/>
        </p:spPr>
        <p:txBody>
          <a:bodyPr lIns="90108" tIns="45055" rIns="90108" bIns="45055"/>
          <a:lstStyle/>
          <a:p>
            <a:pPr defTabSz="900797">
              <a:spcBef>
                <a:spcPct val="0"/>
              </a:spcBef>
              <a:spcAft>
                <a:spcPct val="60000"/>
              </a:spcAft>
            </a:pPr>
            <a:endParaRPr lang="en-US" sz="1100">
              <a:solidFill>
                <a:prstClr val="black"/>
              </a:solidFill>
              <a:latin typeface="Arial Narrow" pitchFamily="34" charset="0"/>
            </a:endParaRPr>
          </a:p>
        </p:txBody>
      </p:sp>
    </p:spTree>
    <p:extLst>
      <p:ext uri="{BB962C8B-B14F-4D97-AF65-F5344CB8AC3E}">
        <p14:creationId xmlns:p14="http://schemas.microsoft.com/office/powerpoint/2010/main" val="372262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Grp="1" noChangeArrowheads="1"/>
          </p:cNvSpPr>
          <p:nvPr>
            <p:ph type="sldNum" sz="quarter" idx="5"/>
          </p:nvPr>
        </p:nvSpPr>
        <p:spPr>
          <a:xfrm>
            <a:off x="3884355" y="8685095"/>
            <a:ext cx="2972108" cy="457356"/>
          </a:xfrm>
          <a:prstGeom prst="rect">
            <a:avLst/>
          </a:prstGeom>
          <a:ln/>
        </p:spPr>
        <p:txBody>
          <a:bodyPr lIns="88990" tIns="44494" rIns="88990" bIns="44494"/>
          <a:lstStyle/>
          <a:p>
            <a:r>
              <a:rPr lang="en-US">
                <a:solidFill>
                  <a:prstClr val="black"/>
                </a:solidFill>
              </a:rPr>
              <a:t>Page </a:t>
            </a:r>
            <a:fld id="{B5A2CAB3-5A96-4104-A4DF-4D783D114071}" type="slidenum">
              <a:rPr lang="en-US">
                <a:solidFill>
                  <a:prstClr val="black"/>
                </a:solidFill>
              </a:rPr>
              <a:pPr/>
              <a:t>8</a:t>
            </a:fld>
            <a:endParaRPr lang="en-US">
              <a:solidFill>
                <a:prstClr val="black"/>
              </a:solidFill>
            </a:endParaRPr>
          </a:p>
        </p:txBody>
      </p:sp>
      <p:sp>
        <p:nvSpPr>
          <p:cNvPr id="3173378" name="Rectangle 2"/>
          <p:cNvSpPr>
            <a:spLocks noGrp="1" noRot="1" noChangeAspect="1" noChangeArrowheads="1" noTextEdit="1"/>
          </p:cNvSpPr>
          <p:nvPr>
            <p:ph type="sldImg"/>
          </p:nvPr>
        </p:nvSpPr>
        <p:spPr>
          <a:xfrm>
            <a:off x="1068388" y="227013"/>
            <a:ext cx="4579937" cy="3433762"/>
          </a:xfrm>
          <a:prstGeom prst="rect">
            <a:avLst/>
          </a:prstGeom>
        </p:spPr>
      </p:sp>
      <p:sp>
        <p:nvSpPr>
          <p:cNvPr id="3173379" name="Rectangle 3"/>
          <p:cNvSpPr>
            <a:spLocks noGrp="1" noChangeArrowheads="1"/>
          </p:cNvSpPr>
          <p:nvPr>
            <p:ph type="body" idx="1"/>
          </p:nvPr>
        </p:nvSpPr>
        <p:spPr>
          <a:xfrm>
            <a:off x="1077913" y="3750665"/>
            <a:ext cx="4557712" cy="4970177"/>
          </a:xfrm>
        </p:spPr>
        <p:txBody>
          <a:bodyPr/>
          <a:lstStyle/>
          <a:p>
            <a:pPr defTabSz="899234">
              <a:tabLst>
                <a:tab pos="224809" algn="l"/>
                <a:tab pos="562022" algn="l"/>
              </a:tabLst>
            </a:pPr>
            <a:endParaRPr lang="en-US" dirty="0"/>
          </a:p>
        </p:txBody>
      </p:sp>
    </p:spTree>
    <p:extLst>
      <p:ext uri="{BB962C8B-B14F-4D97-AF65-F5344CB8AC3E}">
        <p14:creationId xmlns:p14="http://schemas.microsoft.com/office/powerpoint/2010/main" val="285031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36</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05297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65</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95678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14"/>
          <p:cNvSpPr>
            <a:spLocks noGrp="1" noChangeArrowheads="1"/>
          </p:cNvSpPr>
          <p:nvPr>
            <p:ph type="sldNum" sz="quarter" idx="5"/>
          </p:nvPr>
        </p:nvSpPr>
        <p:spPr>
          <a:noFill/>
        </p:spPr>
        <p:txBody>
          <a:bodyPr/>
          <a:lstStyle/>
          <a:p>
            <a:r>
              <a:rPr lang="en-US"/>
              <a:t>Page </a:t>
            </a:r>
            <a:fld id="{786AF50D-FE0F-4AA4-A84B-EF3A68B92F50}" type="slidenum">
              <a:rPr lang="en-US" smtClean="0"/>
              <a:pPr/>
              <a:t>73</a:t>
            </a:fld>
            <a:endParaRPr lang="en-US"/>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3327853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502119" name="Picture 39" descr="Brad Waves Cover"/>
          <p:cNvPicPr>
            <a:picLocks noChangeAspect="1" noChangeArrowheads="1"/>
          </p:cNvPicPr>
          <p:nvPr/>
        </p:nvPicPr>
        <p:blipFill>
          <a:blip r:embed="rId2" cstate="print"/>
          <a:srcRect/>
          <a:stretch>
            <a:fillRect/>
          </a:stretch>
        </p:blipFill>
        <p:spPr bwMode="auto">
          <a:xfrm>
            <a:off x="0" y="0"/>
            <a:ext cx="9145588" cy="6859588"/>
          </a:xfrm>
          <a:prstGeom prst="rect">
            <a:avLst/>
          </a:prstGeom>
          <a:noFill/>
        </p:spPr>
      </p:pic>
      <p:sp>
        <p:nvSpPr>
          <p:cNvPr id="3502084" name="Rectangle 4"/>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3502085" name="Rectangle 5"/>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3502118" name="Text Box 38"/>
          <p:cNvSpPr txBox="1">
            <a:spLocks noChangeArrowheads="1"/>
          </p:cNvSpPr>
          <p:nvPr/>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3502120" name="Picture 40" descr="FICO_LOGO_PPT"/>
          <p:cNvPicPr>
            <a:picLocks noChangeAspect="1" noChangeArrowheads="1"/>
          </p:cNvPicPr>
          <p:nvPr/>
        </p:nvPicPr>
        <p:blipFill>
          <a:blip r:embed="rId3" cstate="print"/>
          <a:srcRect/>
          <a:stretch>
            <a:fillRect/>
          </a:stretch>
        </p:blipFill>
        <p:spPr bwMode="auto">
          <a:xfrm>
            <a:off x="7639050" y="2173288"/>
            <a:ext cx="1449388" cy="720725"/>
          </a:xfrm>
          <a:prstGeom prst="rect">
            <a:avLst/>
          </a:prstGeom>
          <a:noFill/>
        </p:spPr>
      </p:pic>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ig Messag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gray">
          <a:xfrm>
            <a:off x="381000" y="464101"/>
            <a:ext cx="8385048" cy="249299"/>
          </a:xfrm>
        </p:spPr>
        <p:txBody>
          <a:bodyPr vert="horz" wrap="square" lIns="0" tIns="0" rIns="0" bIns="0" rtlCol="0" anchor="b" anchorCtr="0">
            <a:spAutoFit/>
          </a:bodyPr>
          <a:lstStyle>
            <a:lvl1pPr>
              <a:defRPr lang="en-US" dirty="0">
                <a:solidFill>
                  <a:schemeClr val="bg1"/>
                </a:solidFill>
              </a:defRPr>
            </a:lvl1pPr>
          </a:lstStyle>
          <a:p>
            <a:pPr lvl="0"/>
            <a:r>
              <a:rPr lang="en-US"/>
              <a:t>Click to Edit Title</a:t>
            </a:r>
            <a:endParaRPr lang="en-US" dirty="0"/>
          </a:p>
        </p:txBody>
      </p:sp>
      <p:sp>
        <p:nvSpPr>
          <p:cNvPr id="17" name="Text Placeholder 16"/>
          <p:cNvSpPr>
            <a:spLocks noGrp="1"/>
          </p:cNvSpPr>
          <p:nvPr>
            <p:ph type="body" sz="quarter" idx="12" hasCustomPrompt="1"/>
          </p:nvPr>
        </p:nvSpPr>
        <p:spPr bwMode="white">
          <a:xfrm>
            <a:off x="381000" y="3013333"/>
            <a:ext cx="8385048" cy="553998"/>
          </a:xfrm>
        </p:spPr>
        <p:txBody>
          <a:bodyPr anchor="ctr" anchorCtr="0"/>
          <a:lstStyle>
            <a:lvl1pPr marL="0" indent="0" algn="ctr">
              <a:buFont typeface="Arial" panose="020B0604020202020204" pitchFamily="34" charset="0"/>
              <a:buNone/>
              <a:defRPr sz="4000">
                <a:solidFill>
                  <a:schemeClr val="bg1"/>
                </a:solidFill>
              </a:defRPr>
            </a:lvl1pPr>
          </a:lstStyle>
          <a:p>
            <a:pPr lvl="0"/>
            <a:r>
              <a:rPr lang="en-US"/>
              <a:t>Click to edit text</a:t>
            </a:r>
          </a:p>
        </p:txBody>
      </p:sp>
      <p:sp>
        <p:nvSpPr>
          <p:cNvPr id="15"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6" name="TextBox 15"/>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1133685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Full Slide Photo">
    <p:bg bwMode="gray">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
        <p:nvSpPr>
          <p:cNvPr id="2" name="Title 1"/>
          <p:cNvSpPr>
            <a:spLocks noGrp="1"/>
          </p:cNvSpPr>
          <p:nvPr>
            <p:ph type="title" hasCustomPrompt="1"/>
          </p:nvPr>
        </p:nvSpPr>
        <p:spPr bwMode="gray"/>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6"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7" name="TextBox 16"/>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56288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hank You">
    <p:bg bwMode="gray">
      <p:bgPr>
        <a:solidFill>
          <a:schemeClr val="bg1"/>
        </a:solidFill>
        <a:effectLst/>
      </p:bgPr>
    </p:bg>
    <p:spTree>
      <p:nvGrpSpPr>
        <p:cNvPr id="1" name=""/>
        <p:cNvGrpSpPr/>
        <p:nvPr/>
      </p:nvGrpSpPr>
      <p:grpSpPr>
        <a:xfrm>
          <a:off x="0" y="0"/>
          <a:ext cx="0" cy="0"/>
          <a:chOff x="0" y="0"/>
          <a:chExt cx="0" cy="0"/>
        </a:xfrm>
      </p:grpSpPr>
      <p:pic>
        <p:nvPicPr>
          <p:cNvPr id="8" name="Picture 7"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0"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12" name="Title 1"/>
          <p:cNvSpPr>
            <a:spLocks noGrp="1"/>
          </p:cNvSpPr>
          <p:nvPr>
            <p:ph type="ctrTitle" hasCustomPrompt="1"/>
          </p:nvPr>
        </p:nvSpPr>
        <p:spPr bwMode="gray">
          <a:xfrm>
            <a:off x="384049" y="3989288"/>
            <a:ext cx="2686313" cy="683264"/>
          </a:xfrm>
          <a:solidFill>
            <a:schemeClr val="bg1"/>
          </a:solidFill>
        </p:spPr>
        <p:txBody>
          <a:bodyPr vert="horz" wrap="none" lIns="137160" tIns="64008" rIns="137160" bIns="64008" rtlCol="0" anchor="b" anchorCtr="0">
            <a:spAutoFit/>
          </a:bodyPr>
          <a:lstStyle>
            <a:lvl1pPr>
              <a:defRPr lang="en-US" sz="4000" dirty="0">
                <a:solidFill>
                  <a:schemeClr val="tx2"/>
                </a:solidFill>
              </a:defRPr>
            </a:lvl1pPr>
          </a:lstStyle>
          <a:p>
            <a:pPr marL="0" lvl="0" indent="0"/>
            <a:r>
              <a:rPr lang="en-US"/>
              <a:t>Thank You</a:t>
            </a:r>
            <a:endParaRPr lang="en-US" dirty="0"/>
          </a:p>
        </p:txBody>
      </p:sp>
      <p:sp>
        <p:nvSpPr>
          <p:cNvPr id="13" name="Text Box 38"/>
          <p:cNvSpPr txBox="1">
            <a:spLocks noChangeArrowheads="1"/>
          </p:cNvSpPr>
          <p:nvPr/>
        </p:nvSpPr>
        <p:spPr bwMode="gray">
          <a:xfrm>
            <a:off x="381000" y="6595748"/>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Text Placeholder 6"/>
          <p:cNvSpPr>
            <a:spLocks noGrp="1"/>
          </p:cNvSpPr>
          <p:nvPr>
            <p:ph type="body" sz="quarter" idx="12"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815767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Title Slide">
    <p:bg bwMode="gray">
      <p:bgPr>
        <a:solidFill>
          <a:schemeClr val="bg1"/>
        </a:solidFill>
        <a:effectLst/>
      </p:bgPr>
    </p:bg>
    <p:spTree>
      <p:nvGrpSpPr>
        <p:cNvPr id="1" name=""/>
        <p:cNvGrpSpPr/>
        <p:nvPr/>
      </p:nvGrpSpPr>
      <p:grpSpPr>
        <a:xfrm>
          <a:off x="0" y="0"/>
          <a:ext cx="0" cy="0"/>
          <a:chOff x="0" y="0"/>
          <a:chExt cx="0" cy="0"/>
        </a:xfrm>
      </p:grpSpPr>
      <p:pic>
        <p:nvPicPr>
          <p:cNvPr id="10" name="Picture 9"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3"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 name="Title 1"/>
          <p:cNvSpPr>
            <a:spLocks noGrp="1"/>
          </p:cNvSpPr>
          <p:nvPr>
            <p:ph type="ctrTitle" hasCustomPrompt="1"/>
          </p:nvPr>
        </p:nvSpPr>
        <p:spPr bwMode="gray">
          <a:xfrm>
            <a:off x="381000" y="3852156"/>
            <a:ext cx="2078518" cy="406265"/>
          </a:xfrm>
          <a:solidFill>
            <a:schemeClr val="bg1"/>
          </a:solidFill>
        </p:spPr>
        <p:txBody>
          <a:bodyPr wrap="none" lIns="64008" tIns="64008" rIns="64008" bIns="64008" anchor="b" anchorCtr="0">
            <a:spAutoFit/>
          </a:bodyPr>
          <a:lstStyle>
            <a:lvl1pPr marL="0" indent="0">
              <a:defRPr sz="2000" b="0" i="0">
                <a:solidFill>
                  <a:srgbClr val="5A5B5D"/>
                </a:solidFill>
                <a:latin typeface="+mj-lt"/>
                <a:cs typeface="Roboto Medium"/>
              </a:defRPr>
            </a:lvl1pPr>
          </a:lstStyle>
          <a:p>
            <a:r>
              <a:rPr lang="en-US"/>
              <a:t>Click to Edit Title</a:t>
            </a:r>
            <a:endParaRPr lang="en-US" dirty="0"/>
          </a:p>
        </p:txBody>
      </p:sp>
      <p:sp>
        <p:nvSpPr>
          <p:cNvPr id="16"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3"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26093481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Two Lines">
    <p:bg bwMode="gray">
      <p:bgPr>
        <a:solidFill>
          <a:schemeClr val="bg1"/>
        </a:solidFill>
        <a:effectLst/>
      </p:bgPr>
    </p:bg>
    <p:spTree>
      <p:nvGrpSpPr>
        <p:cNvPr id="1" name=""/>
        <p:cNvGrpSpPr/>
        <p:nvPr/>
      </p:nvGrpSpPr>
      <p:grpSpPr>
        <a:xfrm>
          <a:off x="0" y="0"/>
          <a:ext cx="0" cy="0"/>
          <a:chOff x="0" y="0"/>
          <a:chExt cx="0" cy="0"/>
        </a:xfrm>
      </p:grpSpPr>
      <p:pic>
        <p:nvPicPr>
          <p:cNvPr id="16" name="Picture 15"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8"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5" name="Text Placeholder 4"/>
          <p:cNvSpPr>
            <a:spLocks noGrp="1"/>
          </p:cNvSpPr>
          <p:nvPr>
            <p:ph type="body" sz="quarter" idx="12" hasCustomPrompt="1"/>
          </p:nvPr>
        </p:nvSpPr>
        <p:spPr bwMode="white">
          <a:xfrm>
            <a:off x="384048" y="3225936"/>
            <a:ext cx="2078518"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rgbClr val="5A5B5D"/>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2893365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 Two Presenters">
    <p:bg bwMode="gray">
      <p:bgPr>
        <a:solidFill>
          <a:schemeClr val="bg1"/>
        </a:solidFill>
        <a:effectLst/>
      </p:bgPr>
    </p:bg>
    <p:spTree>
      <p:nvGrpSpPr>
        <p:cNvPr id="1" name=""/>
        <p:cNvGrpSpPr/>
        <p:nvPr/>
      </p:nvGrpSpPr>
      <p:grpSpPr>
        <a:xfrm>
          <a:off x="0" y="0"/>
          <a:ext cx="0" cy="0"/>
          <a:chOff x="0" y="0"/>
          <a:chExt cx="0" cy="0"/>
        </a:xfrm>
      </p:grpSpPr>
      <p:pic>
        <p:nvPicPr>
          <p:cNvPr id="15" name="Picture 14"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6"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a:ln w="6350">
            <a:solidFill>
              <a:schemeClr val="bg1">
                <a:lumMod val="75000"/>
              </a:schemeClr>
            </a:solidFill>
          </a:ln>
          <a:effectLst/>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9"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2"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8"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9"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035723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itle Slide, Three Presenters">
    <p:bg bwMode="gray">
      <p:bgPr>
        <a:solidFill>
          <a:schemeClr val="bg1"/>
        </a:solidFill>
        <a:effectLst/>
      </p:bgPr>
    </p:bg>
    <p:spTree>
      <p:nvGrpSpPr>
        <p:cNvPr id="1" name=""/>
        <p:cNvGrpSpPr/>
        <p:nvPr/>
      </p:nvGrpSpPr>
      <p:grpSpPr>
        <a:xfrm>
          <a:off x="0" y="0"/>
          <a:ext cx="0" cy="0"/>
          <a:chOff x="0" y="0"/>
          <a:chExt cx="0" cy="0"/>
        </a:xfrm>
      </p:grpSpPr>
      <p:pic>
        <p:nvPicPr>
          <p:cNvPr id="19" name="Picture 18" descr="FICO_image.jpg"/>
          <p:cNvPicPr>
            <a:picLocks noChangeAspect="1"/>
          </p:cNvPicPr>
          <p:nvPr userDrawn="1"/>
        </p:nvPicPr>
        <p:blipFill>
          <a:blip r:embed="rId2"/>
          <a:stretch>
            <a:fillRect/>
          </a:stretch>
        </p:blipFill>
        <p:spPr>
          <a:xfrm>
            <a:off x="0" y="0"/>
            <a:ext cx="9144000" cy="6858000"/>
          </a:xfrm>
          <a:prstGeom prst="rect">
            <a:avLst/>
          </a:prstGeom>
        </p:spPr>
      </p:pic>
      <p:sp>
        <p:nvSpPr>
          <p:cNvPr id="23"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sp>
        <p:nvSpPr>
          <p:cNvPr id="15" name="Text Placeholder 6"/>
          <p:cNvSpPr>
            <a:spLocks noGrp="1"/>
          </p:cNvSpPr>
          <p:nvPr>
            <p:ph type="body" sz="quarter" idx="15" hasCustomPrompt="1"/>
          </p:nvPr>
        </p:nvSpPr>
        <p:spPr bwMode="white">
          <a:xfrm>
            <a:off x="5791200"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7" name="Text Placeholder 6"/>
          <p:cNvSpPr>
            <a:spLocks noGrp="1"/>
          </p:cNvSpPr>
          <p:nvPr>
            <p:ph type="body" sz="quarter" idx="16" hasCustomPrompt="1"/>
          </p:nvPr>
        </p:nvSpPr>
        <p:spPr bwMode="white">
          <a:xfrm>
            <a:off x="5791200"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20"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2"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sp>
        <p:nvSpPr>
          <p:cNvPr id="13"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6"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19592466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itle Slide and Partner Logo">
    <p:bg bwMode="gray">
      <p:bgPr>
        <a:solidFill>
          <a:schemeClr val="bg1"/>
        </a:solidFill>
        <a:effectLst/>
      </p:bgPr>
    </p:bg>
    <p:spTree>
      <p:nvGrpSpPr>
        <p:cNvPr id="1" name=""/>
        <p:cNvGrpSpPr/>
        <p:nvPr/>
      </p:nvGrpSpPr>
      <p:grpSpPr>
        <a:xfrm>
          <a:off x="0" y="0"/>
          <a:ext cx="0" cy="0"/>
          <a:chOff x="0" y="0"/>
          <a:chExt cx="0" cy="0"/>
        </a:xfrm>
      </p:grpSpPr>
      <p:pic>
        <p:nvPicPr>
          <p:cNvPr id="11" name="Picture 10"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cxnSp>
        <p:nvCxnSpPr>
          <p:cNvPr id="15" name="Straight Connector 14"/>
          <p:cNvCxnSpPr/>
          <p:nvPr/>
        </p:nvCxnSpPr>
        <p:spPr bwMode="white">
          <a:xfrm>
            <a:off x="7260540" y="280430"/>
            <a:ext cx="0" cy="404721"/>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3"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6"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29200" y="279400"/>
            <a:ext cx="2001932" cy="417504"/>
          </a:xfrm>
          <a:prstGeom prst="rect">
            <a:avLst/>
          </a:prstGeom>
        </p:spPr>
      </p:pic>
    </p:spTree>
    <p:extLst>
      <p:ext uri="{BB962C8B-B14F-4D97-AF65-F5344CB8AC3E}">
        <p14:creationId xmlns:p14="http://schemas.microsoft.com/office/powerpoint/2010/main" val="1062860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3" name="Rectangle 2"/>
          <p:cNvSpPr/>
          <p:nvPr/>
        </p:nvSpPr>
        <p:spPr>
          <a:xfrm>
            <a:off x="0" y="0"/>
            <a:ext cx="9144000" cy="42672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41905868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Slide with Photo">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0" y="0"/>
            <a:ext cx="9144000" cy="4267200"/>
          </a:xfrm>
          <a:solidFill>
            <a:schemeClr val="bg1">
              <a:lumMod val="85000"/>
            </a:schemeClr>
          </a:solidFill>
        </p:spPr>
        <p:txBody>
          <a:bodyPr lIns="91440" tIns="91440" rIns="91440" bIns="91440">
            <a:noAutofit/>
          </a:bodyPr>
          <a:lstStyle>
            <a:lvl1pPr marL="0" indent="0">
              <a:buNone/>
              <a:defRPr sz="1200"/>
            </a:lvl1pPr>
          </a:lstStyle>
          <a:p>
            <a:r>
              <a:rPr lang="en-US"/>
              <a:t>Click center icon to insert image</a:t>
            </a: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42629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133600" cy="2690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248400" cy="2690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8" name="Picture Placeholder 5"/>
          <p:cNvSpPr>
            <a:spLocks noGrp="1"/>
          </p:cNvSpPr>
          <p:nvPr>
            <p:ph type="pic" sz="quarter" idx="10" hasCustomPrompt="1"/>
          </p:nvPr>
        </p:nvSpPr>
        <p:spPr bwMode="gray">
          <a:xfrm>
            <a:off x="0" y="1"/>
            <a:ext cx="2514600" cy="6858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2816352" y="464101"/>
            <a:ext cx="5949696" cy="249299"/>
          </a:xfrm>
        </p:spPr>
        <p:txBody>
          <a:bodyPr vert="horz" wrap="square" lIns="0" tIns="0" rIns="0" bIns="0" rtlCol="0" anchor="b" anchorCtr="0">
            <a:spAutoFit/>
          </a:bodyPr>
          <a:lstStyle>
            <a:lvl1pPr>
              <a:defRPr lang="en-US" dirty="0"/>
            </a:lvl1pPr>
          </a:lstStyle>
          <a:p>
            <a:pPr marL="0" lvl="0"/>
            <a:r>
              <a:rPr lang="en-US" dirty="0"/>
              <a:t>Agenda</a:t>
            </a:r>
          </a:p>
        </p:txBody>
      </p:sp>
      <p:sp>
        <p:nvSpPr>
          <p:cNvPr id="7" name="Text Placeholder 2"/>
          <p:cNvSpPr>
            <a:spLocks noGrp="1"/>
          </p:cNvSpPr>
          <p:nvPr>
            <p:ph idx="1" hasCustomPrompt="1"/>
          </p:nvPr>
        </p:nvSpPr>
        <p:spPr bwMode="black">
          <a:xfrm>
            <a:off x="2819400" y="1438656"/>
            <a:ext cx="5946648" cy="846386"/>
          </a:xfrm>
          <a:prstGeom prst="rect">
            <a:avLst/>
          </a:prstGeom>
        </p:spPr>
        <p:txBody>
          <a:bodyPr vert="horz" wrap="square" lIns="0" tIns="0" rIns="0" bIns="0" rtlCol="0">
            <a:spAutoFit/>
          </a:bodyPr>
          <a:lstStyle>
            <a:lvl1pPr>
              <a:defRPr lang="en-US" sz="2000" dirty="0" smtClean="0">
                <a:solidFill>
                  <a:schemeClr val="accent1"/>
                </a:solidFill>
              </a:defRPr>
            </a:lvl1pPr>
            <a:lvl2pPr marL="515938" indent="-228600">
              <a:defRPr lang="en-US" dirty="0" smtClean="0">
                <a:solidFill>
                  <a:schemeClr val="accent1"/>
                </a:solidFill>
              </a:defRPr>
            </a:lvl2pPr>
            <a:lvl3pPr>
              <a:defRPr lang="en-US" dirty="0" smtClean="0">
                <a:solidFill>
                  <a:schemeClr val="accent1"/>
                </a:solidFill>
              </a:defRPr>
            </a:lvl3pPr>
            <a:lvl4pPr>
              <a:defRPr lang="en-US" dirty="0">
                <a:solidFill>
                  <a:schemeClr val="accent1"/>
                </a:solidFill>
              </a:defRPr>
            </a:lvl4pPr>
          </a:lstStyle>
          <a:p>
            <a:pPr lvl="0"/>
            <a:r>
              <a:rPr lang="en-US" dirty="0"/>
              <a:t>First level</a:t>
            </a:r>
          </a:p>
          <a:p>
            <a:pPr marL="519113" lvl="1"/>
            <a:r>
              <a:rPr lang="en-US" dirty="0"/>
              <a:t>Second level</a:t>
            </a:r>
          </a:p>
          <a:p>
            <a:pPr marL="800100" lvl="2"/>
            <a:r>
              <a:rPr lang="en-US" dirty="0"/>
              <a:t>Third level</a:t>
            </a:r>
          </a:p>
        </p:txBody>
      </p:sp>
      <p:sp>
        <p:nvSpPr>
          <p:cNvPr id="10" name="Text Box 16"/>
          <p:cNvSpPr txBox="1">
            <a:spLocks noChangeArrowheads="1"/>
          </p:cNvSpPr>
          <p:nvPr userDrawn="1"/>
        </p:nvSpPr>
        <p:spPr bwMode="black">
          <a:xfrm>
            <a:off x="3520441" y="6702346"/>
            <a:ext cx="1527662"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Regular" pitchFamily="2" charset="0"/>
                <a:ea typeface="Roboto Regular" pitchFamily="2" charset="0"/>
              </a:rPr>
              <a:t>© 2015 Fair Isaac Corporation. Confidential. </a:t>
            </a:r>
          </a:p>
        </p:txBody>
      </p:sp>
      <p:sp>
        <p:nvSpPr>
          <p:cNvPr id="11" name="TextBox 10"/>
          <p:cNvSpPr txBox="1"/>
          <p:nvPr userDrawn="1"/>
        </p:nvSpPr>
        <p:spPr>
          <a:xfrm>
            <a:off x="51648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latin typeface="Roboto Regular" pitchFamily="2" charset="0"/>
                <a:ea typeface="Roboto Regular" pitchFamily="2" charset="0"/>
              </a:rPr>
              <a:pPr defTabSz="457200"/>
              <a:t>‹#›</a:t>
            </a:fld>
            <a:endParaRPr lang="en-US" sz="600" dirty="0">
              <a:solidFill>
                <a:srgbClr val="5A5B5D"/>
              </a:solidFill>
              <a:latin typeface="Roboto Regular" pitchFamily="2" charset="0"/>
              <a:ea typeface="Roboto Regular" pitchFamily="2"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1" y="6571488"/>
            <a:ext cx="460397" cy="219456"/>
          </a:xfrm>
          <a:prstGeom prst="rect">
            <a:avLst/>
          </a:prstGeom>
        </p:spPr>
      </p:pic>
      <p:cxnSp>
        <p:nvCxnSpPr>
          <p:cNvPr id="13" name="Straight Connector 12"/>
          <p:cNvCxnSpPr/>
          <p:nvPr userDrawn="1"/>
        </p:nvCxnSpPr>
        <p:spPr bwMode="gray">
          <a:xfrm>
            <a:off x="2514600" y="757108"/>
            <a:ext cx="66294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3754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8"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17134467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7"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7"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
        <p:nvSpPr>
          <p:cNvPr id="5" name="Text Placeholder 3"/>
          <p:cNvSpPr>
            <a:spLocks noGrp="1"/>
          </p:cNvSpPr>
          <p:nvPr>
            <p:ph type="body" sz="quarter" idx="16" hasCustomPrompt="1"/>
          </p:nvPr>
        </p:nvSpPr>
        <p:spPr bwMode="black">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Tree>
    <p:extLst>
      <p:ext uri="{BB962C8B-B14F-4D97-AF65-F5344CB8AC3E}">
        <p14:creationId xmlns:p14="http://schemas.microsoft.com/office/powerpoint/2010/main" val="32524716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34012659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7"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Tree>
    <p:extLst>
      <p:ext uri="{BB962C8B-B14F-4D97-AF65-F5344CB8AC3E}">
        <p14:creationId xmlns:p14="http://schemas.microsoft.com/office/powerpoint/2010/main" val="38711399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0999"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4" name="Text Placeholder 2"/>
          <p:cNvSpPr>
            <a:spLocks noGrp="1"/>
          </p:cNvSpPr>
          <p:nvPr>
            <p:ph idx="1" hasCustomPrompt="1"/>
          </p:nvPr>
        </p:nvSpPr>
        <p:spPr bwMode="gray">
          <a:xfrm>
            <a:off x="381000" y="1517904"/>
            <a:ext cx="4114800"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dirty="0" smtClean="0">
                <a:latin typeface="+mn-lt"/>
              </a:defRPr>
            </a:lvl1pPr>
            <a:lvl2pPr marL="515938" indent="-228600">
              <a:defRPr lang="en-US" sz="1600" kern="1200" smtClean="0">
                <a:solidFill>
                  <a:schemeClr val="tx2"/>
                </a:solidFill>
                <a:latin typeface="+mn-lt"/>
                <a:ea typeface="+mn-ea"/>
                <a:cs typeface="Roboto Light"/>
              </a:defRPr>
            </a:lvl2pPr>
            <a:lvl3pPr marL="857250" indent="-285750">
              <a:defRPr lang="en-US" sz="1400" b="0" i="0" kern="1200" dirty="0" smtClean="0">
                <a:solidFill>
                  <a:schemeClr val="tx2"/>
                </a:solidFill>
                <a:latin typeface="+mn-lt"/>
                <a:ea typeface="+mn-ea"/>
                <a:cs typeface="Roboto Light"/>
              </a:defRPr>
            </a:lvl3pPr>
            <a:lvl4pPr>
              <a:defRPr lang="en-US" sz="1200" kern="1200" dirty="0">
                <a:solidFill>
                  <a:schemeClr val="tx2"/>
                </a:solidFill>
                <a:latin typeface="Roboto Light"/>
                <a:ea typeface="+mn-ea"/>
                <a:cs typeface="Roboto Light"/>
              </a:defRPr>
            </a:lvl4pPr>
          </a:lstStyle>
          <a:p>
            <a:pPr lvl="0"/>
            <a:r>
              <a:rPr lang="en-US"/>
              <a:t>First level</a:t>
            </a:r>
          </a:p>
          <a:p>
            <a:pPr marL="519113" lvl="1" indent="-228600" algn="l" defTabSz="457200" rtl="0" eaLnBrk="1" latinLnBrk="0" hangingPunct="1">
              <a:lnSpc>
                <a:spcPct val="90000"/>
              </a:lnSpc>
              <a:spcBef>
                <a:spcPts val="600"/>
              </a:spcBef>
              <a:spcAft>
                <a:spcPts val="0"/>
              </a:spcAft>
              <a:buClr>
                <a:srgbClr val="006496"/>
              </a:buClr>
              <a:buSzPct val="80000"/>
              <a:buFont typeface="Arial"/>
              <a:buChar char="•"/>
            </a:pPr>
            <a:r>
              <a:rPr lang="en-US" dirty="0"/>
              <a:t>Second level</a:t>
            </a:r>
          </a:p>
          <a:p>
            <a:pPr marL="800100" lvl="2" indent="-228600" algn="l" defTabSz="457200" rtl="0" eaLnBrk="1" latinLnBrk="0" hangingPunct="1">
              <a:lnSpc>
                <a:spcPct val="90000"/>
              </a:lnSpc>
              <a:spcBef>
                <a:spcPts val="600"/>
              </a:spcBef>
              <a:spcAft>
                <a:spcPts val="0"/>
              </a:spcAft>
              <a:buClr>
                <a:srgbClr val="006496"/>
              </a:buClr>
              <a:buSzPct val="80000"/>
              <a:buFont typeface="Arial"/>
              <a:buChar char="•"/>
            </a:pPr>
            <a:r>
              <a:rPr lang="en-US"/>
              <a:t>Third level</a:t>
            </a:r>
            <a:endParaRPr lang="en-US" dirty="0"/>
          </a:p>
        </p:txBody>
      </p:sp>
      <p:sp>
        <p:nvSpPr>
          <p:cNvPr id="5" name="Text Placeholder 3"/>
          <p:cNvSpPr>
            <a:spLocks noGrp="1"/>
          </p:cNvSpPr>
          <p:nvPr>
            <p:ph type="body" sz="quarter" idx="16" hasCustomPrompt="1"/>
          </p:nvPr>
        </p:nvSpPr>
        <p:spPr>
          <a:xfrm>
            <a:off x="380999" y="806705"/>
            <a:ext cx="8385048" cy="221599"/>
          </a:xfrm>
        </p:spPr>
        <p:txBody>
          <a:bodyPr wrap="square" anchor="t" anchorCtr="0">
            <a:spAutoFit/>
          </a:bodyPr>
          <a:lstStyle>
            <a:lvl1pPr marL="0" indent="0">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8" name="Text Placeholder 2"/>
          <p:cNvSpPr>
            <a:spLocks noGrp="1"/>
          </p:cNvSpPr>
          <p:nvPr>
            <p:ph idx="17" hasCustomPrompt="1"/>
          </p:nvPr>
        </p:nvSpPr>
        <p:spPr bwMode="gray">
          <a:xfrm>
            <a:off x="4648200" y="1517904"/>
            <a:ext cx="4117848"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smtClean="0">
                <a:latin typeface="+mn-lt"/>
              </a:defRPr>
            </a:lvl1pPr>
            <a:lvl2pPr marL="515938" indent="-228600">
              <a:defRPr lang="en-US" smtClean="0">
                <a:latin typeface="+mn-lt"/>
              </a:defRPr>
            </a:lvl2pPr>
            <a:lvl3pPr>
              <a:defRPr lang="en-US" smtClean="0">
                <a:latin typeface="+mn-lt"/>
              </a:defRPr>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22964184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Picture Placeholder 4"/>
          <p:cNvSpPr>
            <a:spLocks noGrp="1"/>
          </p:cNvSpPr>
          <p:nvPr>
            <p:ph type="pic" sz="quarter" idx="10" hasCustomPrompt="1"/>
          </p:nvPr>
        </p:nvSpPr>
        <p:spPr bwMode="gray">
          <a:xfrm>
            <a:off x="4572000" y="757021"/>
            <a:ext cx="4572000" cy="6100979"/>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17986651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ub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40721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6" name="Picture Placeholder 4"/>
          <p:cNvSpPr>
            <a:spLocks noGrp="1"/>
          </p:cNvSpPr>
          <p:nvPr>
            <p:ph type="pic" sz="quarter" idx="10" hasCustomPrompt="1"/>
          </p:nvPr>
        </p:nvSpPr>
        <p:spPr bwMode="gray">
          <a:xfrm>
            <a:off x="4572000" y="762000"/>
            <a:ext cx="45720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31570996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Tree>
    <p:extLst>
      <p:ext uri="{BB962C8B-B14F-4D97-AF65-F5344CB8AC3E}">
        <p14:creationId xmlns:p14="http://schemas.microsoft.com/office/powerpoint/2010/main" val="12777418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61295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162290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188162" name="Picture 2" descr="PPT Master_ BackgroundImage_light"/>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188163" name="Rectangle 3"/>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4188164" name="Rectangle 4"/>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4188166" name="Text Box 6"/>
          <p:cNvSpPr txBox="1">
            <a:spLocks noChangeArrowheads="1"/>
          </p:cNvSpPr>
          <p:nvPr userDrawn="1"/>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4188167" name="Picture 7" descr="FICO_LOGO_PPT"/>
          <p:cNvPicPr>
            <a:picLocks noChangeAspect="1" noChangeArrowheads="1"/>
          </p:cNvPicPr>
          <p:nvPr userDrawn="1"/>
        </p:nvPicPr>
        <p:blipFill>
          <a:blip r:embed="rId3" cstate="print"/>
          <a:srcRect/>
          <a:stretch>
            <a:fillRect/>
          </a:stretch>
        </p:blipFill>
        <p:spPr bwMode="auto">
          <a:xfrm>
            <a:off x="7661275" y="2157413"/>
            <a:ext cx="1449388" cy="720725"/>
          </a:xfrm>
          <a:prstGeom prst="rect">
            <a:avLst/>
          </a:prstGeom>
          <a:noFill/>
        </p:spPr>
      </p:pic>
    </p:spTree>
  </p:cSld>
  <p:clrMapOvr>
    <a:masterClrMapping/>
  </p:clrMapOvr>
  <p:transition>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5" name="TextBox 4"/>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7233210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9" name="Rectangle 18"/>
          <p:cNvSpPr/>
          <p:nvPr userDrawn="1"/>
        </p:nvSpPr>
        <p:spPr bwMode="gray">
          <a:xfrm>
            <a:off x="384047" y="1502664"/>
            <a:ext cx="1984248" cy="4781973"/>
          </a:xfrm>
          <a:prstGeom prst="rect">
            <a:avLst/>
          </a:prstGeom>
          <a:noFill/>
          <a:ln w="6350">
            <a:solidFill>
              <a:schemeClr val="bg1">
                <a:lumMod val="75000"/>
              </a:schemeClr>
            </a:solidFill>
          </a:ln>
          <a:effectLst/>
        </p:spPr>
        <p:txBody>
          <a:bodyPr vert="horz" wrap="square" lIns="91440" tIns="91440" rIns="91440" bIns="91440" rtlCol="0">
            <a:noAutofit/>
          </a:bodyPr>
          <a:lstStyle/>
          <a:p>
            <a:pPr defTabSz="457200">
              <a:lnSpc>
                <a:spcPct val="90000"/>
              </a:lnSpc>
              <a:spcBef>
                <a:spcPts val="1200"/>
              </a:spcBef>
              <a:buClr>
                <a:srgbClr val="006496"/>
              </a:buClr>
              <a:buSzPct val="80000"/>
              <a:buFont typeface="Arial"/>
              <a:buNone/>
            </a:pPr>
            <a:endParaRPr lang="en-US" sz="1400">
              <a:solidFill>
                <a:srgbClr val="5A5B5D"/>
              </a:solidFill>
              <a:latin typeface="Roboto Medium"/>
              <a:cs typeface="Roboto Regular"/>
            </a:endParaRPr>
          </a:p>
        </p:txBody>
      </p:sp>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
        <p:nvSpPr>
          <p:cNvPr id="4" name="Text Placeholder 6"/>
          <p:cNvSpPr>
            <a:spLocks noGrp="1"/>
          </p:cNvSpPr>
          <p:nvPr>
            <p:ph type="body" sz="quarter" idx="24" hasCustomPrompt="1"/>
          </p:nvPr>
        </p:nvSpPr>
        <p:spPr bwMode="gray">
          <a:xfrm>
            <a:off x="25176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6" name="Text Placeholder 6"/>
          <p:cNvSpPr>
            <a:spLocks noGrp="1"/>
          </p:cNvSpPr>
          <p:nvPr>
            <p:ph type="body" sz="quarter" idx="25" hasCustomPrompt="1"/>
          </p:nvPr>
        </p:nvSpPr>
        <p:spPr bwMode="gray">
          <a:xfrm>
            <a:off x="46512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8" name="Text Placeholder 2"/>
          <p:cNvSpPr>
            <a:spLocks noGrp="1"/>
          </p:cNvSpPr>
          <p:nvPr>
            <p:ph idx="18" hasCustomPrompt="1"/>
          </p:nvPr>
        </p:nvSpPr>
        <p:spPr bwMode="gray">
          <a:xfrm>
            <a:off x="384047" y="1627971"/>
            <a:ext cx="1828800" cy="193899"/>
          </a:xfrm>
          <a:prstGeom prst="rect">
            <a:avLst/>
          </a:prstGeom>
          <a:noFill/>
          <a:ln w="6350">
            <a:noFill/>
          </a:ln>
          <a:effectLst/>
        </p:spPr>
        <p:txBody>
          <a:bodyPr vert="horz" wrap="square" lIns="91440" tIns="0" rIns="0" bIns="0" rtlCol="0">
            <a:spAutoFit/>
          </a:bodyPr>
          <a:lstStyle>
            <a:lvl1pPr marL="0" indent="0">
              <a:buNone/>
              <a:defRPr lang="en-US" sz="1400" dirty="0" smtClean="0">
                <a:solidFill>
                  <a:schemeClr val="accent1"/>
                </a:solidFill>
                <a:latin typeface="+mn-lt"/>
              </a:defRPr>
            </a:lvl1pPr>
            <a:lvl2pPr marL="0" indent="0">
              <a:buNone/>
              <a:defRPr lang="en-US" sz="1400" dirty="0" smtClean="0">
                <a:latin typeface="+mn-lt"/>
              </a:defRPr>
            </a:lvl2pPr>
            <a:lvl3pPr marL="403225" indent="-228600">
              <a:defRPr lang="en-US" dirty="0" smtClean="0"/>
            </a:lvl3pPr>
            <a:lvl4pPr>
              <a:defRPr lang="en-US" dirty="0"/>
            </a:lvl4pPr>
          </a:lstStyle>
          <a:p>
            <a:pPr lvl="0"/>
            <a:r>
              <a:rPr lang="en-US"/>
              <a:t>Client Name or Logo</a:t>
            </a:r>
          </a:p>
        </p:txBody>
      </p:sp>
      <p:sp>
        <p:nvSpPr>
          <p:cNvPr id="9" name="Picture Placeholder 3"/>
          <p:cNvSpPr>
            <a:spLocks noGrp="1"/>
          </p:cNvSpPr>
          <p:nvPr>
            <p:ph type="pic" sz="quarter" idx="21" hasCustomPrompt="1"/>
          </p:nvPr>
        </p:nvSpPr>
        <p:spPr bwMode="gray">
          <a:xfrm>
            <a:off x="384047" y="2728637"/>
            <a:ext cx="1984248" cy="3556000"/>
          </a:xfrm>
          <a:solidFill>
            <a:schemeClr val="bg1">
              <a:lumMod val="85000"/>
            </a:schemeClr>
          </a:solidFill>
        </p:spPr>
        <p:txBody>
          <a:bodyPr vert="horz" wrap="square" lIns="91440" tIns="91440" rIns="91440" bIns="91440" rtlCol="0">
            <a:noAutofit/>
          </a:bodyPr>
          <a:lstStyle>
            <a:lvl1pPr marL="0" indent="0" algn="l">
              <a:buNone/>
              <a:defRPr lang="en-US" sz="1200" baseline="0"/>
            </a:lvl1pPr>
          </a:lstStyle>
          <a:p>
            <a:pPr marL="0" lvl="0" indent="0"/>
            <a:r>
              <a:rPr lang="en-US"/>
              <a:t>Click center icon to insert image</a:t>
            </a:r>
          </a:p>
        </p:txBody>
      </p:sp>
      <p:sp>
        <p:nvSpPr>
          <p:cNvPr id="10" name="Rectangle 9"/>
          <p:cNvSpPr/>
          <p:nvPr userDrawn="1"/>
        </p:nvSpPr>
        <p:spPr bwMode="gray">
          <a:xfrm>
            <a:off x="25176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1" name="Rectangle 10"/>
          <p:cNvSpPr/>
          <p:nvPr userDrawn="1"/>
        </p:nvSpPr>
        <p:spPr bwMode="gray">
          <a:xfrm>
            <a:off x="46512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2" name="Rectangle 11"/>
          <p:cNvSpPr/>
          <p:nvPr userDrawn="1"/>
        </p:nvSpPr>
        <p:spPr bwMode="gray">
          <a:xfrm>
            <a:off x="67848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4" name="Rectangle 13"/>
          <p:cNvSpPr/>
          <p:nvPr userDrawn="1"/>
        </p:nvSpPr>
        <p:spPr bwMode="gray">
          <a:xfrm>
            <a:off x="2517647" y="1509436"/>
            <a:ext cx="868186"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Challenge</a:t>
            </a:r>
            <a:endParaRPr lang="en-US" sz="1400" dirty="0">
              <a:solidFill>
                <a:srgbClr val="00609C"/>
              </a:solidFill>
            </a:endParaRPr>
          </a:p>
        </p:txBody>
      </p:sp>
      <p:sp>
        <p:nvSpPr>
          <p:cNvPr id="15" name="Rectangle 14"/>
          <p:cNvSpPr/>
          <p:nvPr userDrawn="1"/>
        </p:nvSpPr>
        <p:spPr bwMode="gray">
          <a:xfrm>
            <a:off x="4651247" y="1509436"/>
            <a:ext cx="736740"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Solution</a:t>
            </a:r>
            <a:endParaRPr lang="en-US" sz="1400" dirty="0">
              <a:solidFill>
                <a:srgbClr val="00609C"/>
              </a:solidFill>
            </a:endParaRPr>
          </a:p>
        </p:txBody>
      </p:sp>
      <p:sp>
        <p:nvSpPr>
          <p:cNvPr id="16" name="Rectangle 15"/>
          <p:cNvSpPr/>
          <p:nvPr userDrawn="1"/>
        </p:nvSpPr>
        <p:spPr bwMode="gray">
          <a:xfrm>
            <a:off x="6784848" y="1509436"/>
            <a:ext cx="685444"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Results</a:t>
            </a:r>
            <a:endParaRPr lang="en-US" sz="1400" dirty="0">
              <a:solidFill>
                <a:srgbClr val="00609C"/>
              </a:solidFill>
            </a:endParaRPr>
          </a:p>
        </p:txBody>
      </p:sp>
      <p:sp>
        <p:nvSpPr>
          <p:cNvPr id="17" name="Text Placeholder 6"/>
          <p:cNvSpPr>
            <a:spLocks noGrp="1"/>
          </p:cNvSpPr>
          <p:nvPr>
            <p:ph type="body" sz="quarter" idx="27" hasCustomPrompt="1"/>
          </p:nvPr>
        </p:nvSpPr>
        <p:spPr bwMode="gray">
          <a:xfrm>
            <a:off x="6784848"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18" name="Rectangle 17"/>
          <p:cNvSpPr/>
          <p:nvPr userDrawn="1"/>
        </p:nvSpPr>
        <p:spPr bwMode="gray">
          <a:xfrm>
            <a:off x="3840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Tree>
    <p:extLst>
      <p:ext uri="{BB962C8B-B14F-4D97-AF65-F5344CB8AC3E}">
        <p14:creationId xmlns:p14="http://schemas.microsoft.com/office/powerpoint/2010/main" val="3705368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Quote with White Backgroun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800100" y="3983133"/>
            <a:ext cx="7543800" cy="443198"/>
          </a:xfrm>
        </p:spPr>
        <p:txBody>
          <a:bodyPr anchor="b" anchorCtr="0"/>
          <a:lstStyle>
            <a:lvl1pPr marL="112713" indent="-112713">
              <a:defRPr sz="3200" b="0" i="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4482385"/>
            <a:ext cx="7543800" cy="207749"/>
          </a:xfrm>
        </p:spPr>
        <p:txBody>
          <a:bodyPr/>
          <a:lstStyle>
            <a:lvl1pPr marL="0" indent="0" algn="r">
              <a:buNone/>
              <a:defRPr sz="1500">
                <a:solidFill>
                  <a:schemeClr val="accent1"/>
                </a:solidFill>
                <a:latin typeface="+mn-lt"/>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7615454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Quote with Photo">
    <p:bg bwMode="gray">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0"/>
            <a:ext cx="9143996" cy="6858000"/>
          </a:xfrm>
          <a:prstGeom prst="rect">
            <a:avLst/>
          </a:prstGeom>
        </p:spPr>
      </p:pic>
      <p:sp>
        <p:nvSpPr>
          <p:cNvPr id="8" name="Title 1"/>
          <p:cNvSpPr>
            <a:spLocks noGrp="1"/>
          </p:cNvSpPr>
          <p:nvPr>
            <p:ph type="title" hasCustomPrompt="1"/>
          </p:nvPr>
        </p:nvSpPr>
        <p:spPr bwMode="gray">
          <a:xfrm>
            <a:off x="800100" y="5294350"/>
            <a:ext cx="7543800" cy="443198"/>
          </a:xfrm>
        </p:spPr>
        <p:txBody>
          <a:bodyPr anchor="b" anchorCtr="0"/>
          <a:lstStyle>
            <a:lvl1pPr marL="112713" indent="-112713">
              <a:defRPr sz="3200" b="0" i="0">
                <a:solidFill>
                  <a:schemeClr val="bg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5793602"/>
            <a:ext cx="7543800" cy="207749"/>
          </a:xfrm>
        </p:spPr>
        <p:txBody>
          <a:bodyPr/>
          <a:lstStyle>
            <a:lvl1pPr marL="0" indent="0" algn="r">
              <a:buNone/>
              <a:defRPr sz="1500">
                <a:solidFill>
                  <a:schemeClr val="bg1"/>
                </a:solidFill>
                <a:latin typeface="+mn-lt"/>
                <a:ea typeface="Roboto Light" pitchFamily="2" charset="0"/>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5" name="Picture 14"/>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16222116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ig Messag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gray">
          <a:xfrm>
            <a:off x="381000" y="464101"/>
            <a:ext cx="8385048" cy="249299"/>
          </a:xfrm>
        </p:spPr>
        <p:txBody>
          <a:bodyPr vert="horz" wrap="square" lIns="0" tIns="0" rIns="0" bIns="0" rtlCol="0" anchor="b" anchorCtr="0">
            <a:spAutoFit/>
          </a:bodyPr>
          <a:lstStyle>
            <a:lvl1pPr>
              <a:defRPr lang="en-US" dirty="0">
                <a:solidFill>
                  <a:schemeClr val="bg1"/>
                </a:solidFill>
              </a:defRPr>
            </a:lvl1pPr>
          </a:lstStyle>
          <a:p>
            <a:pPr lvl="0"/>
            <a:r>
              <a:rPr lang="en-US"/>
              <a:t>Click to Edit Title</a:t>
            </a:r>
            <a:endParaRPr lang="en-US" dirty="0"/>
          </a:p>
        </p:txBody>
      </p:sp>
      <p:sp>
        <p:nvSpPr>
          <p:cNvPr id="17" name="Text Placeholder 16"/>
          <p:cNvSpPr>
            <a:spLocks noGrp="1"/>
          </p:cNvSpPr>
          <p:nvPr>
            <p:ph type="body" sz="quarter" idx="12" hasCustomPrompt="1"/>
          </p:nvPr>
        </p:nvSpPr>
        <p:spPr bwMode="white">
          <a:xfrm>
            <a:off x="381000" y="3013333"/>
            <a:ext cx="8385048" cy="553998"/>
          </a:xfrm>
        </p:spPr>
        <p:txBody>
          <a:bodyPr anchor="ctr" anchorCtr="0"/>
          <a:lstStyle>
            <a:lvl1pPr marL="0" indent="0" algn="ctr">
              <a:buFont typeface="Arial" panose="020B0604020202020204" pitchFamily="34" charset="0"/>
              <a:buNone/>
              <a:defRPr sz="4000">
                <a:solidFill>
                  <a:schemeClr val="bg1"/>
                </a:solidFill>
              </a:defRPr>
            </a:lvl1pPr>
          </a:lstStyle>
          <a:p>
            <a:pPr lvl="0"/>
            <a:r>
              <a:rPr lang="en-US"/>
              <a:t>Click to edit text</a:t>
            </a:r>
          </a:p>
        </p:txBody>
      </p:sp>
      <p:sp>
        <p:nvSpPr>
          <p:cNvPr id="15"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6" name="TextBox 15"/>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559989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Full Slide Photo">
    <p:bg bwMode="gray">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
        <p:nvSpPr>
          <p:cNvPr id="2" name="Title 1"/>
          <p:cNvSpPr>
            <a:spLocks noGrp="1"/>
          </p:cNvSpPr>
          <p:nvPr>
            <p:ph type="title" hasCustomPrompt="1"/>
          </p:nvPr>
        </p:nvSpPr>
        <p:spPr bwMode="gray"/>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6"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7" name="TextBox 16"/>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4715683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hank You">
    <p:bg bwMode="gray">
      <p:bgPr>
        <a:solidFill>
          <a:schemeClr val="bg1"/>
        </a:solidFill>
        <a:effectLst/>
      </p:bgPr>
    </p:bg>
    <p:spTree>
      <p:nvGrpSpPr>
        <p:cNvPr id="1" name=""/>
        <p:cNvGrpSpPr/>
        <p:nvPr/>
      </p:nvGrpSpPr>
      <p:grpSpPr>
        <a:xfrm>
          <a:off x="0" y="0"/>
          <a:ext cx="0" cy="0"/>
          <a:chOff x="0" y="0"/>
          <a:chExt cx="0" cy="0"/>
        </a:xfrm>
      </p:grpSpPr>
      <p:pic>
        <p:nvPicPr>
          <p:cNvPr id="8" name="Picture 7"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0"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12" name="Title 1"/>
          <p:cNvSpPr>
            <a:spLocks noGrp="1"/>
          </p:cNvSpPr>
          <p:nvPr>
            <p:ph type="ctrTitle" hasCustomPrompt="1"/>
          </p:nvPr>
        </p:nvSpPr>
        <p:spPr bwMode="gray">
          <a:xfrm>
            <a:off x="384049" y="3989288"/>
            <a:ext cx="2686313" cy="683264"/>
          </a:xfrm>
          <a:solidFill>
            <a:schemeClr val="bg1"/>
          </a:solidFill>
        </p:spPr>
        <p:txBody>
          <a:bodyPr vert="horz" wrap="none" lIns="137160" tIns="64008" rIns="137160" bIns="64008" rtlCol="0" anchor="b" anchorCtr="0">
            <a:spAutoFit/>
          </a:bodyPr>
          <a:lstStyle>
            <a:lvl1pPr>
              <a:defRPr lang="en-US" sz="4000" dirty="0">
                <a:solidFill>
                  <a:schemeClr val="tx2"/>
                </a:solidFill>
              </a:defRPr>
            </a:lvl1pPr>
          </a:lstStyle>
          <a:p>
            <a:pPr marL="0" lvl="0" indent="0"/>
            <a:r>
              <a:rPr lang="en-US"/>
              <a:t>Thank You</a:t>
            </a:r>
            <a:endParaRPr lang="en-US" dirty="0"/>
          </a:p>
        </p:txBody>
      </p:sp>
      <p:sp>
        <p:nvSpPr>
          <p:cNvPr id="13" name="Text Box 38"/>
          <p:cNvSpPr txBox="1">
            <a:spLocks noChangeArrowheads="1"/>
          </p:cNvSpPr>
          <p:nvPr/>
        </p:nvSpPr>
        <p:spPr bwMode="gray">
          <a:xfrm>
            <a:off x="381000" y="6595748"/>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Text Placeholder 6"/>
          <p:cNvSpPr>
            <a:spLocks noGrp="1"/>
          </p:cNvSpPr>
          <p:nvPr>
            <p:ph type="body" sz="quarter" idx="12"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442807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133600" cy="2690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248400" cy="2690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195330" name="Picture 2" descr="PPT Master_ BackgroundImage_light"/>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195331" name="Rectangle 3"/>
          <p:cNvSpPr>
            <a:spLocks noGrp="1" noChangeArrowheads="1"/>
          </p:cNvSpPr>
          <p:nvPr>
            <p:ph type="ctrTitle" sz="quarter"/>
          </p:nvPr>
        </p:nvSpPr>
        <p:spPr bwMode="auto">
          <a:xfrm>
            <a:off x="504825" y="2171700"/>
            <a:ext cx="7724775" cy="1155700"/>
          </a:xfrm>
        </p:spPr>
        <p:txBody>
          <a:bodyPr lIns="0" rIns="0"/>
          <a:lstStyle>
            <a:lvl1pPr>
              <a:lnSpc>
                <a:spcPct val="90000"/>
              </a:lnSpc>
              <a:defRPr sz="2800">
                <a:cs typeface="Arial" charset="0"/>
              </a:defRPr>
            </a:lvl1pPr>
          </a:lstStyle>
          <a:p>
            <a:r>
              <a:rPr lang="en-US"/>
              <a:t>Click to edit Master title style</a:t>
            </a:r>
          </a:p>
        </p:txBody>
      </p:sp>
      <p:sp>
        <p:nvSpPr>
          <p:cNvPr id="4195332" name="Rectangle 4"/>
          <p:cNvSpPr>
            <a:spLocks noGrp="1" noChangeArrowheads="1"/>
          </p:cNvSpPr>
          <p:nvPr>
            <p:ph type="subTitle" sz="quarter" idx="1"/>
          </p:nvPr>
        </p:nvSpPr>
        <p:spPr bwMode="gray">
          <a:xfrm>
            <a:off x="504825" y="3565525"/>
            <a:ext cx="7724775" cy="274638"/>
          </a:xfrm>
        </p:spPr>
        <p:txBody>
          <a:bodyPr lIns="0" tIns="0" rIns="0" bIns="0"/>
          <a:lstStyle>
            <a:lvl1pPr marL="0" indent="0">
              <a:spcBef>
                <a:spcPct val="0"/>
              </a:spcBef>
              <a:buClrTx/>
              <a:buFontTx/>
              <a:buNone/>
              <a:defRPr sz="2000"/>
            </a:lvl1pPr>
          </a:lstStyle>
          <a:p>
            <a:r>
              <a:rPr lang="en-US"/>
              <a:t>Click to edit Master subtitle style</a:t>
            </a:r>
          </a:p>
        </p:txBody>
      </p:sp>
      <p:sp>
        <p:nvSpPr>
          <p:cNvPr id="4195334" name="Text Box 6"/>
          <p:cNvSpPr txBox="1">
            <a:spLocks noChangeArrowheads="1"/>
          </p:cNvSpPr>
          <p:nvPr userDrawn="1"/>
        </p:nvSpPr>
        <p:spPr bwMode="gray">
          <a:xfrm>
            <a:off x="176213" y="6372225"/>
            <a:ext cx="4481512" cy="425450"/>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pic>
        <p:nvPicPr>
          <p:cNvPr id="4195335" name="Picture 7" descr="FICO_LOGO_PPT"/>
          <p:cNvPicPr>
            <a:picLocks noChangeAspect="1" noChangeArrowheads="1"/>
          </p:cNvPicPr>
          <p:nvPr userDrawn="1"/>
        </p:nvPicPr>
        <p:blipFill>
          <a:blip r:embed="rId3" cstate="print"/>
          <a:srcRect/>
          <a:stretch>
            <a:fillRect/>
          </a:stretch>
        </p:blipFill>
        <p:spPr bwMode="auto">
          <a:xfrm>
            <a:off x="7551738" y="2238375"/>
            <a:ext cx="1449387" cy="720725"/>
          </a:xfrm>
          <a:prstGeom prst="rect">
            <a:avLst/>
          </a:prstGeom>
          <a:noFill/>
        </p:spPr>
      </p:pic>
    </p:spTree>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133600" cy="2690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248400" cy="2690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02084" name="Rectangle 4"/>
          <p:cNvSpPr>
            <a:spLocks noGrp="1" noChangeArrowheads="1"/>
          </p:cNvSpPr>
          <p:nvPr>
            <p:ph type="ctrTitle" sz="quarter"/>
          </p:nvPr>
        </p:nvSpPr>
        <p:spPr>
          <a:xfrm>
            <a:off x="504825" y="1600200"/>
            <a:ext cx="8105775" cy="1155700"/>
          </a:xfrm>
        </p:spPr>
        <p:txBody>
          <a:bodyPr lIns="0" rIns="0"/>
          <a:lstStyle>
            <a:lvl1pPr>
              <a:lnSpc>
                <a:spcPct val="90000"/>
              </a:lnSpc>
              <a:defRPr sz="3200">
                <a:cs typeface="Arial" charset="0"/>
              </a:defRPr>
            </a:lvl1pPr>
          </a:lstStyle>
          <a:p>
            <a:r>
              <a:rPr lang="en-US"/>
              <a:t>Click to edit Master title style</a:t>
            </a:r>
          </a:p>
        </p:txBody>
      </p:sp>
      <p:sp>
        <p:nvSpPr>
          <p:cNvPr id="3502085" name="Rectangle 5"/>
          <p:cNvSpPr>
            <a:spLocks noGrp="1" noChangeArrowheads="1"/>
          </p:cNvSpPr>
          <p:nvPr>
            <p:ph type="subTitle" sz="quarter" idx="1"/>
          </p:nvPr>
        </p:nvSpPr>
        <p:spPr bwMode="white">
          <a:xfrm>
            <a:off x="504825" y="2849563"/>
            <a:ext cx="8105775" cy="274637"/>
          </a:xfrm>
        </p:spPr>
        <p:txBody>
          <a:bodyPr lIns="0" tIns="0" rIns="0" bIns="0"/>
          <a:lstStyle>
            <a:lvl1pPr marL="0" indent="0">
              <a:spcBef>
                <a:spcPct val="0"/>
              </a:spcBef>
              <a:buClrTx/>
              <a:buFontTx/>
              <a:buNone/>
              <a:defRPr sz="2000">
                <a:solidFill>
                  <a:schemeClr val="accent2"/>
                </a:solidFill>
              </a:defRPr>
            </a:lvl1pPr>
          </a:lstStyle>
          <a:p>
            <a:r>
              <a:rPr lang="en-US"/>
              <a:t>Click to edit Master subtitle style</a:t>
            </a:r>
          </a:p>
        </p:txBody>
      </p:sp>
      <p:sp>
        <p:nvSpPr>
          <p:cNvPr id="3502118" name="Text Box 38"/>
          <p:cNvSpPr txBox="1">
            <a:spLocks noChangeArrowheads="1"/>
          </p:cNvSpPr>
          <p:nvPr/>
        </p:nvSpPr>
        <p:spPr bwMode="black">
          <a:xfrm>
            <a:off x="528638" y="6372225"/>
            <a:ext cx="4481512" cy="425450"/>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Confidential. This presentation is provided for the recipient only and cannot </a:t>
            </a:r>
            <a:br>
              <a:rPr lang="en-US" sz="700" dirty="0">
                <a:solidFill>
                  <a:srgbClr val="80A3B7"/>
                </a:solidFill>
              </a:rPr>
            </a:br>
            <a:r>
              <a:rPr lang="en-US" sz="700" dirty="0">
                <a:solidFill>
                  <a:srgbClr val="80A3B7"/>
                </a:solidFill>
              </a:rPr>
              <a:t>be reproduced or shared without Fair Isaac Corporation's express consent.</a:t>
            </a:r>
          </a:p>
          <a:p>
            <a:pPr defTabSz="925513" fontAlgn="base">
              <a:lnSpc>
                <a:spcPct val="85000"/>
              </a:lnSpc>
              <a:spcBef>
                <a:spcPct val="0"/>
              </a:spcBef>
              <a:spcAft>
                <a:spcPct val="50000"/>
              </a:spcAft>
            </a:pPr>
            <a:r>
              <a:rPr lang="en-US" sz="700" dirty="0">
                <a:solidFill>
                  <a:srgbClr val="80A3B7"/>
                </a:solidFill>
              </a:rPr>
              <a:t>© 2015 Fair Isaac Corporation. </a:t>
            </a:r>
          </a:p>
        </p:txBody>
      </p:sp>
      <p:pic>
        <p:nvPicPr>
          <p:cNvPr id="3502122" name="Picture 42" descr="FICO_LOGO_PPT"/>
          <p:cNvPicPr>
            <a:picLocks noChangeAspect="1" noChangeArrowheads="1"/>
          </p:cNvPicPr>
          <p:nvPr/>
        </p:nvPicPr>
        <p:blipFill>
          <a:blip r:embed="rId3"/>
          <a:srcRect/>
          <a:stretch>
            <a:fillRect/>
          </a:stretch>
        </p:blipFill>
        <p:spPr bwMode="auto">
          <a:xfrm>
            <a:off x="7523163" y="5984875"/>
            <a:ext cx="1449387" cy="720725"/>
          </a:xfrm>
          <a:prstGeom prst="rect">
            <a:avLst/>
          </a:prstGeom>
          <a:noFill/>
        </p:spPr>
      </p:pic>
    </p:spTree>
    <p:extLst>
      <p:ext uri="{BB962C8B-B14F-4D97-AF65-F5344CB8AC3E}">
        <p14:creationId xmlns:p14="http://schemas.microsoft.com/office/powerpoint/2010/main" val="3674424977"/>
      </p:ext>
    </p:extLst>
  </p:cSld>
  <p:clrMapOvr>
    <a:overrideClrMapping bg1="lt1" tx1="dk1" bg2="lt2" tx2="dk2" accent1="accent1" accent2="accent2" accent3="accent3" accent4="accent4" accent5="accent5" accent6="accent6" hlink="hlink" folHlink="folHlink"/>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143000"/>
            <a:ext cx="8534400" cy="15588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678359"/>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4" name="Picture 30" descr="FIC-PPT-Template-agenda-blue"/>
          <p:cNvPicPr>
            <a:picLocks noChangeAspect="1" noChangeArrowheads="1"/>
          </p:cNvPicPr>
          <p:nvPr/>
        </p:nvPicPr>
        <p:blipFill>
          <a:blip r:embed="rId2"/>
          <a:srcRect/>
          <a:stretch>
            <a:fillRect/>
          </a:stretch>
        </p:blipFill>
        <p:spPr bwMode="auto">
          <a:xfrm>
            <a:off x="0" y="0"/>
            <a:ext cx="1958975" cy="6858000"/>
          </a:xfrm>
          <a:prstGeom prst="rect">
            <a:avLst/>
          </a:prstGeom>
          <a:noFill/>
        </p:spPr>
      </p:pic>
      <p:pic>
        <p:nvPicPr>
          <p:cNvPr id="5" name="Picture 24" descr="FIC-PPT-Template-agenda-white"/>
          <p:cNvPicPr>
            <a:picLocks noChangeAspect="1" noChangeArrowheads="1"/>
          </p:cNvPicPr>
          <p:nvPr/>
        </p:nvPicPr>
        <p:blipFill>
          <a:blip r:embed="rId3"/>
          <a:srcRect/>
          <a:stretch>
            <a:fillRect/>
          </a:stretch>
        </p:blipFill>
        <p:spPr bwMode="white">
          <a:xfrm>
            <a:off x="1955800" y="0"/>
            <a:ext cx="7188200" cy="6858000"/>
          </a:xfrm>
          <a:prstGeom prst="rect">
            <a:avLst/>
          </a:prstGeom>
          <a:noFill/>
        </p:spPr>
      </p:pic>
      <p:sp>
        <p:nvSpPr>
          <p:cNvPr id="6" name="Text Box 16"/>
          <p:cNvSpPr txBox="1">
            <a:spLocks noChangeArrowheads="1"/>
          </p:cNvSpPr>
          <p:nvPr/>
        </p:nvSpPr>
        <p:spPr bwMode="black">
          <a:xfrm>
            <a:off x="2133600" y="6707188"/>
            <a:ext cx="3135313" cy="90488"/>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2015 Fair Isaac Corporation. Confidential.</a:t>
            </a:r>
          </a:p>
        </p:txBody>
      </p:sp>
      <p:sp>
        <p:nvSpPr>
          <p:cNvPr id="8" name="Rectangle 35"/>
          <p:cNvSpPr>
            <a:spLocks noChangeArrowheads="1"/>
          </p:cNvSpPr>
          <p:nvPr/>
        </p:nvSpPr>
        <p:spPr bwMode="white">
          <a:xfrm>
            <a:off x="304800" y="0"/>
            <a:ext cx="1524000" cy="844550"/>
          </a:xfrm>
          <a:prstGeom prst="rect">
            <a:avLst/>
          </a:prstGeom>
          <a:noFill/>
          <a:ln w="9525">
            <a:noFill/>
            <a:miter lim="800000"/>
            <a:headEnd/>
            <a:tailEnd/>
          </a:ln>
          <a:effectLst/>
        </p:spPr>
        <p:txBody>
          <a:bodyPr lIns="45720" tIns="0" rIns="45720" bIns="0" anchor="b"/>
          <a:lstStyle/>
          <a:p>
            <a:pPr fontAlgn="base">
              <a:lnSpc>
                <a:spcPct val="85000"/>
              </a:lnSpc>
              <a:spcBef>
                <a:spcPct val="0"/>
              </a:spcBef>
              <a:spcAft>
                <a:spcPct val="0"/>
              </a:spcAft>
            </a:pPr>
            <a:r>
              <a:rPr lang="en-US" sz="3200">
                <a:solidFill>
                  <a:srgbClr val="FFC82E"/>
                </a:solidFill>
              </a:rPr>
              <a:t>Agenda</a:t>
            </a:r>
          </a:p>
        </p:txBody>
      </p:sp>
      <p:pic>
        <p:nvPicPr>
          <p:cNvPr id="9" name="Picture 38" descr="FICO_LOGO_PPT"/>
          <p:cNvPicPr>
            <a:picLocks noChangeAspect="1" noChangeArrowheads="1"/>
          </p:cNvPicPr>
          <p:nvPr/>
        </p:nvPicPr>
        <p:blipFill>
          <a:blip r:embed="rId4"/>
          <a:srcRect/>
          <a:stretch>
            <a:fillRect/>
          </a:stretch>
        </p:blipFill>
        <p:spPr bwMode="auto">
          <a:xfrm>
            <a:off x="7618413" y="200025"/>
            <a:ext cx="1449388" cy="720725"/>
          </a:xfrm>
          <a:prstGeom prst="rect">
            <a:avLst/>
          </a:prstGeom>
          <a:noFill/>
        </p:spPr>
      </p:pic>
      <p:sp>
        <p:nvSpPr>
          <p:cNvPr id="12" name="Text Placeholder 11"/>
          <p:cNvSpPr>
            <a:spLocks noGrp="1"/>
          </p:cNvSpPr>
          <p:nvPr userDrawn="1">
            <p:ph type="body" sz="quarter" idx="10"/>
          </p:nvPr>
        </p:nvSpPr>
        <p:spPr>
          <a:xfrm>
            <a:off x="2128837" y="1141413"/>
            <a:ext cx="5489576" cy="2163669"/>
          </a:xfrm>
          <a:noFill/>
          <a:ln w="9525">
            <a:noFill/>
            <a:miter lim="800000"/>
            <a:headEnd/>
            <a:tailEnd/>
          </a:ln>
        </p:spPr>
        <p:txBody>
          <a:bodyPr wrap="square">
            <a:spAutoFit/>
          </a:bodyPr>
          <a:lstStyle>
            <a:lvl1pPr marL="233363" indent="-233363" algn="l" defTabSz="158750" rtl="0" eaLnBrk="0" fontAlgn="base" hangingPunct="0">
              <a:lnSpc>
                <a:spcPct val="90000"/>
              </a:lnSpc>
              <a:spcBef>
                <a:spcPct val="55000"/>
              </a:spcBef>
              <a:spcAft>
                <a:spcPct val="0"/>
              </a:spcAft>
              <a:buClr>
                <a:schemeClr val="tx1"/>
              </a:buClr>
              <a:buFont typeface="Arial" charset="0"/>
              <a:buChar char="»"/>
              <a:defRPr lang="en-US" sz="2200" kern="1200" dirty="0" smtClean="0">
                <a:solidFill>
                  <a:schemeClr val="tx1"/>
                </a:solidFill>
                <a:latin typeface="Arial" charset="0"/>
                <a:ea typeface="+mn-ea"/>
                <a:cs typeface="Arial" charset="0"/>
              </a:defRPr>
            </a:lvl1pPr>
            <a:lvl2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smtClean="0">
                <a:solidFill>
                  <a:schemeClr val="tx1"/>
                </a:solidFill>
                <a:latin typeface="Arial" charset="0"/>
                <a:ea typeface="+mn-ea"/>
                <a:cs typeface="Arial" charset="0"/>
              </a:defRPr>
            </a:lvl2pPr>
            <a:lvl3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smtClean="0">
                <a:solidFill>
                  <a:schemeClr val="tx1"/>
                </a:solidFill>
                <a:latin typeface="Arial" charset="0"/>
                <a:ea typeface="+mn-ea"/>
                <a:cs typeface="Arial" charset="0"/>
              </a:defRPr>
            </a:lvl3pPr>
            <a:lvl4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smtClean="0">
                <a:solidFill>
                  <a:schemeClr val="tx1"/>
                </a:solidFill>
                <a:latin typeface="Arial" charset="0"/>
                <a:ea typeface="+mn-ea"/>
                <a:cs typeface="Arial" charset="0"/>
              </a:defRPr>
            </a:lvl4pPr>
            <a:lvl5pPr marL="233363" indent="-233363" algn="l" defTabSz="158750" rtl="0" eaLnBrk="0" fontAlgn="base" hangingPunct="0">
              <a:lnSpc>
                <a:spcPct val="90000"/>
              </a:lnSpc>
              <a:spcBef>
                <a:spcPct val="55000"/>
              </a:spcBef>
              <a:spcAft>
                <a:spcPct val="0"/>
              </a:spcAft>
              <a:buClr>
                <a:schemeClr val="tx1"/>
              </a:buClr>
              <a:buFont typeface="Arial" charset="0"/>
              <a:buChar char="»"/>
              <a:defRPr lang="en-US" sz="2000" kern="1200" dirty="0">
                <a:solidFill>
                  <a:schemeClr val="tx1"/>
                </a:solidFill>
                <a:latin typeface="Arial" charset="0"/>
                <a:ea typeface="+mn-ea"/>
                <a:cs typeface="Arial" charset="0"/>
              </a:defRPr>
            </a:lvl5pPr>
          </a:lstStyle>
          <a:p>
            <a:pPr lvl="0" eaLnBrk="0" hangingPunct="0"/>
            <a:r>
              <a:rPr lang="en-US"/>
              <a:t>Click to edit Master text styles</a:t>
            </a:r>
          </a:p>
          <a:p>
            <a:pPr lvl="1" eaLnBrk="0" hangingPunct="0"/>
            <a:r>
              <a:rPr lang="en-US"/>
              <a:t>Second level</a:t>
            </a:r>
          </a:p>
          <a:p>
            <a:pPr lvl="2" eaLnBrk="0" hangingPunct="0"/>
            <a:r>
              <a:rPr lang="en-US"/>
              <a:t>Third level</a:t>
            </a:r>
          </a:p>
          <a:p>
            <a:pPr lvl="3" eaLnBrk="0" hangingPunct="0"/>
            <a:r>
              <a:rPr lang="en-US"/>
              <a:t>Fourth level</a:t>
            </a:r>
          </a:p>
          <a:p>
            <a:pPr lvl="4" eaLnBrk="0" hangingPunct="0"/>
            <a:r>
              <a:rPr lang="en-US"/>
              <a:t>Fifth level</a:t>
            </a:r>
            <a:endParaRPr lang="en-US" dirty="0"/>
          </a:p>
        </p:txBody>
      </p:sp>
      <p:sp>
        <p:nvSpPr>
          <p:cNvPr id="10" name="Rectangle 18"/>
          <p:cNvSpPr>
            <a:spLocks noChangeArrowheads="1"/>
          </p:cNvSpPr>
          <p:nvPr userDrawn="1"/>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spTree>
    <p:extLst>
      <p:ext uri="{BB962C8B-B14F-4D97-AF65-F5344CB8AC3E}">
        <p14:creationId xmlns:p14="http://schemas.microsoft.com/office/powerpoint/2010/main" val="1649402637"/>
      </p:ext>
    </p:extLst>
  </p:cSld>
  <p:clrMapOvr>
    <a:masterClrMapping/>
  </p:clrMapOvr>
  <p:transition>
    <p:wipe dir="r"/>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5" name="Picture 16" descr="FIC-PPT-Template-Section-top-white"/>
          <p:cNvPicPr>
            <a:picLocks noChangeAspect="1" noChangeArrowheads="1"/>
          </p:cNvPicPr>
          <p:nvPr/>
        </p:nvPicPr>
        <p:blipFill>
          <a:blip r:embed="rId2"/>
          <a:srcRect/>
          <a:stretch>
            <a:fillRect/>
          </a:stretch>
        </p:blipFill>
        <p:spPr bwMode="white">
          <a:xfrm>
            <a:off x="0" y="0"/>
            <a:ext cx="9144000" cy="2894013"/>
          </a:xfrm>
          <a:prstGeom prst="rect">
            <a:avLst/>
          </a:prstGeom>
          <a:noFill/>
        </p:spPr>
      </p:pic>
      <p:pic>
        <p:nvPicPr>
          <p:cNvPr id="6" name="Picture 15" descr="FIC-PPT-Template-Section-blue-base"/>
          <p:cNvPicPr>
            <a:picLocks noChangeAspect="1" noChangeArrowheads="1"/>
          </p:cNvPicPr>
          <p:nvPr/>
        </p:nvPicPr>
        <p:blipFill>
          <a:blip r:embed="rId3"/>
          <a:srcRect/>
          <a:stretch>
            <a:fillRect/>
          </a:stretch>
        </p:blipFill>
        <p:spPr bwMode="auto">
          <a:xfrm>
            <a:off x="0" y="2897188"/>
            <a:ext cx="9144000" cy="3960813"/>
          </a:xfrm>
          <a:prstGeom prst="rect">
            <a:avLst/>
          </a:prstGeom>
          <a:noFill/>
        </p:spPr>
      </p:pic>
      <p:sp>
        <p:nvSpPr>
          <p:cNvPr id="9" name="Text Box 12"/>
          <p:cNvSpPr txBox="1">
            <a:spLocks noChangeArrowheads="1"/>
          </p:cNvSpPr>
          <p:nvPr/>
        </p:nvSpPr>
        <p:spPr bwMode="white">
          <a:xfrm>
            <a:off x="525663" y="6704013"/>
            <a:ext cx="3136700" cy="90488"/>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2015 Fair Isaac Corporation. Confidential.</a:t>
            </a:r>
          </a:p>
        </p:txBody>
      </p:sp>
      <p:pic>
        <p:nvPicPr>
          <p:cNvPr id="8" name="Picture 23" descr="FICO_LOGO_PPT"/>
          <p:cNvPicPr>
            <a:picLocks noChangeAspect="1" noChangeArrowheads="1"/>
          </p:cNvPicPr>
          <p:nvPr/>
        </p:nvPicPr>
        <p:blipFill>
          <a:blip r:embed="rId4"/>
          <a:srcRect/>
          <a:stretch>
            <a:fillRect/>
          </a:stretch>
        </p:blipFill>
        <p:spPr bwMode="auto">
          <a:xfrm>
            <a:off x="7618413" y="201613"/>
            <a:ext cx="1449388" cy="720725"/>
          </a:xfrm>
          <a:prstGeom prst="rect">
            <a:avLst/>
          </a:prstGeom>
          <a:noFill/>
        </p:spPr>
      </p:pic>
      <p:sp>
        <p:nvSpPr>
          <p:cNvPr id="14" name="Text Placeholder 13"/>
          <p:cNvSpPr>
            <a:spLocks noGrp="1"/>
          </p:cNvSpPr>
          <p:nvPr>
            <p:ph type="body" sz="quarter" idx="10"/>
          </p:nvPr>
        </p:nvSpPr>
        <p:spPr>
          <a:xfrm>
            <a:off x="347784" y="2320401"/>
            <a:ext cx="7995323" cy="418576"/>
          </a:xfrm>
          <a:noFill/>
          <a:ln w="9525">
            <a:noFill/>
            <a:miter lim="800000"/>
            <a:headEnd/>
            <a:tailEnd/>
          </a:ln>
          <a:effectLst/>
        </p:spPr>
        <p:txBody>
          <a:bodyPr lIns="45720" tIns="0" rIns="45720" bIns="0" anchor="b"/>
          <a:lstStyle>
            <a:lvl1pPr marL="0" indent="0">
              <a:buNone/>
              <a:defRPr lang="en-US" sz="3200" kern="1200" smtClean="0">
                <a:solidFill>
                  <a:schemeClr val="tx1"/>
                </a:solidFill>
                <a:latin typeface="Arial" charset="0"/>
                <a:cs typeface="Arial" charset="0"/>
              </a:defRPr>
            </a:lvl1pPr>
            <a:lvl2pPr>
              <a:defRPr lang="en-US" sz="2600" kern="1200" smtClean="0">
                <a:latin typeface="Arial" charset="0"/>
                <a:ea typeface="+mn-ea"/>
                <a:cs typeface="Arial" charset="0"/>
              </a:defRPr>
            </a:lvl2pPr>
            <a:lvl3pPr>
              <a:defRPr lang="en-US" sz="2600" kern="1200" smtClean="0">
                <a:latin typeface="Arial" charset="0"/>
                <a:ea typeface="+mn-ea"/>
                <a:cs typeface="Arial" charset="0"/>
              </a:defRPr>
            </a:lvl3pPr>
            <a:lvl4pPr>
              <a:defRPr lang="en-US" sz="2600" kern="1200" smtClean="0">
                <a:latin typeface="Arial" charset="0"/>
                <a:ea typeface="+mn-ea"/>
                <a:cs typeface="Arial" charset="0"/>
              </a:defRPr>
            </a:lvl4pPr>
            <a:lvl5pPr>
              <a:defRPr lang="en-US" sz="2600" kern="1200">
                <a:solidFill>
                  <a:schemeClr val="tx1"/>
                </a:solidFill>
                <a:latin typeface="Arial" charset="0"/>
                <a:ea typeface="+mn-ea"/>
                <a:cs typeface="Arial" charset="0"/>
              </a:defRPr>
            </a:lvl5pPr>
          </a:lstStyle>
          <a:p>
            <a:pPr lvl="0">
              <a:lnSpc>
                <a:spcPct val="85000"/>
              </a:lnSpc>
              <a:spcBef>
                <a:spcPct val="0"/>
              </a:spcBef>
              <a:buClrTx/>
            </a:pPr>
            <a:r>
              <a:rPr lang="en-US"/>
              <a:t>Click to edit Master text styles</a:t>
            </a:r>
          </a:p>
        </p:txBody>
      </p:sp>
      <p:sp>
        <p:nvSpPr>
          <p:cNvPr id="16" name="Text Placeholder 15"/>
          <p:cNvSpPr>
            <a:spLocks noGrp="1"/>
          </p:cNvSpPr>
          <p:nvPr>
            <p:ph type="body" sz="quarter" idx="11"/>
          </p:nvPr>
        </p:nvSpPr>
        <p:spPr>
          <a:xfrm>
            <a:off x="347784" y="3346900"/>
            <a:ext cx="4149725" cy="1023357"/>
          </a:xfrm>
          <a:noFill/>
          <a:ln w="9525">
            <a:noFill/>
            <a:miter lim="800000"/>
            <a:headEnd/>
            <a:tailEnd/>
          </a:ln>
        </p:spPr>
        <p:txBody>
          <a:bodyPr>
            <a:spAutoFit/>
          </a:bodyPr>
          <a:lstStyle>
            <a:lvl1pPr>
              <a:buClr>
                <a:schemeClr val="accent2"/>
              </a:buClr>
              <a:defRPr lang="en-US" sz="2000" kern="1200" smtClean="0">
                <a:solidFill>
                  <a:schemeClr val="accent2"/>
                </a:solidFill>
                <a:latin typeface="Arial" charset="0"/>
                <a:cs typeface="Arial" charset="0"/>
              </a:defRPr>
            </a:lvl1pPr>
            <a:lvl2pPr>
              <a:buClr>
                <a:schemeClr val="accent2"/>
              </a:buClr>
              <a:defRPr lang="en-US" sz="1800" kern="1200" smtClean="0">
                <a:solidFill>
                  <a:schemeClr val="accent2"/>
                </a:solidFill>
                <a:latin typeface="Arial" charset="0"/>
                <a:ea typeface="+mn-ea"/>
                <a:cs typeface="Arial" charset="0"/>
              </a:defRPr>
            </a:lvl2pPr>
            <a:lvl3pPr>
              <a:buClr>
                <a:schemeClr val="accent2"/>
              </a:buClr>
              <a:defRPr lang="en-US" sz="1600" kern="1200" smtClean="0">
                <a:solidFill>
                  <a:schemeClr val="accent2"/>
                </a:solidFill>
                <a:latin typeface="Arial" charset="0"/>
                <a:ea typeface="+mn-ea"/>
                <a:cs typeface="Arial" charset="0"/>
              </a:defRPr>
            </a:lvl3pPr>
            <a:lvl4pPr>
              <a:defRPr lang="en-US" sz="2600" kern="1200" smtClean="0">
                <a:latin typeface="Arial" charset="0"/>
                <a:ea typeface="+mn-ea"/>
                <a:cs typeface="Arial" charset="0"/>
              </a:defRPr>
            </a:lvl4pPr>
            <a:lvl5pPr>
              <a:defRPr lang="en-US" sz="2600" kern="1200">
                <a:solidFill>
                  <a:schemeClr val="tx1"/>
                </a:solidFill>
                <a:latin typeface="Arial" charset="0"/>
                <a:ea typeface="+mn-ea"/>
                <a:cs typeface="Arial" charset="0"/>
              </a:defRPr>
            </a:lvl5pPr>
          </a:lstStyle>
          <a:p>
            <a:pPr lvl="0" eaLnBrk="0" hangingPunct="0">
              <a:spcBef>
                <a:spcPct val="35000"/>
              </a:spcBef>
              <a:buClrTx/>
              <a:buFontTx/>
            </a:pPr>
            <a:r>
              <a:rPr lang="en-US"/>
              <a:t>Click to edit Master text styles</a:t>
            </a:r>
          </a:p>
          <a:p>
            <a:pPr lvl="1" eaLnBrk="0" hangingPunct="0">
              <a:spcBef>
                <a:spcPct val="35000"/>
              </a:spcBef>
              <a:buClrTx/>
              <a:buFontTx/>
            </a:pPr>
            <a:r>
              <a:rPr lang="en-US"/>
              <a:t>Second level</a:t>
            </a:r>
          </a:p>
          <a:p>
            <a:pPr lvl="2" eaLnBrk="0" hangingPunct="0">
              <a:spcBef>
                <a:spcPct val="35000"/>
              </a:spcBef>
              <a:buClrTx/>
              <a:buFontTx/>
            </a:pPr>
            <a:r>
              <a:rPr lang="en-US"/>
              <a:t>Third level</a:t>
            </a:r>
          </a:p>
        </p:txBody>
      </p:sp>
      <p:sp>
        <p:nvSpPr>
          <p:cNvPr id="11" name="Rectangle 18"/>
          <p:cNvSpPr>
            <a:spLocks noChangeArrowheads="1"/>
          </p:cNvSpPr>
          <p:nvPr userDrawn="1"/>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spTree>
    <p:extLst>
      <p:ext uri="{BB962C8B-B14F-4D97-AF65-F5344CB8AC3E}">
        <p14:creationId xmlns:p14="http://schemas.microsoft.com/office/powerpoint/2010/main" val="1777562245"/>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384300"/>
            <a:ext cx="4191000"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384300"/>
            <a:ext cx="4191000"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943"/>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7825" y="0"/>
            <a:ext cx="8229600" cy="82296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77825" y="1373743"/>
            <a:ext cx="4040188" cy="369332"/>
          </a:xfr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77825" y="1743075"/>
            <a:ext cx="4040188"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46625" y="1373743"/>
            <a:ext cx="4041775" cy="369332"/>
          </a:xfrm>
        </p:spPr>
        <p:txBody>
          <a:bodyPr anchor="b"/>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46625" y="1743075"/>
            <a:ext cx="4041775" cy="1398844"/>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42788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547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607636"/>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320261"/>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pic>
        <p:nvPicPr>
          <p:cNvPr id="4" name="Picture 3" descr="FIC-PPT-Template-Section"/>
          <p:cNvPicPr>
            <a:picLocks noChangeAspect="1" noChangeArrowheads="1"/>
          </p:cNvPicPr>
          <p:nvPr/>
        </p:nvPicPr>
        <p:blipFill>
          <a:blip r:embed="rId2"/>
          <a:srcRect/>
          <a:stretch>
            <a:fillRect/>
          </a:stretch>
        </p:blipFill>
        <p:spPr bwMode="hidden">
          <a:xfrm>
            <a:off x="0" y="9525"/>
            <a:ext cx="9144000" cy="6854825"/>
          </a:xfrm>
          <a:prstGeom prst="rect">
            <a:avLst/>
          </a:prstGeom>
          <a:noFill/>
        </p:spPr>
      </p:pic>
      <p:sp>
        <p:nvSpPr>
          <p:cNvPr id="5" name="Text Box 5"/>
          <p:cNvSpPr txBox="1">
            <a:spLocks noChangeArrowheads="1"/>
          </p:cNvSpPr>
          <p:nvPr/>
        </p:nvSpPr>
        <p:spPr bwMode="hidden">
          <a:xfrm>
            <a:off x="525463" y="6713538"/>
            <a:ext cx="3136900" cy="90488"/>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2012 Fair Isaac Corporation. Confidential.</a:t>
            </a:r>
          </a:p>
        </p:txBody>
      </p:sp>
      <p:pic>
        <p:nvPicPr>
          <p:cNvPr id="7" name="Picture 14" descr="FICO_LOGO_PPT-WHITE"/>
          <p:cNvPicPr>
            <a:picLocks noChangeAspect="1" noChangeArrowheads="1"/>
          </p:cNvPicPr>
          <p:nvPr/>
        </p:nvPicPr>
        <p:blipFill>
          <a:blip r:embed="rId3"/>
          <a:srcRect/>
          <a:stretch>
            <a:fillRect/>
          </a:stretch>
        </p:blipFill>
        <p:spPr bwMode="auto">
          <a:xfrm>
            <a:off x="7634288" y="209550"/>
            <a:ext cx="1433513" cy="704850"/>
          </a:xfrm>
          <a:prstGeom prst="rect">
            <a:avLst/>
          </a:prstGeom>
          <a:noFill/>
        </p:spPr>
      </p:pic>
      <p:sp>
        <p:nvSpPr>
          <p:cNvPr id="2" name="Title 1"/>
          <p:cNvSpPr>
            <a:spLocks noGrp="1"/>
          </p:cNvSpPr>
          <p:nvPr userDrawn="1">
            <p:ph type="title"/>
          </p:nvPr>
        </p:nvSpPr>
        <p:spPr/>
        <p:txBody>
          <a:bodyPr/>
          <a:lstStyle/>
          <a:p>
            <a:r>
              <a:rPr lang="en-US"/>
              <a:t>Click to edit Master title style</a:t>
            </a:r>
          </a:p>
        </p:txBody>
      </p:sp>
      <p:sp>
        <p:nvSpPr>
          <p:cNvPr id="10" name="Text Placeholder 9"/>
          <p:cNvSpPr>
            <a:spLocks noGrp="1"/>
          </p:cNvSpPr>
          <p:nvPr userDrawn="1">
            <p:ph type="body" sz="quarter" idx="10"/>
          </p:nvPr>
        </p:nvSpPr>
        <p:spPr>
          <a:xfrm>
            <a:off x="1504950" y="2019300"/>
            <a:ext cx="6507163" cy="566309"/>
          </a:xfrm>
          <a:noFill/>
          <a:ln w="9525">
            <a:noFill/>
            <a:miter lim="800000"/>
            <a:headEnd/>
            <a:tailEnd/>
          </a:ln>
        </p:spPr>
        <p:txBody>
          <a:bodyPr wrap="square" lIns="45720" rIns="45720">
            <a:spAutoFit/>
          </a:bodyPr>
          <a:lstStyle>
            <a:lvl1pPr marL="114300" indent="-114300" algn="l" defTabSz="158750" rtl="0" eaLnBrk="1" fontAlgn="base" hangingPunct="1">
              <a:lnSpc>
                <a:spcPct val="110000"/>
              </a:lnSpc>
              <a:spcBef>
                <a:spcPct val="55000"/>
              </a:spcBef>
              <a:spcAft>
                <a:spcPct val="0"/>
              </a:spcAft>
              <a:buClrTx/>
              <a:buFont typeface="Arial" charset="0"/>
              <a:buNone/>
              <a:defRPr lang="en-US" sz="2800" kern="1200" dirty="0" smtClean="0">
                <a:solidFill>
                  <a:schemeClr val="bg1"/>
                </a:solidFill>
                <a:latin typeface="Arial" charset="0"/>
                <a:ea typeface="+mn-ea"/>
                <a:cs typeface="Arial" charset="0"/>
              </a:defRPr>
            </a:lvl1pPr>
            <a:lvl2pPr>
              <a:defRPr lang="en-US" sz="2600" kern="1200" smtClean="0">
                <a:latin typeface="Arial" charset="0"/>
                <a:ea typeface="+mn-ea"/>
                <a:cs typeface="Arial" charset="0"/>
              </a:defRPr>
            </a:lvl2pPr>
            <a:lvl3pPr>
              <a:defRPr lang="en-US" sz="2600" kern="1200" smtClean="0">
                <a:latin typeface="Arial" charset="0"/>
                <a:ea typeface="+mn-ea"/>
                <a:cs typeface="Arial" charset="0"/>
              </a:defRPr>
            </a:lvl3pPr>
            <a:lvl4pPr>
              <a:defRPr lang="en-US" sz="2600" kern="1200" smtClean="0">
                <a:latin typeface="Arial" charset="0"/>
                <a:ea typeface="+mn-ea"/>
                <a:cs typeface="Arial" charset="0"/>
              </a:defRPr>
            </a:lvl4pPr>
            <a:lvl5pPr>
              <a:defRPr lang="en-US" sz="2600" kern="1200">
                <a:solidFill>
                  <a:schemeClr val="tx1"/>
                </a:solidFill>
                <a:latin typeface="Arial" charset="0"/>
                <a:ea typeface="+mn-ea"/>
                <a:cs typeface="Arial" charset="0"/>
              </a:defRPr>
            </a:lvl5pPr>
          </a:lstStyle>
          <a:p>
            <a:pPr marL="114300" lvl="0" indent="-114300" eaLnBrk="0" hangingPunct="0">
              <a:lnSpc>
                <a:spcPct val="110000"/>
              </a:lnSpc>
              <a:buClrTx/>
            </a:pPr>
            <a:r>
              <a:rPr lang="en-US"/>
              <a:t>Click to edit Master text styles</a:t>
            </a:r>
          </a:p>
        </p:txBody>
      </p:sp>
      <p:sp>
        <p:nvSpPr>
          <p:cNvPr id="9" name="Rectangle 18"/>
          <p:cNvSpPr>
            <a:spLocks noChangeArrowheads="1"/>
          </p:cNvSpPr>
          <p:nvPr userDrawn="1"/>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spTree>
    <p:extLst>
      <p:ext uri="{BB962C8B-B14F-4D97-AF65-F5344CB8AC3E}">
        <p14:creationId xmlns:p14="http://schemas.microsoft.com/office/powerpoint/2010/main" val="2152861840"/>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02084" name="Rectangle 4"/>
          <p:cNvSpPr>
            <a:spLocks noGrp="1" noChangeArrowheads="1"/>
          </p:cNvSpPr>
          <p:nvPr>
            <p:ph type="ctrTitle" sz="quarter"/>
          </p:nvPr>
        </p:nvSpPr>
        <p:spPr>
          <a:xfrm>
            <a:off x="504825" y="1594780"/>
            <a:ext cx="8105775" cy="1155700"/>
          </a:xfrm>
          <a:noFill/>
          <a:ln w="9525">
            <a:noFill/>
            <a:miter lim="800000"/>
            <a:headEnd/>
            <a:tailEnd/>
          </a:ln>
        </p:spPr>
        <p:txBody>
          <a:bodyPr lIns="0" rIns="0"/>
          <a:lstStyle>
            <a:lvl1pPr marL="0" indent="0" algn="l" rtl="0" eaLnBrk="1" fontAlgn="base" hangingPunct="1">
              <a:lnSpc>
                <a:spcPct val="85000"/>
              </a:lnSpc>
              <a:spcBef>
                <a:spcPct val="0"/>
              </a:spcBef>
              <a:spcAft>
                <a:spcPct val="0"/>
              </a:spcAft>
              <a:buClr>
                <a:schemeClr val="tx1"/>
              </a:buClr>
              <a:buFont typeface="Arial" pitchFamily="34" charset="0"/>
              <a:buNone/>
              <a:defRPr lang="en-US" sz="4000" kern="1200" dirty="0">
                <a:solidFill>
                  <a:schemeClr val="accent2"/>
                </a:solidFill>
                <a:latin typeface="+mj-lt"/>
                <a:ea typeface="+mj-ea"/>
                <a:cs typeface="+mj-cs"/>
              </a:defRPr>
            </a:lvl1pPr>
          </a:lstStyle>
          <a:p>
            <a:r>
              <a:rPr lang="en-US"/>
              <a:t>Click to edit Master title style</a:t>
            </a:r>
            <a:endParaRPr lang="en-US" dirty="0"/>
          </a:p>
        </p:txBody>
      </p:sp>
      <p:sp>
        <p:nvSpPr>
          <p:cNvPr id="3502118" name="Text Box 38"/>
          <p:cNvSpPr txBox="1">
            <a:spLocks noChangeArrowheads="1"/>
          </p:cNvSpPr>
          <p:nvPr/>
        </p:nvSpPr>
        <p:spPr bwMode="black">
          <a:xfrm>
            <a:off x="528638" y="6372225"/>
            <a:ext cx="4481512" cy="425450"/>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buFont typeface="Arial" charset="0"/>
              <a:buNone/>
            </a:pPr>
            <a:r>
              <a:rPr lang="en-US" sz="700" dirty="0">
                <a:solidFill>
                  <a:srgbClr val="80A3B7"/>
                </a:solidFill>
              </a:rPr>
              <a:t>Confidential. This presentation is provided for the recipient only and cannot </a:t>
            </a:r>
            <a:br>
              <a:rPr lang="en-US" sz="700" dirty="0">
                <a:solidFill>
                  <a:srgbClr val="80A3B7"/>
                </a:solidFill>
              </a:rPr>
            </a:br>
            <a:r>
              <a:rPr lang="en-US" sz="700" dirty="0">
                <a:solidFill>
                  <a:srgbClr val="80A3B7"/>
                </a:solidFill>
              </a:rPr>
              <a:t>be reproduced or shared without Fair Isaac Corporation's express consent.</a:t>
            </a:r>
          </a:p>
          <a:p>
            <a:pPr defTabSz="925513" fontAlgn="base">
              <a:lnSpc>
                <a:spcPct val="85000"/>
              </a:lnSpc>
              <a:spcBef>
                <a:spcPct val="0"/>
              </a:spcBef>
              <a:spcAft>
                <a:spcPct val="50000"/>
              </a:spcAft>
              <a:buFont typeface="Arial" charset="0"/>
              <a:buNone/>
            </a:pPr>
            <a:r>
              <a:rPr lang="en-US" sz="700" dirty="0">
                <a:solidFill>
                  <a:srgbClr val="80A3B7"/>
                </a:solidFill>
              </a:rPr>
              <a:t>© 2012 Fair Isaac Corporation. </a:t>
            </a:r>
          </a:p>
        </p:txBody>
      </p:sp>
      <p:sp>
        <p:nvSpPr>
          <p:cNvPr id="3502119" name="Rectangle 39"/>
          <p:cNvSpPr>
            <a:spLocks noChangeArrowheads="1"/>
          </p:cNvSpPr>
          <p:nvPr/>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buFont typeface="Arial" charset="0"/>
              <a:buNone/>
            </a:pPr>
            <a:fld id="{3AA3FAA9-79D8-4929-9E37-0AB4BC43037C}" type="slidenum">
              <a:rPr lang="en-US" sz="800">
                <a:solidFill>
                  <a:srgbClr val="80A3B7"/>
                </a:solidFill>
              </a:rPr>
              <a:pPr algn="ctr" defTabSz="925513" fontAlgn="base">
                <a:lnSpc>
                  <a:spcPct val="85000"/>
                </a:lnSpc>
                <a:spcBef>
                  <a:spcPct val="0"/>
                </a:spcBef>
                <a:spcAft>
                  <a:spcPct val="30000"/>
                </a:spcAft>
                <a:buFont typeface="Arial" charset="0"/>
                <a:buNone/>
              </a:pPr>
              <a:t>‹#›</a:t>
            </a:fld>
            <a:endParaRPr lang="en-US" sz="800">
              <a:solidFill>
                <a:srgbClr val="80A3B7"/>
              </a:solidFill>
            </a:endParaRPr>
          </a:p>
        </p:txBody>
      </p:sp>
      <p:pic>
        <p:nvPicPr>
          <p:cNvPr id="3502122" name="Picture 42" descr="FICO_LOGO_PPT"/>
          <p:cNvPicPr>
            <a:picLocks noChangeAspect="1" noChangeArrowheads="1"/>
          </p:cNvPicPr>
          <p:nvPr/>
        </p:nvPicPr>
        <p:blipFill>
          <a:blip r:embed="rId3"/>
          <a:srcRect/>
          <a:stretch>
            <a:fillRect/>
          </a:stretch>
        </p:blipFill>
        <p:spPr bwMode="auto">
          <a:xfrm>
            <a:off x="7523163" y="5984875"/>
            <a:ext cx="1449387" cy="720725"/>
          </a:xfrm>
          <a:prstGeom prst="rect">
            <a:avLst/>
          </a:prstGeom>
          <a:noFill/>
        </p:spPr>
      </p:pic>
      <p:sp>
        <p:nvSpPr>
          <p:cNvPr id="3" name="Text Placeholder 2"/>
          <p:cNvSpPr>
            <a:spLocks noGrp="1"/>
          </p:cNvSpPr>
          <p:nvPr>
            <p:ph type="body" sz="quarter" idx="10"/>
          </p:nvPr>
        </p:nvSpPr>
        <p:spPr>
          <a:xfrm>
            <a:off x="528638" y="4724400"/>
            <a:ext cx="4043362" cy="492443"/>
          </a:xfrm>
          <a:noFill/>
          <a:ln w="9525">
            <a:noFill/>
            <a:miter lim="800000"/>
            <a:headEnd/>
            <a:tailEnd/>
          </a:ln>
          <a:effectLst/>
        </p:spPr>
        <p:txBody>
          <a:bodyPr vert="horz" wrap="square" lIns="0" tIns="0" rIns="0" bIns="0" numCol="1" anchor="t" anchorCtr="0" compatLnSpc="1">
            <a:prstTxWarp prst="textNoShape">
              <a:avLst/>
            </a:prstTxWarp>
            <a:spAutoFit/>
          </a:bodyPr>
          <a:lstStyle>
            <a:lvl1pPr marL="233363" indent="-233363">
              <a:buNone/>
              <a:defRPr lang="en-US" sz="1600" b="1" kern="1200" dirty="0" smtClean="0">
                <a:solidFill>
                  <a:schemeClr val="bg1"/>
                </a:solidFill>
                <a:latin typeface="Arial" charset="0"/>
                <a:cs typeface="Arial" charset="0"/>
              </a:defRPr>
            </a:lvl1pPr>
            <a:lvl2pPr marL="285750" indent="-285750">
              <a:buNone/>
              <a:defRPr lang="en-US" sz="1600" kern="1200" dirty="0">
                <a:solidFill>
                  <a:schemeClr val="bg1"/>
                </a:solidFill>
                <a:latin typeface="Arial" charset="0"/>
                <a:ea typeface="+mn-ea"/>
                <a:cs typeface="Arial" charset="0"/>
              </a:defRPr>
            </a:lvl2pPr>
          </a:lstStyle>
          <a:p>
            <a:pPr marL="0" lvl="0" indent="0">
              <a:lnSpc>
                <a:spcPct val="100000"/>
              </a:lnSpc>
              <a:spcBef>
                <a:spcPts val="0"/>
              </a:spcBef>
              <a:spcAft>
                <a:spcPts val="0"/>
              </a:spcAft>
            </a:pPr>
            <a:r>
              <a:rPr lang="en-US"/>
              <a:t>Click to edit Master text styles</a:t>
            </a:r>
          </a:p>
          <a:p>
            <a:pPr marL="0" lvl="1" indent="0">
              <a:lnSpc>
                <a:spcPct val="100000"/>
              </a:lnSpc>
              <a:spcBef>
                <a:spcPts val="0"/>
              </a:spcBef>
              <a:spcAft>
                <a:spcPts val="0"/>
              </a:spcAft>
            </a:pPr>
            <a:r>
              <a:rPr lang="en-US"/>
              <a:t>Second level</a:t>
            </a:r>
          </a:p>
        </p:txBody>
      </p:sp>
      <p:sp>
        <p:nvSpPr>
          <p:cNvPr id="5" name="Text Placeholder 4"/>
          <p:cNvSpPr>
            <a:spLocks noGrp="1"/>
          </p:cNvSpPr>
          <p:nvPr>
            <p:ph type="body" sz="quarter" idx="11"/>
          </p:nvPr>
        </p:nvSpPr>
        <p:spPr>
          <a:xfrm>
            <a:off x="528638" y="5867400"/>
            <a:ext cx="2917598" cy="215444"/>
          </a:xfrm>
          <a:noFill/>
          <a:ln w="9525">
            <a:noFill/>
            <a:miter lim="800000"/>
            <a:headEnd/>
            <a:tailEnd/>
          </a:ln>
          <a:effectLst/>
        </p:spPr>
        <p:txBody>
          <a:bodyPr wrap="square" lIns="0" tIns="0" rIns="0" bIns="0" anchor="b">
            <a:spAutoFit/>
          </a:bodyPr>
          <a:lstStyle>
            <a:lvl1pPr marL="0" indent="0" algn="l" rtl="0" eaLnBrk="1" fontAlgn="base" hangingPunct="1">
              <a:lnSpc>
                <a:spcPct val="100000"/>
              </a:lnSpc>
              <a:spcBef>
                <a:spcPct val="0"/>
              </a:spcBef>
              <a:spcAft>
                <a:spcPct val="100000"/>
              </a:spcAft>
              <a:buClrTx/>
              <a:buFont typeface="Arial" pitchFamily="34" charset="0"/>
              <a:buNone/>
              <a:defRPr lang="en-US" sz="1400" b="1" kern="1200" dirty="0" smtClean="0">
                <a:solidFill>
                  <a:schemeClr val="tx1"/>
                </a:solidFill>
                <a:latin typeface="Arial" charset="0"/>
                <a:ea typeface="+mn-ea"/>
                <a:cs typeface="Arial" charset="0"/>
              </a:defRPr>
            </a:lvl1pPr>
            <a:lvl2pPr marL="230187" indent="0" algn="l" rtl="0" eaLnBrk="1" fontAlgn="base" hangingPunct="1">
              <a:lnSpc>
                <a:spcPct val="100000"/>
              </a:lnSpc>
              <a:spcBef>
                <a:spcPct val="0"/>
              </a:spcBef>
              <a:spcAft>
                <a:spcPct val="100000"/>
              </a:spcAft>
              <a:buClrTx/>
              <a:buFontTx/>
              <a:buNone/>
              <a:defRPr lang="en-US" sz="1400" b="1" kern="1200" dirty="0" smtClean="0">
                <a:solidFill>
                  <a:schemeClr val="tx1"/>
                </a:solidFill>
                <a:latin typeface="Arial" charset="0"/>
                <a:ea typeface="+mn-ea"/>
                <a:cs typeface="Arial" charset="0"/>
              </a:defRPr>
            </a:lvl2pPr>
            <a:lvl3pPr marL="744537" indent="0" algn="l" rtl="0" eaLnBrk="1" fontAlgn="base" hangingPunct="1">
              <a:lnSpc>
                <a:spcPct val="100000"/>
              </a:lnSpc>
              <a:spcBef>
                <a:spcPct val="0"/>
              </a:spcBef>
              <a:spcAft>
                <a:spcPct val="100000"/>
              </a:spcAft>
              <a:buClrTx/>
              <a:buFontTx/>
              <a:buNone/>
              <a:defRPr lang="en-US" sz="1400" b="1" kern="1200" dirty="0" smtClean="0">
                <a:solidFill>
                  <a:schemeClr val="tx1"/>
                </a:solidFill>
                <a:latin typeface="Arial" charset="0"/>
                <a:ea typeface="+mn-ea"/>
                <a:cs typeface="Arial" charset="0"/>
              </a:defRPr>
            </a:lvl3pPr>
            <a:lvl4pPr marL="1204912" indent="0" algn="l" rtl="0" eaLnBrk="1" fontAlgn="base" hangingPunct="1">
              <a:lnSpc>
                <a:spcPct val="100000"/>
              </a:lnSpc>
              <a:spcBef>
                <a:spcPct val="0"/>
              </a:spcBef>
              <a:spcAft>
                <a:spcPct val="100000"/>
              </a:spcAft>
              <a:buClrTx/>
              <a:buFontTx/>
              <a:buNone/>
              <a:defRPr lang="en-US" sz="1400" b="1" kern="1200" dirty="0" smtClean="0">
                <a:solidFill>
                  <a:schemeClr val="tx1"/>
                </a:solidFill>
                <a:latin typeface="Arial" charset="0"/>
                <a:ea typeface="+mn-ea"/>
                <a:cs typeface="Arial" charset="0"/>
              </a:defRPr>
            </a:lvl4pPr>
            <a:lvl5pPr marL="1733550" indent="0" algn="l" rtl="0" eaLnBrk="1" fontAlgn="base" hangingPunct="1">
              <a:lnSpc>
                <a:spcPct val="100000"/>
              </a:lnSpc>
              <a:spcBef>
                <a:spcPct val="0"/>
              </a:spcBef>
              <a:spcAft>
                <a:spcPct val="100000"/>
              </a:spcAft>
              <a:buClrTx/>
              <a:buFontTx/>
              <a:buNone/>
              <a:defRPr lang="en-US" sz="1400" b="1" kern="1200" dirty="0">
                <a:solidFill>
                  <a:schemeClr val="tx1"/>
                </a:solidFill>
                <a:latin typeface="Arial" charset="0"/>
                <a:ea typeface="+mn-ea"/>
                <a:cs typeface="Arial" charset="0"/>
              </a:defRPr>
            </a:lvl5pPr>
          </a:lstStyle>
          <a:p>
            <a:pPr lvl="0">
              <a:lnSpc>
                <a:spcPct val="100000"/>
              </a:lnSpc>
              <a:spcBef>
                <a:spcPct val="0"/>
              </a:spcBef>
              <a:spcAft>
                <a:spcPct val="100000"/>
              </a:spcAft>
              <a:buClrTx/>
            </a:pPr>
            <a:r>
              <a:rPr lang="en-US"/>
              <a:t>Click to edit Master text styles</a:t>
            </a:r>
          </a:p>
        </p:txBody>
      </p:sp>
    </p:spTree>
    <p:extLst>
      <p:ext uri="{BB962C8B-B14F-4D97-AF65-F5344CB8AC3E}">
        <p14:creationId xmlns:p14="http://schemas.microsoft.com/office/powerpoint/2010/main" val="104487741"/>
      </p:ext>
    </p:extLst>
  </p:cSld>
  <p:clrMapOvr>
    <a:overrideClrMapping bg1="lt1" tx1="dk1" bg2="lt2" tx2="dk2" accent1="accent1" accent2="accent2" accent3="accent3" accent4="accent4" accent5="accent5" accent6="accent6" hlink="hlink" folHlink="folHlink"/>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descr="iStock_000002420436Small.jpg"/>
          <p:cNvPicPr>
            <a:picLocks noChangeAspect="1"/>
          </p:cNvPicPr>
          <p:nvPr userDrawn="1"/>
        </p:nvPicPr>
        <p:blipFill>
          <a:blip r:embed="rId2" cstate="print"/>
          <a:stretch>
            <a:fillRect/>
          </a:stretch>
        </p:blipFill>
        <p:spPr>
          <a:xfrm>
            <a:off x="0" y="0"/>
            <a:ext cx="9144000" cy="6858000"/>
          </a:xfrm>
          <a:prstGeom prst="rect">
            <a:avLst/>
          </a:prstGeom>
        </p:spPr>
      </p:pic>
      <p:sp>
        <p:nvSpPr>
          <p:cNvPr id="11" name="Rectangle 10"/>
          <p:cNvSpPr/>
          <p:nvPr userDrawn="1"/>
        </p:nvSpPr>
        <p:spPr bwMode="auto">
          <a:xfrm>
            <a:off x="0" y="2367280"/>
            <a:ext cx="9144000" cy="1879600"/>
          </a:xfrm>
          <a:prstGeom prst="rect">
            <a:avLst/>
          </a:prstGeom>
          <a:solidFill>
            <a:schemeClr val="bg1">
              <a:alpha val="88627"/>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sp>
        <p:nvSpPr>
          <p:cNvPr id="13" name="Text Box 6"/>
          <p:cNvSpPr txBox="1">
            <a:spLocks noChangeArrowheads="1"/>
          </p:cNvSpPr>
          <p:nvPr userDrawn="1"/>
        </p:nvSpPr>
        <p:spPr bwMode="gray">
          <a:xfrm>
            <a:off x="176213" y="6372225"/>
            <a:ext cx="4481512" cy="425450"/>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000000"/>
                </a:solidFill>
              </a:rPr>
              <a:t>Confidential. The material in this presentation is the property of Fair Isaac Corporation, is provided for the recipient only, and shall not be used, reproduced, or disclosed without Fair Isaac Corporation's express consent.</a:t>
            </a:r>
          </a:p>
          <a:p>
            <a:pPr defTabSz="925513" fontAlgn="base">
              <a:lnSpc>
                <a:spcPct val="85000"/>
              </a:lnSpc>
              <a:spcBef>
                <a:spcPct val="0"/>
              </a:spcBef>
              <a:spcAft>
                <a:spcPct val="50000"/>
              </a:spcAft>
            </a:pPr>
            <a:r>
              <a:rPr lang="en-US" sz="700" dirty="0">
                <a:solidFill>
                  <a:srgbClr val="000000"/>
                </a:solidFill>
              </a:rPr>
              <a:t>© 2010 Fair Isaac Corporation. </a:t>
            </a:r>
          </a:p>
        </p:txBody>
      </p:sp>
      <p:sp>
        <p:nvSpPr>
          <p:cNvPr id="4188163" name="Rectangle 3"/>
          <p:cNvSpPr>
            <a:spLocks noGrp="1" noChangeArrowheads="1"/>
          </p:cNvSpPr>
          <p:nvPr>
            <p:ph type="ctrTitle" sz="quarter"/>
          </p:nvPr>
        </p:nvSpPr>
        <p:spPr bwMode="auto">
          <a:xfrm>
            <a:off x="340233" y="2770632"/>
            <a:ext cx="7724775" cy="485752"/>
          </a:xfrm>
          <a:prstGeom prst="rect">
            <a:avLst/>
          </a:prstGeom>
        </p:spPr>
        <p:txBody>
          <a:bodyPr lIns="0" rIns="0" anchor="t"/>
          <a:lstStyle>
            <a:lvl1pPr>
              <a:lnSpc>
                <a:spcPct val="90000"/>
              </a:lnSpc>
              <a:defRPr sz="2800" b="1">
                <a:solidFill>
                  <a:srgbClr val="003F5F"/>
                </a:solidFill>
                <a:cs typeface="Arial" charset="0"/>
              </a:defRPr>
            </a:lvl1pPr>
          </a:lstStyle>
          <a:p>
            <a:r>
              <a:rPr lang="en-US" dirty="0"/>
              <a:t>Click to edit Master title style</a:t>
            </a:r>
          </a:p>
        </p:txBody>
      </p:sp>
      <p:sp>
        <p:nvSpPr>
          <p:cNvPr id="4188164" name="Rectangle 4"/>
          <p:cNvSpPr>
            <a:spLocks noGrp="1" noChangeArrowheads="1"/>
          </p:cNvSpPr>
          <p:nvPr>
            <p:ph type="subTitle" sz="quarter" idx="1"/>
          </p:nvPr>
        </p:nvSpPr>
        <p:spPr bwMode="gray">
          <a:xfrm>
            <a:off x="358521" y="3326098"/>
            <a:ext cx="7724775" cy="274638"/>
          </a:xfrm>
          <a:prstGeom prst="rect">
            <a:avLst/>
          </a:prstGeom>
        </p:spPr>
        <p:txBody>
          <a:bodyPr lIns="0" tIns="0" rIns="0" bIns="0"/>
          <a:lstStyle>
            <a:lvl1pPr marL="0" indent="0">
              <a:spcBef>
                <a:spcPct val="0"/>
              </a:spcBef>
              <a:buClrTx/>
              <a:buFontTx/>
              <a:buNone/>
              <a:defRPr sz="2000">
                <a:solidFill>
                  <a:srgbClr val="003F5F"/>
                </a:solidFill>
              </a:defRPr>
            </a:lvl1pPr>
          </a:lstStyle>
          <a:p>
            <a:r>
              <a:rPr lang="en-US" dirty="0"/>
              <a:t>Click to edit Master subtitle style</a:t>
            </a:r>
          </a:p>
        </p:txBody>
      </p:sp>
      <p:pic>
        <p:nvPicPr>
          <p:cNvPr id="9" name="Picture 8" descr="FICO_WHITE.png"/>
          <p:cNvPicPr>
            <a:picLocks noChangeAspect="1"/>
          </p:cNvPicPr>
          <p:nvPr userDrawn="1"/>
        </p:nvPicPr>
        <p:blipFill>
          <a:blip r:embed="rId3" cstate="print"/>
          <a:stretch>
            <a:fillRect/>
          </a:stretch>
        </p:blipFill>
        <p:spPr>
          <a:xfrm>
            <a:off x="7429655" y="279528"/>
            <a:ext cx="1385161" cy="493889"/>
          </a:xfrm>
          <a:prstGeom prst="rect">
            <a:avLst/>
          </a:prstGeom>
        </p:spPr>
      </p:pic>
    </p:spTree>
    <p:extLst>
      <p:ext uri="{BB962C8B-B14F-4D97-AF65-F5344CB8AC3E}">
        <p14:creationId xmlns:p14="http://schemas.microsoft.com/office/powerpoint/2010/main" val="281255511"/>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Picture on Right">
    <p:spTree>
      <p:nvGrpSpPr>
        <p:cNvPr id="1" name=""/>
        <p:cNvGrpSpPr/>
        <p:nvPr/>
      </p:nvGrpSpPr>
      <p:grpSpPr>
        <a:xfrm>
          <a:off x="0" y="0"/>
          <a:ext cx="0" cy="0"/>
          <a:chOff x="0" y="0"/>
          <a:chExt cx="0" cy="0"/>
        </a:xfrm>
      </p:grpSpPr>
      <p:sp>
        <p:nvSpPr>
          <p:cNvPr id="2"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
        <p:nvSpPr>
          <p:cNvPr id="7" name="Text Placeholder 6"/>
          <p:cNvSpPr>
            <a:spLocks noGrp="1"/>
          </p:cNvSpPr>
          <p:nvPr>
            <p:ph type="body" sz="quarter" idx="10"/>
          </p:nvPr>
        </p:nvSpPr>
        <p:spPr>
          <a:xfrm>
            <a:off x="283655" y="1088835"/>
            <a:ext cx="4635500" cy="2651125"/>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1"/>
          </p:nvPr>
        </p:nvSpPr>
        <p:spPr>
          <a:xfrm>
            <a:off x="5129213" y="1060450"/>
            <a:ext cx="3849687" cy="5248275"/>
          </a:xfrm>
          <a:prstGeom prst="rect">
            <a:avLst/>
          </a:prstGeom>
        </p:spPr>
        <p:txBody>
          <a:bodyPr/>
          <a:lstStyle/>
          <a:p>
            <a:endParaRPr lang="en-US"/>
          </a:p>
        </p:txBody>
      </p:sp>
    </p:spTree>
    <p:extLst>
      <p:ext uri="{BB962C8B-B14F-4D97-AF65-F5344CB8AC3E}">
        <p14:creationId xmlns:p14="http://schemas.microsoft.com/office/powerpoint/2010/main" val="2226937033"/>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Picture on Lef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314293" y="1088089"/>
            <a:ext cx="4635500" cy="2651125"/>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1"/>
          </p:nvPr>
        </p:nvSpPr>
        <p:spPr>
          <a:xfrm>
            <a:off x="149290" y="1095533"/>
            <a:ext cx="3849687" cy="5248275"/>
          </a:xfrm>
          <a:prstGeom prst="rect">
            <a:avLst/>
          </a:prstGeom>
        </p:spPr>
        <p:txBody>
          <a:bodyPr/>
          <a:lstStyle/>
          <a:p>
            <a:endParaRPr lang="en-US"/>
          </a:p>
        </p:txBody>
      </p:sp>
      <p:sp>
        <p:nvSpPr>
          <p:cNvPr id="5"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Tree>
    <p:extLst>
      <p:ext uri="{BB962C8B-B14F-4D97-AF65-F5344CB8AC3E}">
        <p14:creationId xmlns:p14="http://schemas.microsoft.com/office/powerpoint/2010/main" val="280811220"/>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 Slide Content &amp; Picture">
    <p:spTree>
      <p:nvGrpSpPr>
        <p:cNvPr id="1" name=""/>
        <p:cNvGrpSpPr/>
        <p:nvPr/>
      </p:nvGrpSpPr>
      <p:grpSpPr>
        <a:xfrm>
          <a:off x="0" y="0"/>
          <a:ext cx="0" cy="0"/>
          <a:chOff x="0" y="0"/>
          <a:chExt cx="0" cy="0"/>
        </a:xfrm>
      </p:grpSpPr>
      <p:sp>
        <p:nvSpPr>
          <p:cNvPr id="4" name="Rectangle 3"/>
          <p:cNvSpPr/>
          <p:nvPr userDrawn="1"/>
        </p:nvSpPr>
        <p:spPr bwMode="auto">
          <a:xfrm>
            <a:off x="0" y="0"/>
            <a:ext cx="9144000" cy="145389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pic>
        <p:nvPicPr>
          <p:cNvPr id="5" name="Picture 2" descr="PPT Master_ header"/>
          <p:cNvPicPr>
            <a:picLocks noChangeAspect="1" noChangeArrowheads="1"/>
          </p:cNvPicPr>
          <p:nvPr userDrawn="1"/>
        </p:nvPicPr>
        <p:blipFill>
          <a:blip r:embed="rId2" cstate="print"/>
          <a:srcRect/>
          <a:stretch>
            <a:fillRect/>
          </a:stretch>
        </p:blipFill>
        <p:spPr bwMode="auto">
          <a:xfrm>
            <a:off x="0" y="2509520"/>
            <a:ext cx="9144000" cy="279400"/>
          </a:xfrm>
          <a:prstGeom prst="rect">
            <a:avLst/>
          </a:prstGeom>
          <a:noFill/>
        </p:spPr>
      </p:pic>
      <p:sp>
        <p:nvSpPr>
          <p:cNvPr id="6" name="Title 5"/>
          <p:cNvSpPr>
            <a:spLocks noGrp="1"/>
          </p:cNvSpPr>
          <p:nvPr>
            <p:ph type="title"/>
          </p:nvPr>
        </p:nvSpPr>
        <p:spPr>
          <a:xfrm>
            <a:off x="155448" y="1984566"/>
            <a:ext cx="8229600" cy="429450"/>
          </a:xfrm>
          <a:prstGeom prst="rect">
            <a:avLst/>
          </a:prstGeom>
        </p:spPr>
        <p:txBody>
          <a:bodyPr/>
          <a:lstStyle>
            <a:lvl1pPr>
              <a:defRPr b="1"/>
            </a:lvl1pPr>
          </a:lstStyle>
          <a:p>
            <a:r>
              <a:rPr lang="en-US" dirty="0"/>
              <a:t>Click to edit Master title style</a:t>
            </a:r>
          </a:p>
        </p:txBody>
      </p:sp>
      <p:sp>
        <p:nvSpPr>
          <p:cNvPr id="8" name="Text Placeholder 7"/>
          <p:cNvSpPr>
            <a:spLocks noGrp="1"/>
          </p:cNvSpPr>
          <p:nvPr>
            <p:ph type="body" sz="quarter" idx="10"/>
          </p:nvPr>
        </p:nvSpPr>
        <p:spPr>
          <a:xfrm>
            <a:off x="173038" y="2889250"/>
            <a:ext cx="4700714" cy="3584575"/>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1"/>
          </p:nvPr>
        </p:nvSpPr>
        <p:spPr>
          <a:xfrm>
            <a:off x="5092700" y="2889250"/>
            <a:ext cx="3914775" cy="3603625"/>
          </a:xfrm>
          <a:prstGeom prst="rect">
            <a:avLst/>
          </a:prstGeom>
        </p:spPr>
        <p:txBody>
          <a:bodyPr/>
          <a:lstStyle/>
          <a:p>
            <a:endParaRPr lang="en-US"/>
          </a:p>
        </p:txBody>
      </p:sp>
    </p:spTree>
    <p:extLst>
      <p:ext uri="{BB962C8B-B14F-4D97-AF65-F5344CB8AC3E}">
        <p14:creationId xmlns:p14="http://schemas.microsoft.com/office/powerpoint/2010/main" val="710259237"/>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only - Centered">
    <p:spTree>
      <p:nvGrpSpPr>
        <p:cNvPr id="1" name=""/>
        <p:cNvGrpSpPr/>
        <p:nvPr/>
      </p:nvGrpSpPr>
      <p:grpSpPr>
        <a:xfrm>
          <a:off x="0" y="0"/>
          <a:ext cx="0" cy="0"/>
          <a:chOff x="0" y="0"/>
          <a:chExt cx="0" cy="0"/>
        </a:xfrm>
      </p:grpSpPr>
      <p:sp>
        <p:nvSpPr>
          <p:cNvPr id="5"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
        <p:nvSpPr>
          <p:cNvPr id="8" name="Table Placeholder 7"/>
          <p:cNvSpPr>
            <a:spLocks noGrp="1"/>
          </p:cNvSpPr>
          <p:nvPr>
            <p:ph type="tbl" sz="quarter" idx="10"/>
          </p:nvPr>
        </p:nvSpPr>
        <p:spPr>
          <a:xfrm>
            <a:off x="1079500" y="1371600"/>
            <a:ext cx="6940550" cy="4883150"/>
          </a:xfrm>
          <a:prstGeom prst="rect">
            <a:avLst/>
          </a:prstGeom>
        </p:spPr>
        <p:txBody>
          <a:bodyPr/>
          <a:lstStyle/>
          <a:p>
            <a:endParaRPr lang="en-US"/>
          </a:p>
        </p:txBody>
      </p:sp>
    </p:spTree>
    <p:extLst>
      <p:ext uri="{BB962C8B-B14F-4D97-AF65-F5344CB8AC3E}">
        <p14:creationId xmlns:p14="http://schemas.microsoft.com/office/powerpoint/2010/main" val="1913949391"/>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only - Centered">
    <p:spTree>
      <p:nvGrpSpPr>
        <p:cNvPr id="1" name=""/>
        <p:cNvGrpSpPr/>
        <p:nvPr/>
      </p:nvGrpSpPr>
      <p:grpSpPr>
        <a:xfrm>
          <a:off x="0" y="0"/>
          <a:ext cx="0" cy="0"/>
          <a:chOff x="0" y="0"/>
          <a:chExt cx="0" cy="0"/>
        </a:xfrm>
      </p:grpSpPr>
      <p:sp>
        <p:nvSpPr>
          <p:cNvPr id="5" name="Title 1"/>
          <p:cNvSpPr>
            <a:spLocks noGrp="1"/>
          </p:cNvSpPr>
          <p:nvPr>
            <p:ph type="title"/>
          </p:nvPr>
        </p:nvSpPr>
        <p:spPr>
          <a:xfrm>
            <a:off x="237935" y="283464"/>
            <a:ext cx="8534400" cy="570230"/>
          </a:xfrm>
          <a:prstGeom prst="rect">
            <a:avLst/>
          </a:prstGeom>
        </p:spPr>
        <p:txBody>
          <a:bodyPr anchor="ctr"/>
          <a:lstStyle>
            <a:lvl1pPr>
              <a:defRPr b="1"/>
            </a:lvl1pPr>
          </a:lstStyle>
          <a:p>
            <a:r>
              <a:rPr lang="en-US" dirty="0"/>
              <a:t>Click to edit Master title style</a:t>
            </a:r>
          </a:p>
        </p:txBody>
      </p:sp>
      <p:sp>
        <p:nvSpPr>
          <p:cNvPr id="6" name="Picture Placeholder 5"/>
          <p:cNvSpPr>
            <a:spLocks noGrp="1"/>
          </p:cNvSpPr>
          <p:nvPr>
            <p:ph type="pic" sz="quarter" idx="10"/>
          </p:nvPr>
        </p:nvSpPr>
        <p:spPr>
          <a:xfrm>
            <a:off x="731520" y="1179513"/>
            <a:ext cx="7799705" cy="5165725"/>
          </a:xfrm>
          <a:prstGeom prst="rect">
            <a:avLst/>
          </a:prstGeom>
        </p:spPr>
        <p:txBody>
          <a:bodyPr/>
          <a:lstStyle/>
          <a:p>
            <a:endParaRPr lang="en-US"/>
          </a:p>
        </p:txBody>
      </p:sp>
    </p:spTree>
    <p:extLst>
      <p:ext uri="{BB962C8B-B14F-4D97-AF65-F5344CB8AC3E}">
        <p14:creationId xmlns:p14="http://schemas.microsoft.com/office/powerpoint/2010/main" val="104494577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iStock_000002420436Small.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Rectangle 4"/>
          <p:cNvSpPr/>
          <p:nvPr userDrawn="1"/>
        </p:nvSpPr>
        <p:spPr bwMode="auto">
          <a:xfrm>
            <a:off x="0" y="2231136"/>
            <a:ext cx="9144000" cy="2340864"/>
          </a:xfrm>
          <a:prstGeom prst="rect">
            <a:avLst/>
          </a:prstGeom>
          <a:solidFill>
            <a:schemeClr val="bg1">
              <a:alpha val="9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sp>
        <p:nvSpPr>
          <p:cNvPr id="18" name="Title 17"/>
          <p:cNvSpPr>
            <a:spLocks noGrp="1"/>
          </p:cNvSpPr>
          <p:nvPr>
            <p:ph type="title"/>
          </p:nvPr>
        </p:nvSpPr>
        <p:spPr>
          <a:xfrm>
            <a:off x="283464" y="3150267"/>
            <a:ext cx="8229600" cy="502602"/>
          </a:xfrm>
          <a:prstGeom prst="rect">
            <a:avLst/>
          </a:prstGeom>
        </p:spPr>
        <p:txBody>
          <a:bodyPr/>
          <a:lstStyle>
            <a:lvl1pPr>
              <a:defRPr sz="2800" b="1">
                <a:solidFill>
                  <a:srgbClr val="003F5F"/>
                </a:solidFill>
              </a:defRPr>
            </a:lvl1pPr>
          </a:lstStyle>
          <a:p>
            <a:r>
              <a:rPr lang="en-US" dirty="0"/>
              <a:t>Click to edit Master title style</a:t>
            </a:r>
          </a:p>
        </p:txBody>
      </p:sp>
    </p:spTree>
    <p:extLst>
      <p:ext uri="{BB962C8B-B14F-4D97-AF65-F5344CB8AC3E}">
        <p14:creationId xmlns:p14="http://schemas.microsoft.com/office/powerpoint/2010/main" val="2362290933"/>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lkboard">
    <p:spTree>
      <p:nvGrpSpPr>
        <p:cNvPr id="1" name=""/>
        <p:cNvGrpSpPr/>
        <p:nvPr/>
      </p:nvGrpSpPr>
      <p:grpSpPr>
        <a:xfrm>
          <a:off x="0" y="0"/>
          <a:ext cx="0" cy="0"/>
          <a:chOff x="0" y="0"/>
          <a:chExt cx="0" cy="0"/>
        </a:xfrm>
      </p:grpSpPr>
      <p:sp>
        <p:nvSpPr>
          <p:cNvPr id="9" name="Rectangle 8"/>
          <p:cNvSpPr/>
          <p:nvPr userDrawn="1"/>
        </p:nvSpPr>
        <p:spPr bwMode="auto">
          <a:xfrm>
            <a:off x="0" y="0"/>
            <a:ext cx="9144000" cy="6858000"/>
          </a:xfrm>
          <a:prstGeom prst="rect">
            <a:avLst/>
          </a:prstGeom>
          <a:solidFill>
            <a:srgbClr val="FFFCF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228600" indent="-228600" algn="ctr" eaLnBrk="0" fontAlgn="base" hangingPunct="0">
              <a:spcBef>
                <a:spcPct val="50000"/>
              </a:spcBef>
              <a:spcAft>
                <a:spcPct val="0"/>
              </a:spcAft>
              <a:buClr>
                <a:srgbClr val="A3100D"/>
              </a:buClr>
              <a:buSzPct val="75000"/>
              <a:buFont typeface="Wingdings" pitchFamily="2" charset="2"/>
              <a:buNone/>
            </a:pPr>
            <a:endParaRPr lang="en-US" sz="1600" b="1">
              <a:solidFill>
                <a:srgbClr val="000000"/>
              </a:solidFill>
            </a:endParaRPr>
          </a:p>
        </p:txBody>
      </p:sp>
      <p:pic>
        <p:nvPicPr>
          <p:cNvPr id="8" name="Picture 7" descr="analytic_waves_Blue.png"/>
          <p:cNvPicPr>
            <a:picLocks noChangeAspect="1"/>
          </p:cNvPicPr>
          <p:nvPr userDrawn="1"/>
        </p:nvPicPr>
        <p:blipFill>
          <a:blip r:embed="rId2" cstate="print"/>
          <a:stretch>
            <a:fillRect/>
          </a:stretch>
        </p:blipFill>
        <p:spPr>
          <a:xfrm>
            <a:off x="344465" y="0"/>
            <a:ext cx="8455069" cy="6858000"/>
          </a:xfrm>
          <a:prstGeom prst="rect">
            <a:avLst/>
          </a:prstGeom>
        </p:spPr>
      </p:pic>
    </p:spTree>
    <p:extLst>
      <p:ext uri="{BB962C8B-B14F-4D97-AF65-F5344CB8AC3E}">
        <p14:creationId xmlns:p14="http://schemas.microsoft.com/office/powerpoint/2010/main" val="773209269"/>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8255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91000" cy="12906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143000"/>
            <a:ext cx="4191000" cy="12906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460357"/>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8255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1000" y="1143000"/>
            <a:ext cx="8534400" cy="12906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857406"/>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239000" cy="8255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82458837"/>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Title Slide">
    <p:bg bwMode="gray">
      <p:bgPr>
        <a:solidFill>
          <a:schemeClr val="bg1"/>
        </a:solidFill>
        <a:effectLst/>
      </p:bgPr>
    </p:bg>
    <p:spTree>
      <p:nvGrpSpPr>
        <p:cNvPr id="1" name=""/>
        <p:cNvGrpSpPr/>
        <p:nvPr/>
      </p:nvGrpSpPr>
      <p:grpSpPr>
        <a:xfrm>
          <a:off x="0" y="0"/>
          <a:ext cx="0" cy="0"/>
          <a:chOff x="0" y="0"/>
          <a:chExt cx="0" cy="0"/>
        </a:xfrm>
      </p:grpSpPr>
      <p:pic>
        <p:nvPicPr>
          <p:cNvPr id="10" name="Picture 9"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3"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 name="Title 1"/>
          <p:cNvSpPr>
            <a:spLocks noGrp="1"/>
          </p:cNvSpPr>
          <p:nvPr>
            <p:ph type="ctrTitle" hasCustomPrompt="1"/>
          </p:nvPr>
        </p:nvSpPr>
        <p:spPr bwMode="gray">
          <a:xfrm>
            <a:off x="381000" y="3852156"/>
            <a:ext cx="2078518" cy="406265"/>
          </a:xfrm>
          <a:solidFill>
            <a:schemeClr val="bg1"/>
          </a:solidFill>
        </p:spPr>
        <p:txBody>
          <a:bodyPr wrap="none" lIns="64008" tIns="64008" rIns="64008" bIns="64008" anchor="b" anchorCtr="0">
            <a:spAutoFit/>
          </a:bodyPr>
          <a:lstStyle>
            <a:lvl1pPr marL="0" indent="0">
              <a:defRPr sz="2000" b="0" i="0">
                <a:solidFill>
                  <a:srgbClr val="5A5B5D"/>
                </a:solidFill>
                <a:latin typeface="+mj-lt"/>
                <a:cs typeface="Roboto Medium"/>
              </a:defRPr>
            </a:lvl1pPr>
          </a:lstStyle>
          <a:p>
            <a:r>
              <a:rPr lang="en-US"/>
              <a:t>Click to Edit Title</a:t>
            </a:r>
            <a:endParaRPr lang="en-US" dirty="0"/>
          </a:p>
        </p:txBody>
      </p:sp>
      <p:sp>
        <p:nvSpPr>
          <p:cNvPr id="16"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3"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66822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Two Lines">
    <p:bg bwMode="gray">
      <p:bgPr>
        <a:solidFill>
          <a:schemeClr val="bg1"/>
        </a:solidFill>
        <a:effectLst/>
      </p:bgPr>
    </p:bg>
    <p:spTree>
      <p:nvGrpSpPr>
        <p:cNvPr id="1" name=""/>
        <p:cNvGrpSpPr/>
        <p:nvPr/>
      </p:nvGrpSpPr>
      <p:grpSpPr>
        <a:xfrm>
          <a:off x="0" y="0"/>
          <a:ext cx="0" cy="0"/>
          <a:chOff x="0" y="0"/>
          <a:chExt cx="0" cy="0"/>
        </a:xfrm>
      </p:grpSpPr>
      <p:pic>
        <p:nvPicPr>
          <p:cNvPr id="16" name="Picture 15"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8"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5" name="Text Placeholder 4"/>
          <p:cNvSpPr>
            <a:spLocks noGrp="1"/>
          </p:cNvSpPr>
          <p:nvPr>
            <p:ph type="body" sz="quarter" idx="12" hasCustomPrompt="1"/>
          </p:nvPr>
        </p:nvSpPr>
        <p:spPr bwMode="white">
          <a:xfrm>
            <a:off x="384048" y="3225936"/>
            <a:ext cx="2078518"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rgbClr val="5A5B5D"/>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11874607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Two Presenters">
    <p:bg bwMode="gray">
      <p:bgPr>
        <a:solidFill>
          <a:schemeClr val="bg1"/>
        </a:solidFill>
        <a:effectLst/>
      </p:bgPr>
    </p:bg>
    <p:spTree>
      <p:nvGrpSpPr>
        <p:cNvPr id="1" name=""/>
        <p:cNvGrpSpPr/>
        <p:nvPr/>
      </p:nvGrpSpPr>
      <p:grpSpPr>
        <a:xfrm>
          <a:off x="0" y="0"/>
          <a:ext cx="0" cy="0"/>
          <a:chOff x="0" y="0"/>
          <a:chExt cx="0" cy="0"/>
        </a:xfrm>
      </p:grpSpPr>
      <p:pic>
        <p:nvPicPr>
          <p:cNvPr id="15" name="Picture 14"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6"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a:ln w="6350">
            <a:solidFill>
              <a:schemeClr val="bg1">
                <a:lumMod val="75000"/>
              </a:schemeClr>
            </a:solidFill>
          </a:ln>
          <a:effectLst/>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9"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2"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8"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9"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849321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Three Presenters">
    <p:bg bwMode="gray">
      <p:bgPr>
        <a:solidFill>
          <a:schemeClr val="bg1"/>
        </a:solidFill>
        <a:effectLst/>
      </p:bgPr>
    </p:bg>
    <p:spTree>
      <p:nvGrpSpPr>
        <p:cNvPr id="1" name=""/>
        <p:cNvGrpSpPr/>
        <p:nvPr/>
      </p:nvGrpSpPr>
      <p:grpSpPr>
        <a:xfrm>
          <a:off x="0" y="0"/>
          <a:ext cx="0" cy="0"/>
          <a:chOff x="0" y="0"/>
          <a:chExt cx="0" cy="0"/>
        </a:xfrm>
      </p:grpSpPr>
      <p:pic>
        <p:nvPicPr>
          <p:cNvPr id="19" name="Picture 18" descr="FICO_image.jpg"/>
          <p:cNvPicPr>
            <a:picLocks noChangeAspect="1"/>
          </p:cNvPicPr>
          <p:nvPr userDrawn="1"/>
        </p:nvPicPr>
        <p:blipFill>
          <a:blip r:embed="rId2"/>
          <a:stretch>
            <a:fillRect/>
          </a:stretch>
        </p:blipFill>
        <p:spPr>
          <a:xfrm>
            <a:off x="0" y="0"/>
            <a:ext cx="9144000" cy="6858000"/>
          </a:xfrm>
          <a:prstGeom prst="rect">
            <a:avLst/>
          </a:prstGeom>
        </p:spPr>
      </p:pic>
      <p:sp>
        <p:nvSpPr>
          <p:cNvPr id="23"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sp>
        <p:nvSpPr>
          <p:cNvPr id="15" name="Text Placeholder 6"/>
          <p:cNvSpPr>
            <a:spLocks noGrp="1"/>
          </p:cNvSpPr>
          <p:nvPr>
            <p:ph type="body" sz="quarter" idx="15" hasCustomPrompt="1"/>
          </p:nvPr>
        </p:nvSpPr>
        <p:spPr bwMode="white">
          <a:xfrm>
            <a:off x="5791200"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7" name="Text Placeholder 6"/>
          <p:cNvSpPr>
            <a:spLocks noGrp="1"/>
          </p:cNvSpPr>
          <p:nvPr>
            <p:ph type="body" sz="quarter" idx="16" hasCustomPrompt="1"/>
          </p:nvPr>
        </p:nvSpPr>
        <p:spPr bwMode="white">
          <a:xfrm>
            <a:off x="5791200"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20"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2"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sp>
        <p:nvSpPr>
          <p:cNvPr id="13"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6"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2449893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itle Slide and Partner Logo">
    <p:bg bwMode="gray">
      <p:bgPr>
        <a:solidFill>
          <a:schemeClr val="bg1"/>
        </a:solidFill>
        <a:effectLst/>
      </p:bgPr>
    </p:bg>
    <p:spTree>
      <p:nvGrpSpPr>
        <p:cNvPr id="1" name=""/>
        <p:cNvGrpSpPr/>
        <p:nvPr/>
      </p:nvGrpSpPr>
      <p:grpSpPr>
        <a:xfrm>
          <a:off x="0" y="0"/>
          <a:ext cx="0" cy="0"/>
          <a:chOff x="0" y="0"/>
          <a:chExt cx="0" cy="0"/>
        </a:xfrm>
      </p:grpSpPr>
      <p:pic>
        <p:nvPicPr>
          <p:cNvPr id="11" name="Picture 10"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cxnSp>
        <p:nvCxnSpPr>
          <p:cNvPr id="15" name="Straight Connector 14"/>
          <p:cNvCxnSpPr/>
          <p:nvPr/>
        </p:nvCxnSpPr>
        <p:spPr bwMode="white">
          <a:xfrm>
            <a:off x="7260540" y="280430"/>
            <a:ext cx="0" cy="404721"/>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3"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6"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29200" y="279400"/>
            <a:ext cx="2001932" cy="417504"/>
          </a:xfrm>
          <a:prstGeom prst="rect">
            <a:avLst/>
          </a:prstGeom>
        </p:spPr>
      </p:pic>
    </p:spTree>
    <p:extLst>
      <p:ext uri="{BB962C8B-B14F-4D97-AF65-F5344CB8AC3E}">
        <p14:creationId xmlns:p14="http://schemas.microsoft.com/office/powerpoint/2010/main" val="134248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3" name="Rectangle 2"/>
          <p:cNvSpPr/>
          <p:nvPr/>
        </p:nvSpPr>
        <p:spPr>
          <a:xfrm>
            <a:off x="0" y="0"/>
            <a:ext cx="9144000" cy="42672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32368413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Slide with Photo">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0" y="0"/>
            <a:ext cx="9144000" cy="4267200"/>
          </a:xfrm>
          <a:solidFill>
            <a:schemeClr val="bg1">
              <a:lumMod val="85000"/>
            </a:schemeClr>
          </a:solidFill>
        </p:spPr>
        <p:txBody>
          <a:bodyPr lIns="91440" tIns="91440" rIns="91440" bIns="91440">
            <a:noAutofit/>
          </a:bodyPr>
          <a:lstStyle>
            <a:lvl1pPr marL="0" indent="0">
              <a:buNone/>
              <a:defRPr sz="1200"/>
            </a:lvl1pPr>
          </a:lstStyle>
          <a:p>
            <a:r>
              <a:rPr lang="en-US"/>
              <a:t>Click center icon to insert image</a:t>
            </a: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37169945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8" name="Picture Placeholder 5"/>
          <p:cNvSpPr>
            <a:spLocks noGrp="1"/>
          </p:cNvSpPr>
          <p:nvPr>
            <p:ph type="pic" sz="quarter" idx="10" hasCustomPrompt="1"/>
          </p:nvPr>
        </p:nvSpPr>
        <p:spPr bwMode="gray">
          <a:xfrm>
            <a:off x="0" y="1"/>
            <a:ext cx="2514600" cy="6858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2816352" y="464101"/>
            <a:ext cx="5949696" cy="249299"/>
          </a:xfrm>
        </p:spPr>
        <p:txBody>
          <a:bodyPr vert="horz" wrap="square" lIns="0" tIns="0" rIns="0" bIns="0" rtlCol="0" anchor="b" anchorCtr="0">
            <a:spAutoFit/>
          </a:bodyPr>
          <a:lstStyle>
            <a:lvl1pPr>
              <a:defRPr lang="en-US" dirty="0"/>
            </a:lvl1pPr>
          </a:lstStyle>
          <a:p>
            <a:pPr marL="0" lvl="0"/>
            <a:r>
              <a:rPr lang="en-US" dirty="0"/>
              <a:t>Agenda</a:t>
            </a:r>
          </a:p>
        </p:txBody>
      </p:sp>
      <p:sp>
        <p:nvSpPr>
          <p:cNvPr id="7" name="Text Placeholder 2"/>
          <p:cNvSpPr>
            <a:spLocks noGrp="1"/>
          </p:cNvSpPr>
          <p:nvPr>
            <p:ph idx="1" hasCustomPrompt="1"/>
          </p:nvPr>
        </p:nvSpPr>
        <p:spPr bwMode="black">
          <a:xfrm>
            <a:off x="2819400" y="1438656"/>
            <a:ext cx="5946648" cy="846386"/>
          </a:xfrm>
          <a:prstGeom prst="rect">
            <a:avLst/>
          </a:prstGeom>
        </p:spPr>
        <p:txBody>
          <a:bodyPr vert="horz" wrap="square" lIns="0" tIns="0" rIns="0" bIns="0" rtlCol="0">
            <a:spAutoFit/>
          </a:bodyPr>
          <a:lstStyle>
            <a:lvl1pPr>
              <a:defRPr lang="en-US" sz="2000" dirty="0" smtClean="0">
                <a:solidFill>
                  <a:schemeClr val="accent1"/>
                </a:solidFill>
              </a:defRPr>
            </a:lvl1pPr>
            <a:lvl2pPr marL="515938" indent="-228600">
              <a:defRPr lang="en-US" dirty="0" smtClean="0">
                <a:solidFill>
                  <a:schemeClr val="accent1"/>
                </a:solidFill>
              </a:defRPr>
            </a:lvl2pPr>
            <a:lvl3pPr>
              <a:defRPr lang="en-US" dirty="0" smtClean="0">
                <a:solidFill>
                  <a:schemeClr val="accent1"/>
                </a:solidFill>
              </a:defRPr>
            </a:lvl3pPr>
            <a:lvl4pPr>
              <a:defRPr lang="en-US" dirty="0">
                <a:solidFill>
                  <a:schemeClr val="accent1"/>
                </a:solidFill>
              </a:defRPr>
            </a:lvl4pPr>
          </a:lstStyle>
          <a:p>
            <a:pPr lvl="0"/>
            <a:r>
              <a:rPr lang="en-US" dirty="0"/>
              <a:t>First level</a:t>
            </a:r>
          </a:p>
          <a:p>
            <a:pPr marL="519113" lvl="1"/>
            <a:r>
              <a:rPr lang="en-US" dirty="0"/>
              <a:t>Second level</a:t>
            </a:r>
          </a:p>
          <a:p>
            <a:pPr marL="800100" lvl="2"/>
            <a:r>
              <a:rPr lang="en-US" dirty="0"/>
              <a:t>Third level</a:t>
            </a:r>
          </a:p>
        </p:txBody>
      </p:sp>
      <p:sp>
        <p:nvSpPr>
          <p:cNvPr id="10" name="Text Box 16"/>
          <p:cNvSpPr txBox="1">
            <a:spLocks noChangeArrowheads="1"/>
          </p:cNvSpPr>
          <p:nvPr userDrawn="1"/>
        </p:nvSpPr>
        <p:spPr bwMode="black">
          <a:xfrm>
            <a:off x="3520441" y="6702346"/>
            <a:ext cx="1527662"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Regular" pitchFamily="2" charset="0"/>
                <a:ea typeface="Roboto Regular" pitchFamily="2" charset="0"/>
              </a:rPr>
              <a:t>© 2015 Fair Isaac Corporation. Confidential. </a:t>
            </a:r>
          </a:p>
        </p:txBody>
      </p:sp>
      <p:sp>
        <p:nvSpPr>
          <p:cNvPr id="11" name="TextBox 10"/>
          <p:cNvSpPr txBox="1"/>
          <p:nvPr userDrawn="1"/>
        </p:nvSpPr>
        <p:spPr>
          <a:xfrm>
            <a:off x="51648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latin typeface="Roboto Regular" pitchFamily="2" charset="0"/>
                <a:ea typeface="Roboto Regular" pitchFamily="2" charset="0"/>
              </a:rPr>
              <a:pPr defTabSz="457200"/>
              <a:t>‹#›</a:t>
            </a:fld>
            <a:endParaRPr lang="en-US" sz="600" dirty="0">
              <a:solidFill>
                <a:srgbClr val="5A5B5D"/>
              </a:solidFill>
              <a:latin typeface="Roboto Regular" pitchFamily="2" charset="0"/>
              <a:ea typeface="Roboto Regular" pitchFamily="2"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1" y="6571488"/>
            <a:ext cx="460397" cy="219456"/>
          </a:xfrm>
          <a:prstGeom prst="rect">
            <a:avLst/>
          </a:prstGeom>
        </p:spPr>
      </p:pic>
      <p:cxnSp>
        <p:nvCxnSpPr>
          <p:cNvPr id="13" name="Straight Connector 12"/>
          <p:cNvCxnSpPr/>
          <p:nvPr userDrawn="1"/>
        </p:nvCxnSpPr>
        <p:spPr bwMode="gray">
          <a:xfrm>
            <a:off x="2514600" y="757108"/>
            <a:ext cx="66294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8023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8"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23933825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7"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7"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
        <p:nvSpPr>
          <p:cNvPr id="5" name="Text Placeholder 3"/>
          <p:cNvSpPr>
            <a:spLocks noGrp="1"/>
          </p:cNvSpPr>
          <p:nvPr>
            <p:ph type="body" sz="quarter" idx="16" hasCustomPrompt="1"/>
          </p:nvPr>
        </p:nvSpPr>
        <p:spPr bwMode="black">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Tree>
    <p:extLst>
      <p:ext uri="{BB962C8B-B14F-4D97-AF65-F5344CB8AC3E}">
        <p14:creationId xmlns:p14="http://schemas.microsoft.com/office/powerpoint/2010/main" val="1277882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38662635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7"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Tree>
    <p:extLst>
      <p:ext uri="{BB962C8B-B14F-4D97-AF65-F5344CB8AC3E}">
        <p14:creationId xmlns:p14="http://schemas.microsoft.com/office/powerpoint/2010/main" val="1617230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0999"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4" name="Text Placeholder 2"/>
          <p:cNvSpPr>
            <a:spLocks noGrp="1"/>
          </p:cNvSpPr>
          <p:nvPr>
            <p:ph idx="1" hasCustomPrompt="1"/>
          </p:nvPr>
        </p:nvSpPr>
        <p:spPr bwMode="gray">
          <a:xfrm>
            <a:off x="381000" y="1517904"/>
            <a:ext cx="4114800"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dirty="0" smtClean="0">
                <a:latin typeface="+mn-lt"/>
              </a:defRPr>
            </a:lvl1pPr>
            <a:lvl2pPr marL="515938" indent="-228600">
              <a:defRPr lang="en-US" sz="1600" kern="1200" smtClean="0">
                <a:solidFill>
                  <a:schemeClr val="tx2"/>
                </a:solidFill>
                <a:latin typeface="+mn-lt"/>
                <a:ea typeface="+mn-ea"/>
                <a:cs typeface="Roboto Light"/>
              </a:defRPr>
            </a:lvl2pPr>
            <a:lvl3pPr marL="857250" indent="-285750">
              <a:defRPr lang="en-US" sz="1400" b="0" i="0" kern="1200" dirty="0" smtClean="0">
                <a:solidFill>
                  <a:schemeClr val="tx2"/>
                </a:solidFill>
                <a:latin typeface="+mn-lt"/>
                <a:ea typeface="+mn-ea"/>
                <a:cs typeface="Roboto Light"/>
              </a:defRPr>
            </a:lvl3pPr>
            <a:lvl4pPr>
              <a:defRPr lang="en-US" sz="1200" kern="1200" dirty="0">
                <a:solidFill>
                  <a:schemeClr val="tx2"/>
                </a:solidFill>
                <a:latin typeface="Roboto Light"/>
                <a:ea typeface="+mn-ea"/>
                <a:cs typeface="Roboto Light"/>
              </a:defRPr>
            </a:lvl4pPr>
          </a:lstStyle>
          <a:p>
            <a:pPr lvl="0"/>
            <a:r>
              <a:rPr lang="en-US"/>
              <a:t>First level</a:t>
            </a:r>
          </a:p>
          <a:p>
            <a:pPr marL="519113" lvl="1" indent="-228600" algn="l" defTabSz="457200" rtl="0" eaLnBrk="1" latinLnBrk="0" hangingPunct="1">
              <a:lnSpc>
                <a:spcPct val="90000"/>
              </a:lnSpc>
              <a:spcBef>
                <a:spcPts val="600"/>
              </a:spcBef>
              <a:spcAft>
                <a:spcPts val="0"/>
              </a:spcAft>
              <a:buClr>
                <a:srgbClr val="006496"/>
              </a:buClr>
              <a:buSzPct val="80000"/>
              <a:buFont typeface="Arial"/>
              <a:buChar char="•"/>
            </a:pPr>
            <a:r>
              <a:rPr lang="en-US" dirty="0"/>
              <a:t>Second level</a:t>
            </a:r>
          </a:p>
          <a:p>
            <a:pPr marL="800100" lvl="2" indent="-228600" algn="l" defTabSz="457200" rtl="0" eaLnBrk="1" latinLnBrk="0" hangingPunct="1">
              <a:lnSpc>
                <a:spcPct val="90000"/>
              </a:lnSpc>
              <a:spcBef>
                <a:spcPts val="600"/>
              </a:spcBef>
              <a:spcAft>
                <a:spcPts val="0"/>
              </a:spcAft>
              <a:buClr>
                <a:srgbClr val="006496"/>
              </a:buClr>
              <a:buSzPct val="80000"/>
              <a:buFont typeface="Arial"/>
              <a:buChar char="•"/>
            </a:pPr>
            <a:r>
              <a:rPr lang="en-US"/>
              <a:t>Third level</a:t>
            </a:r>
            <a:endParaRPr lang="en-US" dirty="0"/>
          </a:p>
        </p:txBody>
      </p:sp>
      <p:sp>
        <p:nvSpPr>
          <p:cNvPr id="5" name="Text Placeholder 3"/>
          <p:cNvSpPr>
            <a:spLocks noGrp="1"/>
          </p:cNvSpPr>
          <p:nvPr>
            <p:ph type="body" sz="quarter" idx="16" hasCustomPrompt="1"/>
          </p:nvPr>
        </p:nvSpPr>
        <p:spPr>
          <a:xfrm>
            <a:off x="380999" y="806705"/>
            <a:ext cx="8385048" cy="221599"/>
          </a:xfrm>
        </p:spPr>
        <p:txBody>
          <a:bodyPr wrap="square" anchor="t" anchorCtr="0">
            <a:spAutoFit/>
          </a:bodyPr>
          <a:lstStyle>
            <a:lvl1pPr marL="0" indent="0">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8" name="Text Placeholder 2"/>
          <p:cNvSpPr>
            <a:spLocks noGrp="1"/>
          </p:cNvSpPr>
          <p:nvPr>
            <p:ph idx="17" hasCustomPrompt="1"/>
          </p:nvPr>
        </p:nvSpPr>
        <p:spPr bwMode="gray">
          <a:xfrm>
            <a:off x="4648200" y="1517904"/>
            <a:ext cx="4117848"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smtClean="0">
                <a:latin typeface="+mn-lt"/>
              </a:defRPr>
            </a:lvl1pPr>
            <a:lvl2pPr marL="515938" indent="-228600">
              <a:defRPr lang="en-US" smtClean="0">
                <a:latin typeface="+mn-lt"/>
              </a:defRPr>
            </a:lvl2pPr>
            <a:lvl3pPr>
              <a:defRPr lang="en-US" smtClean="0">
                <a:latin typeface="+mn-lt"/>
              </a:defRPr>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10198279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Picture Placeholder 4"/>
          <p:cNvSpPr>
            <a:spLocks noGrp="1"/>
          </p:cNvSpPr>
          <p:nvPr>
            <p:ph type="pic" sz="quarter" idx="10" hasCustomPrompt="1"/>
          </p:nvPr>
        </p:nvSpPr>
        <p:spPr bwMode="gray">
          <a:xfrm>
            <a:off x="4572000" y="757021"/>
            <a:ext cx="4572000" cy="6100979"/>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2650753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40721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6" name="Picture Placeholder 4"/>
          <p:cNvSpPr>
            <a:spLocks noGrp="1"/>
          </p:cNvSpPr>
          <p:nvPr>
            <p:ph type="pic" sz="quarter" idx="10" hasCustomPrompt="1"/>
          </p:nvPr>
        </p:nvSpPr>
        <p:spPr bwMode="gray">
          <a:xfrm>
            <a:off x="4572000" y="762000"/>
            <a:ext cx="45720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129483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Tree>
    <p:extLst>
      <p:ext uri="{BB962C8B-B14F-4D97-AF65-F5344CB8AC3E}">
        <p14:creationId xmlns:p14="http://schemas.microsoft.com/office/powerpoint/2010/main" val="19256364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61295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9712204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5" name="TextBox 4"/>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4526072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9" name="Rectangle 18"/>
          <p:cNvSpPr/>
          <p:nvPr userDrawn="1"/>
        </p:nvSpPr>
        <p:spPr bwMode="gray">
          <a:xfrm>
            <a:off x="384047" y="1502664"/>
            <a:ext cx="1984248" cy="4781973"/>
          </a:xfrm>
          <a:prstGeom prst="rect">
            <a:avLst/>
          </a:prstGeom>
          <a:noFill/>
          <a:ln w="6350">
            <a:solidFill>
              <a:schemeClr val="bg1">
                <a:lumMod val="75000"/>
              </a:schemeClr>
            </a:solidFill>
          </a:ln>
          <a:effectLst/>
        </p:spPr>
        <p:txBody>
          <a:bodyPr vert="horz" wrap="square" lIns="91440" tIns="91440" rIns="91440" bIns="91440" rtlCol="0">
            <a:noAutofit/>
          </a:bodyPr>
          <a:lstStyle/>
          <a:p>
            <a:pPr defTabSz="457200">
              <a:lnSpc>
                <a:spcPct val="90000"/>
              </a:lnSpc>
              <a:spcBef>
                <a:spcPts val="1200"/>
              </a:spcBef>
              <a:buClr>
                <a:srgbClr val="006496"/>
              </a:buClr>
              <a:buSzPct val="80000"/>
              <a:buFont typeface="Arial"/>
              <a:buNone/>
            </a:pPr>
            <a:endParaRPr lang="en-US" sz="1400">
              <a:solidFill>
                <a:srgbClr val="5A5B5D"/>
              </a:solidFill>
              <a:latin typeface="Roboto Medium"/>
              <a:cs typeface="Roboto Regular"/>
            </a:endParaRPr>
          </a:p>
        </p:txBody>
      </p:sp>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
        <p:nvSpPr>
          <p:cNvPr id="4" name="Text Placeholder 6"/>
          <p:cNvSpPr>
            <a:spLocks noGrp="1"/>
          </p:cNvSpPr>
          <p:nvPr>
            <p:ph type="body" sz="quarter" idx="24" hasCustomPrompt="1"/>
          </p:nvPr>
        </p:nvSpPr>
        <p:spPr bwMode="gray">
          <a:xfrm>
            <a:off x="25176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6" name="Text Placeholder 6"/>
          <p:cNvSpPr>
            <a:spLocks noGrp="1"/>
          </p:cNvSpPr>
          <p:nvPr>
            <p:ph type="body" sz="quarter" idx="25" hasCustomPrompt="1"/>
          </p:nvPr>
        </p:nvSpPr>
        <p:spPr bwMode="gray">
          <a:xfrm>
            <a:off x="46512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8" name="Text Placeholder 2"/>
          <p:cNvSpPr>
            <a:spLocks noGrp="1"/>
          </p:cNvSpPr>
          <p:nvPr>
            <p:ph idx="18" hasCustomPrompt="1"/>
          </p:nvPr>
        </p:nvSpPr>
        <p:spPr bwMode="gray">
          <a:xfrm>
            <a:off x="384047" y="1627971"/>
            <a:ext cx="1828800" cy="193899"/>
          </a:xfrm>
          <a:prstGeom prst="rect">
            <a:avLst/>
          </a:prstGeom>
          <a:noFill/>
          <a:ln w="6350">
            <a:noFill/>
          </a:ln>
          <a:effectLst/>
        </p:spPr>
        <p:txBody>
          <a:bodyPr vert="horz" wrap="square" lIns="91440" tIns="0" rIns="0" bIns="0" rtlCol="0">
            <a:spAutoFit/>
          </a:bodyPr>
          <a:lstStyle>
            <a:lvl1pPr marL="0" indent="0">
              <a:buNone/>
              <a:defRPr lang="en-US" sz="1400" dirty="0" smtClean="0">
                <a:solidFill>
                  <a:schemeClr val="accent1"/>
                </a:solidFill>
                <a:latin typeface="+mn-lt"/>
              </a:defRPr>
            </a:lvl1pPr>
            <a:lvl2pPr marL="0" indent="0">
              <a:buNone/>
              <a:defRPr lang="en-US" sz="1400" dirty="0" smtClean="0">
                <a:latin typeface="+mn-lt"/>
              </a:defRPr>
            </a:lvl2pPr>
            <a:lvl3pPr marL="403225" indent="-228600">
              <a:defRPr lang="en-US" dirty="0" smtClean="0"/>
            </a:lvl3pPr>
            <a:lvl4pPr>
              <a:defRPr lang="en-US" dirty="0"/>
            </a:lvl4pPr>
          </a:lstStyle>
          <a:p>
            <a:pPr lvl="0"/>
            <a:r>
              <a:rPr lang="en-US"/>
              <a:t>Client Name or Logo</a:t>
            </a:r>
          </a:p>
        </p:txBody>
      </p:sp>
      <p:sp>
        <p:nvSpPr>
          <p:cNvPr id="9" name="Picture Placeholder 3"/>
          <p:cNvSpPr>
            <a:spLocks noGrp="1"/>
          </p:cNvSpPr>
          <p:nvPr>
            <p:ph type="pic" sz="quarter" idx="21" hasCustomPrompt="1"/>
          </p:nvPr>
        </p:nvSpPr>
        <p:spPr bwMode="gray">
          <a:xfrm>
            <a:off x="384047" y="2728637"/>
            <a:ext cx="1984248" cy="3556000"/>
          </a:xfrm>
          <a:solidFill>
            <a:schemeClr val="bg1">
              <a:lumMod val="85000"/>
            </a:schemeClr>
          </a:solidFill>
        </p:spPr>
        <p:txBody>
          <a:bodyPr vert="horz" wrap="square" lIns="91440" tIns="91440" rIns="91440" bIns="91440" rtlCol="0">
            <a:noAutofit/>
          </a:bodyPr>
          <a:lstStyle>
            <a:lvl1pPr marL="0" indent="0" algn="l">
              <a:buNone/>
              <a:defRPr lang="en-US" sz="1200" baseline="0"/>
            </a:lvl1pPr>
          </a:lstStyle>
          <a:p>
            <a:pPr marL="0" lvl="0" indent="0"/>
            <a:r>
              <a:rPr lang="en-US"/>
              <a:t>Click center icon to insert image</a:t>
            </a:r>
          </a:p>
        </p:txBody>
      </p:sp>
      <p:sp>
        <p:nvSpPr>
          <p:cNvPr id="10" name="Rectangle 9"/>
          <p:cNvSpPr/>
          <p:nvPr userDrawn="1"/>
        </p:nvSpPr>
        <p:spPr bwMode="gray">
          <a:xfrm>
            <a:off x="25176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1" name="Rectangle 10"/>
          <p:cNvSpPr/>
          <p:nvPr userDrawn="1"/>
        </p:nvSpPr>
        <p:spPr bwMode="gray">
          <a:xfrm>
            <a:off x="46512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2" name="Rectangle 11"/>
          <p:cNvSpPr/>
          <p:nvPr userDrawn="1"/>
        </p:nvSpPr>
        <p:spPr bwMode="gray">
          <a:xfrm>
            <a:off x="67848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4" name="Rectangle 13"/>
          <p:cNvSpPr/>
          <p:nvPr userDrawn="1"/>
        </p:nvSpPr>
        <p:spPr bwMode="gray">
          <a:xfrm>
            <a:off x="2517647" y="1509436"/>
            <a:ext cx="868186"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Challenge</a:t>
            </a:r>
            <a:endParaRPr lang="en-US" sz="1400" dirty="0">
              <a:solidFill>
                <a:srgbClr val="00609C"/>
              </a:solidFill>
            </a:endParaRPr>
          </a:p>
        </p:txBody>
      </p:sp>
      <p:sp>
        <p:nvSpPr>
          <p:cNvPr id="15" name="Rectangle 14"/>
          <p:cNvSpPr/>
          <p:nvPr userDrawn="1"/>
        </p:nvSpPr>
        <p:spPr bwMode="gray">
          <a:xfrm>
            <a:off x="4651247" y="1509436"/>
            <a:ext cx="736740"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Solution</a:t>
            </a:r>
            <a:endParaRPr lang="en-US" sz="1400" dirty="0">
              <a:solidFill>
                <a:srgbClr val="00609C"/>
              </a:solidFill>
            </a:endParaRPr>
          </a:p>
        </p:txBody>
      </p:sp>
      <p:sp>
        <p:nvSpPr>
          <p:cNvPr id="16" name="Rectangle 15"/>
          <p:cNvSpPr/>
          <p:nvPr userDrawn="1"/>
        </p:nvSpPr>
        <p:spPr bwMode="gray">
          <a:xfrm>
            <a:off x="6784848" y="1509436"/>
            <a:ext cx="685444"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Results</a:t>
            </a:r>
            <a:endParaRPr lang="en-US" sz="1400" dirty="0">
              <a:solidFill>
                <a:srgbClr val="00609C"/>
              </a:solidFill>
            </a:endParaRPr>
          </a:p>
        </p:txBody>
      </p:sp>
      <p:sp>
        <p:nvSpPr>
          <p:cNvPr id="17" name="Text Placeholder 6"/>
          <p:cNvSpPr>
            <a:spLocks noGrp="1"/>
          </p:cNvSpPr>
          <p:nvPr>
            <p:ph type="body" sz="quarter" idx="27" hasCustomPrompt="1"/>
          </p:nvPr>
        </p:nvSpPr>
        <p:spPr bwMode="gray">
          <a:xfrm>
            <a:off x="6784848"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18" name="Rectangle 17"/>
          <p:cNvSpPr/>
          <p:nvPr userDrawn="1"/>
        </p:nvSpPr>
        <p:spPr bwMode="gray">
          <a:xfrm>
            <a:off x="3840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Tree>
    <p:extLst>
      <p:ext uri="{BB962C8B-B14F-4D97-AF65-F5344CB8AC3E}">
        <p14:creationId xmlns:p14="http://schemas.microsoft.com/office/powerpoint/2010/main" val="23942944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with White Backgroun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800100" y="3983133"/>
            <a:ext cx="7543800" cy="443198"/>
          </a:xfrm>
        </p:spPr>
        <p:txBody>
          <a:bodyPr anchor="b" anchorCtr="0"/>
          <a:lstStyle>
            <a:lvl1pPr marL="112713" indent="-112713">
              <a:defRPr sz="3200" b="0" i="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4482385"/>
            <a:ext cx="7543800" cy="207749"/>
          </a:xfrm>
        </p:spPr>
        <p:txBody>
          <a:bodyPr/>
          <a:lstStyle>
            <a:lvl1pPr marL="0" indent="0" algn="r">
              <a:buNone/>
              <a:defRPr sz="1500">
                <a:solidFill>
                  <a:schemeClr val="accent1"/>
                </a:solidFill>
                <a:latin typeface="+mn-lt"/>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5918536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with Photo">
    <p:bg bwMode="gray">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0"/>
            <a:ext cx="9143996" cy="6858000"/>
          </a:xfrm>
          <a:prstGeom prst="rect">
            <a:avLst/>
          </a:prstGeom>
        </p:spPr>
      </p:pic>
      <p:sp>
        <p:nvSpPr>
          <p:cNvPr id="8" name="Title 1"/>
          <p:cNvSpPr>
            <a:spLocks noGrp="1"/>
          </p:cNvSpPr>
          <p:nvPr>
            <p:ph type="title" hasCustomPrompt="1"/>
          </p:nvPr>
        </p:nvSpPr>
        <p:spPr bwMode="gray">
          <a:xfrm>
            <a:off x="800100" y="5294350"/>
            <a:ext cx="7543800" cy="443198"/>
          </a:xfrm>
        </p:spPr>
        <p:txBody>
          <a:bodyPr anchor="b" anchorCtr="0"/>
          <a:lstStyle>
            <a:lvl1pPr marL="112713" indent="-112713">
              <a:defRPr sz="3200" b="0" i="0">
                <a:solidFill>
                  <a:schemeClr val="bg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5793602"/>
            <a:ext cx="7543800" cy="207749"/>
          </a:xfrm>
        </p:spPr>
        <p:txBody>
          <a:bodyPr/>
          <a:lstStyle>
            <a:lvl1pPr marL="0" indent="0" algn="r">
              <a:buNone/>
              <a:defRPr sz="1500">
                <a:solidFill>
                  <a:schemeClr val="bg1"/>
                </a:solidFill>
                <a:latin typeface="+mn-lt"/>
                <a:ea typeface="Roboto Light" pitchFamily="2" charset="0"/>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5" name="Picture 14"/>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10420698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Messag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gray">
          <a:xfrm>
            <a:off x="381000" y="464101"/>
            <a:ext cx="8385048" cy="249299"/>
          </a:xfrm>
        </p:spPr>
        <p:txBody>
          <a:bodyPr vert="horz" wrap="square" lIns="0" tIns="0" rIns="0" bIns="0" rtlCol="0" anchor="b" anchorCtr="0">
            <a:spAutoFit/>
          </a:bodyPr>
          <a:lstStyle>
            <a:lvl1pPr>
              <a:defRPr lang="en-US" dirty="0">
                <a:solidFill>
                  <a:schemeClr val="bg1"/>
                </a:solidFill>
              </a:defRPr>
            </a:lvl1pPr>
          </a:lstStyle>
          <a:p>
            <a:pPr lvl="0"/>
            <a:r>
              <a:rPr lang="en-US"/>
              <a:t>Click to Edit Title</a:t>
            </a:r>
            <a:endParaRPr lang="en-US" dirty="0"/>
          </a:p>
        </p:txBody>
      </p:sp>
      <p:sp>
        <p:nvSpPr>
          <p:cNvPr id="17" name="Text Placeholder 16"/>
          <p:cNvSpPr>
            <a:spLocks noGrp="1"/>
          </p:cNvSpPr>
          <p:nvPr>
            <p:ph type="body" sz="quarter" idx="12" hasCustomPrompt="1"/>
          </p:nvPr>
        </p:nvSpPr>
        <p:spPr bwMode="white">
          <a:xfrm>
            <a:off x="381000" y="3013333"/>
            <a:ext cx="8385048" cy="553998"/>
          </a:xfrm>
        </p:spPr>
        <p:txBody>
          <a:bodyPr anchor="ctr" anchorCtr="0"/>
          <a:lstStyle>
            <a:lvl1pPr marL="0" indent="0" algn="ctr">
              <a:buFont typeface="Arial" panose="020B0604020202020204" pitchFamily="34" charset="0"/>
              <a:buNone/>
              <a:defRPr sz="4000">
                <a:solidFill>
                  <a:schemeClr val="bg1"/>
                </a:solidFill>
              </a:defRPr>
            </a:lvl1pPr>
          </a:lstStyle>
          <a:p>
            <a:pPr lvl="0"/>
            <a:r>
              <a:rPr lang="en-US"/>
              <a:t>Click to edit text</a:t>
            </a:r>
          </a:p>
        </p:txBody>
      </p:sp>
      <p:sp>
        <p:nvSpPr>
          <p:cNvPr id="15"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6" name="TextBox 15"/>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5298907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Full Slide Photo">
    <p:bg bwMode="gray">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
        <p:nvSpPr>
          <p:cNvPr id="2" name="Title 1"/>
          <p:cNvSpPr>
            <a:spLocks noGrp="1"/>
          </p:cNvSpPr>
          <p:nvPr>
            <p:ph type="title" hasCustomPrompt="1"/>
          </p:nvPr>
        </p:nvSpPr>
        <p:spPr bwMode="gray"/>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6"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7" name="TextBox 16"/>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8" name="Picture 1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5307336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hank You">
    <p:bg bwMode="gray">
      <p:bgPr>
        <a:solidFill>
          <a:schemeClr val="bg1"/>
        </a:solidFill>
        <a:effectLst/>
      </p:bgPr>
    </p:bg>
    <p:spTree>
      <p:nvGrpSpPr>
        <p:cNvPr id="1" name=""/>
        <p:cNvGrpSpPr/>
        <p:nvPr/>
      </p:nvGrpSpPr>
      <p:grpSpPr>
        <a:xfrm>
          <a:off x="0" y="0"/>
          <a:ext cx="0" cy="0"/>
          <a:chOff x="0" y="0"/>
          <a:chExt cx="0" cy="0"/>
        </a:xfrm>
      </p:grpSpPr>
      <p:pic>
        <p:nvPicPr>
          <p:cNvPr id="8" name="Picture 7"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0"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12" name="Title 1"/>
          <p:cNvSpPr>
            <a:spLocks noGrp="1"/>
          </p:cNvSpPr>
          <p:nvPr>
            <p:ph type="ctrTitle" hasCustomPrompt="1"/>
          </p:nvPr>
        </p:nvSpPr>
        <p:spPr bwMode="gray">
          <a:xfrm>
            <a:off x="384049" y="3989288"/>
            <a:ext cx="2686313" cy="683264"/>
          </a:xfrm>
          <a:solidFill>
            <a:schemeClr val="bg1"/>
          </a:solidFill>
        </p:spPr>
        <p:txBody>
          <a:bodyPr vert="horz" wrap="none" lIns="137160" tIns="64008" rIns="137160" bIns="64008" rtlCol="0" anchor="b" anchorCtr="0">
            <a:spAutoFit/>
          </a:bodyPr>
          <a:lstStyle>
            <a:lvl1pPr>
              <a:defRPr lang="en-US" sz="4000" dirty="0">
                <a:solidFill>
                  <a:schemeClr val="tx2"/>
                </a:solidFill>
              </a:defRPr>
            </a:lvl1pPr>
          </a:lstStyle>
          <a:p>
            <a:pPr marL="0" lvl="0" indent="0"/>
            <a:r>
              <a:rPr lang="en-US"/>
              <a:t>Thank You</a:t>
            </a:r>
            <a:endParaRPr lang="en-US" dirty="0"/>
          </a:p>
        </p:txBody>
      </p:sp>
      <p:sp>
        <p:nvSpPr>
          <p:cNvPr id="13" name="Text Box 38"/>
          <p:cNvSpPr txBox="1">
            <a:spLocks noChangeArrowheads="1"/>
          </p:cNvSpPr>
          <p:nvPr/>
        </p:nvSpPr>
        <p:spPr bwMode="gray">
          <a:xfrm>
            <a:off x="381000" y="6595748"/>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Text Placeholder 6"/>
          <p:cNvSpPr>
            <a:spLocks noGrp="1"/>
          </p:cNvSpPr>
          <p:nvPr>
            <p:ph type="body" sz="quarter" idx="12"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1549329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Title Slide">
    <p:bg bwMode="gray">
      <p:bgPr>
        <a:solidFill>
          <a:schemeClr val="bg1"/>
        </a:solidFill>
        <a:effectLst/>
      </p:bgPr>
    </p:bg>
    <p:spTree>
      <p:nvGrpSpPr>
        <p:cNvPr id="1" name=""/>
        <p:cNvGrpSpPr/>
        <p:nvPr/>
      </p:nvGrpSpPr>
      <p:grpSpPr>
        <a:xfrm>
          <a:off x="0" y="0"/>
          <a:ext cx="0" cy="0"/>
          <a:chOff x="0" y="0"/>
          <a:chExt cx="0" cy="0"/>
        </a:xfrm>
      </p:grpSpPr>
      <p:pic>
        <p:nvPicPr>
          <p:cNvPr id="10" name="Picture 9"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3"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 name="Title 1"/>
          <p:cNvSpPr>
            <a:spLocks noGrp="1"/>
          </p:cNvSpPr>
          <p:nvPr>
            <p:ph type="ctrTitle" hasCustomPrompt="1"/>
          </p:nvPr>
        </p:nvSpPr>
        <p:spPr bwMode="gray">
          <a:xfrm>
            <a:off x="381000" y="3852156"/>
            <a:ext cx="2078518" cy="406265"/>
          </a:xfrm>
          <a:solidFill>
            <a:schemeClr val="bg1"/>
          </a:solidFill>
        </p:spPr>
        <p:txBody>
          <a:bodyPr wrap="none" lIns="64008" tIns="64008" rIns="64008" bIns="64008" anchor="b" anchorCtr="0">
            <a:spAutoFit/>
          </a:bodyPr>
          <a:lstStyle>
            <a:lvl1pPr marL="0" indent="0">
              <a:defRPr sz="2000" b="0" i="0">
                <a:solidFill>
                  <a:srgbClr val="5A5B5D"/>
                </a:solidFill>
                <a:latin typeface="+mj-lt"/>
                <a:cs typeface="Roboto Medium"/>
              </a:defRPr>
            </a:lvl1pPr>
          </a:lstStyle>
          <a:p>
            <a:r>
              <a:rPr lang="en-US"/>
              <a:t>Click to Edit Title</a:t>
            </a:r>
            <a:endParaRPr lang="en-US" dirty="0"/>
          </a:p>
        </p:txBody>
      </p:sp>
      <p:sp>
        <p:nvSpPr>
          <p:cNvPr id="16"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3"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118685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Two Lines">
    <p:bg bwMode="gray">
      <p:bgPr>
        <a:solidFill>
          <a:schemeClr val="bg1"/>
        </a:solidFill>
        <a:effectLst/>
      </p:bgPr>
    </p:bg>
    <p:spTree>
      <p:nvGrpSpPr>
        <p:cNvPr id="1" name=""/>
        <p:cNvGrpSpPr/>
        <p:nvPr/>
      </p:nvGrpSpPr>
      <p:grpSpPr>
        <a:xfrm>
          <a:off x="0" y="0"/>
          <a:ext cx="0" cy="0"/>
          <a:chOff x="0" y="0"/>
          <a:chExt cx="0" cy="0"/>
        </a:xfrm>
      </p:grpSpPr>
      <p:pic>
        <p:nvPicPr>
          <p:cNvPr id="16" name="Picture 15"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8"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5" name="Text Placeholder 4"/>
          <p:cNvSpPr>
            <a:spLocks noGrp="1"/>
          </p:cNvSpPr>
          <p:nvPr>
            <p:ph type="body" sz="quarter" idx="12" hasCustomPrompt="1"/>
          </p:nvPr>
        </p:nvSpPr>
        <p:spPr bwMode="white">
          <a:xfrm>
            <a:off x="384048" y="3225936"/>
            <a:ext cx="2078518"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rgbClr val="5A5B5D"/>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1387506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Two Presenters">
    <p:bg bwMode="gray">
      <p:bgPr>
        <a:solidFill>
          <a:schemeClr val="bg1"/>
        </a:solidFill>
        <a:effectLst/>
      </p:bgPr>
    </p:bg>
    <p:spTree>
      <p:nvGrpSpPr>
        <p:cNvPr id="1" name=""/>
        <p:cNvGrpSpPr/>
        <p:nvPr/>
      </p:nvGrpSpPr>
      <p:grpSpPr>
        <a:xfrm>
          <a:off x="0" y="0"/>
          <a:ext cx="0" cy="0"/>
          <a:chOff x="0" y="0"/>
          <a:chExt cx="0" cy="0"/>
        </a:xfrm>
      </p:grpSpPr>
      <p:pic>
        <p:nvPicPr>
          <p:cNvPr id="15" name="Picture 14"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6"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a:ln w="6350">
            <a:solidFill>
              <a:schemeClr val="bg1">
                <a:lumMod val="75000"/>
              </a:schemeClr>
            </a:solidFill>
          </a:ln>
          <a:effectLst/>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a:t>Click to Edit Title</a:t>
            </a:r>
            <a:endParaRPr lang="en-US" dirty="0"/>
          </a:p>
        </p:txBody>
      </p:sp>
      <p:sp>
        <p:nvSpPr>
          <p:cNvPr id="9"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2"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8"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9"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8755290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Three Presenters">
    <p:bg bwMode="gray">
      <p:bgPr>
        <a:solidFill>
          <a:schemeClr val="bg1"/>
        </a:solidFill>
        <a:effectLst/>
      </p:bgPr>
    </p:bg>
    <p:spTree>
      <p:nvGrpSpPr>
        <p:cNvPr id="1" name=""/>
        <p:cNvGrpSpPr/>
        <p:nvPr/>
      </p:nvGrpSpPr>
      <p:grpSpPr>
        <a:xfrm>
          <a:off x="0" y="0"/>
          <a:ext cx="0" cy="0"/>
          <a:chOff x="0" y="0"/>
          <a:chExt cx="0" cy="0"/>
        </a:xfrm>
      </p:grpSpPr>
      <p:pic>
        <p:nvPicPr>
          <p:cNvPr id="19" name="Picture 18" descr="FICO_image.jpg"/>
          <p:cNvPicPr>
            <a:picLocks noChangeAspect="1"/>
          </p:cNvPicPr>
          <p:nvPr userDrawn="1"/>
        </p:nvPicPr>
        <p:blipFill>
          <a:blip r:embed="rId2"/>
          <a:stretch>
            <a:fillRect/>
          </a:stretch>
        </p:blipFill>
        <p:spPr>
          <a:xfrm>
            <a:off x="0" y="0"/>
            <a:ext cx="9144000" cy="6858000"/>
          </a:xfrm>
          <a:prstGeom prst="rect">
            <a:avLst/>
          </a:prstGeom>
        </p:spPr>
      </p:pic>
      <p:sp>
        <p:nvSpPr>
          <p:cNvPr id="23"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sp>
        <p:nvSpPr>
          <p:cNvPr id="15" name="Text Placeholder 6"/>
          <p:cNvSpPr>
            <a:spLocks noGrp="1"/>
          </p:cNvSpPr>
          <p:nvPr>
            <p:ph type="body" sz="quarter" idx="15" hasCustomPrompt="1"/>
          </p:nvPr>
        </p:nvSpPr>
        <p:spPr bwMode="white">
          <a:xfrm>
            <a:off x="5791200" y="5245948"/>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7" name="Text Placeholder 6"/>
          <p:cNvSpPr>
            <a:spLocks noGrp="1"/>
          </p:cNvSpPr>
          <p:nvPr>
            <p:ph type="body" sz="quarter" idx="16" hasCustomPrompt="1"/>
          </p:nvPr>
        </p:nvSpPr>
        <p:spPr bwMode="white">
          <a:xfrm>
            <a:off x="5791200" y="5506721"/>
            <a:ext cx="2514600" cy="180049"/>
          </a:xfrm>
          <a:prstGeom prst="rect">
            <a:avLst/>
          </a:prstGeom>
        </p:spPr>
        <p:txBody>
          <a:bodyPr vert="horz" wrap="square" lIns="0" tIns="0" rIns="0" bIns="0" rtlCol="0">
            <a:spAutoFit/>
          </a:bodyPr>
          <a:lstStyle>
            <a:lvl1pPr marL="228600" indent="-228600" algn="l">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sp>
        <p:nvSpPr>
          <p:cNvPr id="14"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20"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21" name="Text Placeholder 6"/>
          <p:cNvSpPr>
            <a:spLocks noGrp="1"/>
          </p:cNvSpPr>
          <p:nvPr>
            <p:ph type="body" sz="quarter" idx="10" hasCustomPrompt="1"/>
          </p:nvPr>
        </p:nvSpPr>
        <p:spPr bwMode="gray">
          <a:xfrm>
            <a:off x="380999" y="5245948"/>
            <a:ext cx="25146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2" name="Text Placeholder 6"/>
          <p:cNvSpPr>
            <a:spLocks noGrp="1"/>
          </p:cNvSpPr>
          <p:nvPr>
            <p:ph type="body" sz="quarter" idx="11" hasCustomPrompt="1"/>
          </p:nvPr>
        </p:nvSpPr>
        <p:spPr bwMode="gray">
          <a:xfrm>
            <a:off x="380999" y="5506721"/>
            <a:ext cx="25146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sp>
        <p:nvSpPr>
          <p:cNvPr id="13" name="Text Placeholder 6"/>
          <p:cNvSpPr>
            <a:spLocks noGrp="1"/>
          </p:cNvSpPr>
          <p:nvPr>
            <p:ph type="body" sz="quarter" idx="12" hasCustomPrompt="1"/>
          </p:nvPr>
        </p:nvSpPr>
        <p:spPr bwMode="white">
          <a:xfrm>
            <a:off x="3090672" y="5245948"/>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j-lt"/>
                <a:cs typeface="Roboto Medium"/>
              </a:defRPr>
            </a:lvl1pPr>
          </a:lstStyle>
          <a:p>
            <a:pPr marL="0" lvl="0" indent="0">
              <a:spcBef>
                <a:spcPts val="0"/>
              </a:spcBef>
            </a:pPr>
            <a:r>
              <a:rPr lang="en-US" dirty="0"/>
              <a:t>Presenter Name</a:t>
            </a:r>
          </a:p>
        </p:txBody>
      </p:sp>
      <p:sp>
        <p:nvSpPr>
          <p:cNvPr id="16" name="Text Placeholder 6"/>
          <p:cNvSpPr>
            <a:spLocks noGrp="1"/>
          </p:cNvSpPr>
          <p:nvPr>
            <p:ph type="body" sz="quarter" idx="13" hasCustomPrompt="1"/>
          </p:nvPr>
        </p:nvSpPr>
        <p:spPr bwMode="white">
          <a:xfrm>
            <a:off x="3090672" y="5506721"/>
            <a:ext cx="2514600" cy="180049"/>
          </a:xfrm>
          <a:prstGeom prst="rect">
            <a:avLst/>
          </a:prstGeom>
        </p:spPr>
        <p:txBody>
          <a:bodyPr vert="horz" wrap="square" lIns="0" tIns="0" rIns="0" bIns="0" rtlCol="0">
            <a:spAutoFit/>
          </a:bodyPr>
          <a:lstStyle>
            <a:lvl1pPr marL="171450" indent="-171450" algn="l">
              <a:buFont typeface="Arial" panose="020B0604020202020204" pitchFamily="34" charset="0"/>
              <a:buNone/>
              <a:defRPr lang="en-US" sz="1300" b="0" i="0" dirty="0" smtClean="0">
                <a:solidFill>
                  <a:srgbClr val="FFFFFF"/>
                </a:solidFill>
                <a:latin typeface="+mn-lt"/>
                <a:ea typeface="Roboto Light" pitchFamily="2" charset="0"/>
                <a:cs typeface="Roboto Light" pitchFamily="2" charset="0"/>
              </a:defRPr>
            </a:lvl1pPr>
          </a:lstStyle>
          <a:p>
            <a:pPr marL="0" lvl="0" indent="0">
              <a:spcBef>
                <a:spcPts val="0"/>
              </a:spcBef>
            </a:pPr>
            <a:r>
              <a:rPr lang="en-US" dirty="0"/>
              <a:t>Title, Company</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3469" y="279400"/>
            <a:ext cx="2001932" cy="417504"/>
          </a:xfrm>
          <a:prstGeom prst="rect">
            <a:avLst/>
          </a:prstGeom>
        </p:spPr>
      </p:pic>
    </p:spTree>
    <p:extLst>
      <p:ext uri="{BB962C8B-B14F-4D97-AF65-F5344CB8AC3E}">
        <p14:creationId xmlns:p14="http://schemas.microsoft.com/office/powerpoint/2010/main" val="38175727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Slide and Partner Logo">
    <p:bg bwMode="gray">
      <p:bgPr>
        <a:solidFill>
          <a:schemeClr val="bg1"/>
        </a:solidFill>
        <a:effectLst/>
      </p:bgPr>
    </p:bg>
    <p:spTree>
      <p:nvGrpSpPr>
        <p:cNvPr id="1" name=""/>
        <p:cNvGrpSpPr/>
        <p:nvPr/>
      </p:nvGrpSpPr>
      <p:grpSpPr>
        <a:xfrm>
          <a:off x="0" y="0"/>
          <a:ext cx="0" cy="0"/>
          <a:chOff x="0" y="0"/>
          <a:chExt cx="0" cy="0"/>
        </a:xfrm>
      </p:grpSpPr>
      <p:pic>
        <p:nvPicPr>
          <p:cNvPr id="11" name="Picture 10" descr="FICO_image.jpg"/>
          <p:cNvPicPr>
            <a:picLocks noChangeAspect="1"/>
          </p:cNvPicPr>
          <p:nvPr userDrawn="1"/>
        </p:nvPicPr>
        <p:blipFill>
          <a:blip r:embed="rId2"/>
          <a:stretch>
            <a:fillRect/>
          </a:stretch>
        </p:blipFill>
        <p:spPr>
          <a:xfrm>
            <a:off x="0" y="0"/>
            <a:ext cx="9144000" cy="6858000"/>
          </a:xfrm>
          <a:prstGeom prst="rect">
            <a:avLst/>
          </a:prstGeom>
        </p:spPr>
      </p:pic>
      <p:sp>
        <p:nvSpPr>
          <p:cNvPr id="14" name="Text Placeholder 11"/>
          <p:cNvSpPr txBox="1">
            <a:spLocks/>
          </p:cNvSpPr>
          <p:nvPr userDrawn="1"/>
        </p:nvSpPr>
        <p:spPr bwMode="gray">
          <a:xfrm>
            <a:off x="381000" y="381001"/>
            <a:ext cx="3429000" cy="304699"/>
          </a:xfrm>
          <a:prstGeom prst="rect">
            <a:avLst/>
          </a:prstGeom>
        </p:spPr>
        <p:txBody>
          <a:bodyPr vert="horz" wrap="square" lIns="0" tIns="0" rIns="0" bIns="0" rtlCol="0">
            <a:spAutoFit/>
          </a:bodyPr>
          <a:lstStyle/>
          <a:p>
            <a:pPr defTabSz="457200">
              <a:lnSpc>
                <a:spcPct val="90000"/>
              </a:lnSpc>
              <a:buClr>
                <a:srgbClr val="006496"/>
              </a:buClr>
              <a:buSzPct val="80000"/>
              <a:buFont typeface="Arial"/>
              <a:buNone/>
              <a:defRPr/>
            </a:pPr>
            <a:r>
              <a:rPr lang="en-US" sz="1100" dirty="0">
                <a:solidFill>
                  <a:srgbClr val="FFFFFF"/>
                </a:solidFill>
                <a:latin typeface="Roboto Bold" pitchFamily="2" charset="0"/>
                <a:ea typeface="Roboto Bold" pitchFamily="2" charset="0"/>
                <a:cs typeface="Roboto Light"/>
              </a:rPr>
              <a:t>Credit Boot Camp for Alternative Lending</a:t>
            </a:r>
          </a:p>
          <a:p>
            <a:pPr defTabSz="457200">
              <a:lnSpc>
                <a:spcPct val="90000"/>
              </a:lnSpc>
              <a:buClr>
                <a:srgbClr val="006496"/>
              </a:buClr>
              <a:buSzPct val="80000"/>
              <a:buFont typeface="Arial"/>
              <a:buNone/>
              <a:defRPr/>
            </a:pPr>
            <a:r>
              <a:rPr lang="en-US" sz="1100" dirty="0" err="1">
                <a:solidFill>
                  <a:srgbClr val="FFFFFF"/>
                </a:solidFill>
                <a:ea typeface="Roboto Light" panose="02000000000000000000" pitchFamily="2" charset="0"/>
                <a:cs typeface="Roboto Light"/>
              </a:rPr>
              <a:t>LendIt</a:t>
            </a:r>
            <a:r>
              <a:rPr lang="en-US" sz="1100" dirty="0">
                <a:solidFill>
                  <a:srgbClr val="FFFFFF"/>
                </a:solidFill>
                <a:ea typeface="Roboto Light" panose="02000000000000000000" pitchFamily="2" charset="0"/>
                <a:cs typeface="Roboto Light"/>
              </a:rPr>
              <a:t> US | April 13, 2015 | New York, NY</a:t>
            </a:r>
          </a:p>
        </p:txBody>
      </p:sp>
      <p:sp>
        <p:nvSpPr>
          <p:cNvPr id="2" name="Title 1"/>
          <p:cNvSpPr>
            <a:spLocks noGrp="1"/>
          </p:cNvSpPr>
          <p:nvPr>
            <p:ph type="ctrTitle" hasCustomPrompt="1"/>
          </p:nvPr>
        </p:nvSpPr>
        <p:spPr bwMode="white">
          <a:xfrm>
            <a:off x="384048" y="3852156"/>
            <a:ext cx="2078518" cy="406265"/>
          </a:xfrm>
          <a:solidFill>
            <a:schemeClr val="bg1"/>
          </a:solidFill>
        </p:spPr>
        <p:txBody>
          <a:bodyPr vert="horz" wrap="none" lIns="64008" tIns="64008" rIns="64008" bIns="64008" rtlCol="0" anchor="b" anchorCtr="0">
            <a:spAutoFit/>
          </a:bodyPr>
          <a:lstStyle>
            <a:lvl1pPr>
              <a:defRPr lang="en-US" sz="2000" dirty="0">
                <a:solidFill>
                  <a:srgbClr val="5A5B5D"/>
                </a:solidFill>
                <a:latin typeface="+mj-lt"/>
              </a:defRPr>
            </a:lvl1pPr>
          </a:lstStyle>
          <a:p>
            <a:pPr marL="0" lvl="0" indent="0"/>
            <a:r>
              <a:rPr lang="en-US" dirty="0"/>
              <a:t>Click to Edit Title</a:t>
            </a:r>
          </a:p>
        </p:txBody>
      </p:sp>
      <p:cxnSp>
        <p:nvCxnSpPr>
          <p:cNvPr id="15" name="Straight Connector 14"/>
          <p:cNvCxnSpPr/>
          <p:nvPr/>
        </p:nvCxnSpPr>
        <p:spPr bwMode="white">
          <a:xfrm>
            <a:off x="7260540" y="280430"/>
            <a:ext cx="0" cy="404721"/>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Box 38"/>
          <p:cNvSpPr txBox="1">
            <a:spLocks noChangeArrowheads="1"/>
          </p:cNvSpPr>
          <p:nvPr/>
        </p:nvSpPr>
        <p:spPr bwMode="gray">
          <a:xfrm>
            <a:off x="381000" y="6606934"/>
            <a:ext cx="5421013" cy="203133"/>
          </a:xfrm>
          <a:prstGeom prst="rect">
            <a:avLst/>
          </a:prstGeom>
          <a:noFill/>
          <a:ln w="9525">
            <a:noFill/>
            <a:miter lim="800000"/>
            <a:headEnd/>
            <a:tailEnd/>
          </a:ln>
        </p:spPr>
        <p:txBody>
          <a:bodyPr wrap="square" lIns="0" tIns="0" rIns="0" bIns="0" anchor="b">
            <a:spAutoFit/>
          </a:bodyPr>
          <a:lstStyle/>
          <a:p>
            <a:pPr defTabSz="925513" fontAlgn="base">
              <a:lnSpc>
                <a:spcPct val="110000"/>
              </a:lnSpc>
              <a:spcBef>
                <a:spcPct val="0"/>
              </a:spcBef>
              <a:defRPr/>
            </a:pPr>
            <a:r>
              <a:rPr lang="en-US" sz="600" dirty="0">
                <a:solidFill>
                  <a:prstClr val="white"/>
                </a:solidFill>
                <a:ea typeface="Roboto Regular" pitchFamily="2" charset="0"/>
                <a:cs typeface="Roboto Light"/>
              </a:rPr>
              <a:t>© 2015 Fair Isaac Corporation. Confidential. </a:t>
            </a:r>
            <a:br>
              <a:rPr lang="en-US" sz="600" dirty="0">
                <a:solidFill>
                  <a:prstClr val="white"/>
                </a:solidFill>
                <a:ea typeface="Roboto Regular" pitchFamily="2" charset="0"/>
                <a:cs typeface="Roboto Light"/>
              </a:rPr>
            </a:br>
            <a:r>
              <a:rPr lang="en-US" sz="600" dirty="0">
                <a:solidFill>
                  <a:prstClr val="white"/>
                </a:solidFill>
                <a:ea typeface="Roboto Regular" pitchFamily="2" charset="0"/>
                <a:cs typeface="Roboto Light"/>
              </a:rPr>
              <a:t>This presentation is provided for the recipient only and cannot be reproduced or shared without Fair Isaac Corporation’s express consent.</a:t>
            </a:r>
          </a:p>
        </p:txBody>
      </p:sp>
      <p:sp>
        <p:nvSpPr>
          <p:cNvPr id="19" name="Subtitle 2"/>
          <p:cNvSpPr>
            <a:spLocks noGrp="1"/>
          </p:cNvSpPr>
          <p:nvPr>
            <p:ph type="subTitle" idx="1" hasCustomPrompt="1"/>
          </p:nvPr>
        </p:nvSpPr>
        <p:spPr bwMode="white">
          <a:xfrm>
            <a:off x="381000" y="4470401"/>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3" name="Text Placeholder 6"/>
          <p:cNvSpPr>
            <a:spLocks noGrp="1"/>
          </p:cNvSpPr>
          <p:nvPr>
            <p:ph type="body" sz="quarter" idx="10" hasCustomPrompt="1"/>
          </p:nvPr>
        </p:nvSpPr>
        <p:spPr bwMode="gray">
          <a:xfrm>
            <a:off x="380999" y="5245948"/>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6" name="Text Placeholder 6"/>
          <p:cNvSpPr>
            <a:spLocks noGrp="1"/>
          </p:cNvSpPr>
          <p:nvPr>
            <p:ph type="body" sz="quarter" idx="11" hasCustomPrompt="1"/>
          </p:nvPr>
        </p:nvSpPr>
        <p:spPr bwMode="gray">
          <a:xfrm>
            <a:off x="380999" y="5506721"/>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29200" y="279400"/>
            <a:ext cx="2001932" cy="417504"/>
          </a:xfrm>
          <a:prstGeom prst="rect">
            <a:avLst/>
          </a:prstGeom>
        </p:spPr>
      </p:pic>
    </p:spTree>
    <p:extLst>
      <p:ext uri="{BB962C8B-B14F-4D97-AF65-F5344CB8AC3E}">
        <p14:creationId xmlns:p14="http://schemas.microsoft.com/office/powerpoint/2010/main" val="16877983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3" name="Rectangle 2"/>
          <p:cNvSpPr/>
          <p:nvPr/>
        </p:nvSpPr>
        <p:spPr>
          <a:xfrm>
            <a:off x="0" y="0"/>
            <a:ext cx="9144000" cy="42672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33282355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Slide with Photo">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0" y="0"/>
            <a:ext cx="9144000" cy="4267200"/>
          </a:xfrm>
          <a:solidFill>
            <a:schemeClr val="bg1">
              <a:lumMod val="85000"/>
            </a:schemeClr>
          </a:solidFill>
        </p:spPr>
        <p:txBody>
          <a:bodyPr lIns="91440" tIns="91440" rIns="91440" bIns="91440">
            <a:noAutofit/>
          </a:bodyPr>
          <a:lstStyle>
            <a:lvl1pPr marL="0" indent="0">
              <a:buNone/>
              <a:defRPr sz="1200"/>
            </a:lvl1pPr>
          </a:lstStyle>
          <a:p>
            <a:r>
              <a:rPr lang="en-US"/>
              <a:t>Click center icon to insert image</a:t>
            </a:r>
          </a:p>
        </p:txBody>
      </p:sp>
      <p:sp>
        <p:nvSpPr>
          <p:cNvPr id="2" name="Title 1"/>
          <p:cNvSpPr>
            <a:spLocks noGrp="1"/>
          </p:cNvSpPr>
          <p:nvPr>
            <p:ph type="title" hasCustomPrompt="1"/>
          </p:nvPr>
        </p:nvSpPr>
        <p:spPr bwMode="black">
          <a:xfrm>
            <a:off x="384048" y="5095526"/>
            <a:ext cx="8385048" cy="276999"/>
          </a:xfrm>
        </p:spPr>
        <p:txBody>
          <a:bodyPr anchor="b">
            <a:spAutoFit/>
          </a:bodyPr>
          <a:lstStyle>
            <a:lvl1pPr>
              <a:defRPr lang="en-US" sz="2000" b="0" i="0" kern="1200" dirty="0" smtClean="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Section Title</a:t>
            </a:r>
          </a:p>
        </p:txBody>
      </p:sp>
      <p:sp>
        <p:nvSpPr>
          <p:cNvPr id="5" name="Text Placeholder 11"/>
          <p:cNvSpPr>
            <a:spLocks noGrp="1"/>
          </p:cNvSpPr>
          <p:nvPr>
            <p:ph type="body" sz="quarter" idx="13" hasCustomPrompt="1"/>
          </p:nvPr>
        </p:nvSpPr>
        <p:spPr bwMode="black">
          <a:xfrm>
            <a:off x="384048" y="5461001"/>
            <a:ext cx="8385048" cy="221599"/>
          </a:xfrm>
        </p:spPr>
        <p:txBody>
          <a:bodyPr lIns="0" tIns="0" rIns="0" bIns="0">
            <a:spAutoFit/>
          </a:bodyPr>
          <a:lstStyle>
            <a:lvl1pPr marL="0" indent="0">
              <a:buNone/>
              <a:defRPr lang="en-US" sz="1600" b="0" i="0" dirty="0" smtClean="0">
                <a:solidFill>
                  <a:srgbClr val="5A5B5D"/>
                </a:solidFill>
                <a:latin typeface="+mn-lt"/>
                <a:cs typeface="Roboto Light"/>
              </a:defRPr>
            </a:lvl1pPr>
          </a:lstStyle>
          <a:p>
            <a:pPr lvl="0"/>
            <a:r>
              <a:rPr lang="en-US" dirty="0"/>
              <a:t>Click to Edit Subtitle</a:t>
            </a:r>
          </a:p>
        </p:txBody>
      </p:sp>
    </p:spTree>
    <p:extLst>
      <p:ext uri="{BB962C8B-B14F-4D97-AF65-F5344CB8AC3E}">
        <p14:creationId xmlns:p14="http://schemas.microsoft.com/office/powerpoint/2010/main" val="17842642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8" name="Picture Placeholder 5"/>
          <p:cNvSpPr>
            <a:spLocks noGrp="1"/>
          </p:cNvSpPr>
          <p:nvPr>
            <p:ph type="pic" sz="quarter" idx="10" hasCustomPrompt="1"/>
          </p:nvPr>
        </p:nvSpPr>
        <p:spPr bwMode="gray">
          <a:xfrm>
            <a:off x="0" y="1"/>
            <a:ext cx="2514600" cy="6858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2816352" y="464101"/>
            <a:ext cx="5949696" cy="249299"/>
          </a:xfrm>
        </p:spPr>
        <p:txBody>
          <a:bodyPr vert="horz" wrap="square" lIns="0" tIns="0" rIns="0" bIns="0" rtlCol="0" anchor="b" anchorCtr="0">
            <a:spAutoFit/>
          </a:bodyPr>
          <a:lstStyle>
            <a:lvl1pPr>
              <a:defRPr lang="en-US" dirty="0"/>
            </a:lvl1pPr>
          </a:lstStyle>
          <a:p>
            <a:pPr marL="0" lvl="0"/>
            <a:r>
              <a:rPr lang="en-US" dirty="0"/>
              <a:t>Agenda</a:t>
            </a:r>
          </a:p>
        </p:txBody>
      </p:sp>
      <p:sp>
        <p:nvSpPr>
          <p:cNvPr id="7" name="Text Placeholder 2"/>
          <p:cNvSpPr>
            <a:spLocks noGrp="1"/>
          </p:cNvSpPr>
          <p:nvPr>
            <p:ph idx="1" hasCustomPrompt="1"/>
          </p:nvPr>
        </p:nvSpPr>
        <p:spPr bwMode="black">
          <a:xfrm>
            <a:off x="2819400" y="1438656"/>
            <a:ext cx="5946648" cy="846386"/>
          </a:xfrm>
          <a:prstGeom prst="rect">
            <a:avLst/>
          </a:prstGeom>
        </p:spPr>
        <p:txBody>
          <a:bodyPr vert="horz" wrap="square" lIns="0" tIns="0" rIns="0" bIns="0" rtlCol="0">
            <a:spAutoFit/>
          </a:bodyPr>
          <a:lstStyle>
            <a:lvl1pPr>
              <a:defRPr lang="en-US" sz="2000" dirty="0" smtClean="0">
                <a:solidFill>
                  <a:schemeClr val="accent1"/>
                </a:solidFill>
              </a:defRPr>
            </a:lvl1pPr>
            <a:lvl2pPr marL="515938" indent="-228600">
              <a:defRPr lang="en-US" dirty="0" smtClean="0">
                <a:solidFill>
                  <a:schemeClr val="accent1"/>
                </a:solidFill>
              </a:defRPr>
            </a:lvl2pPr>
            <a:lvl3pPr>
              <a:defRPr lang="en-US" dirty="0" smtClean="0">
                <a:solidFill>
                  <a:schemeClr val="accent1"/>
                </a:solidFill>
              </a:defRPr>
            </a:lvl3pPr>
            <a:lvl4pPr>
              <a:defRPr lang="en-US" dirty="0">
                <a:solidFill>
                  <a:schemeClr val="accent1"/>
                </a:solidFill>
              </a:defRPr>
            </a:lvl4pPr>
          </a:lstStyle>
          <a:p>
            <a:pPr lvl="0"/>
            <a:r>
              <a:rPr lang="en-US" dirty="0"/>
              <a:t>First level</a:t>
            </a:r>
          </a:p>
          <a:p>
            <a:pPr marL="519113" lvl="1"/>
            <a:r>
              <a:rPr lang="en-US" dirty="0"/>
              <a:t>Second level</a:t>
            </a:r>
          </a:p>
          <a:p>
            <a:pPr marL="800100" lvl="2"/>
            <a:r>
              <a:rPr lang="en-US" dirty="0"/>
              <a:t>Third level</a:t>
            </a:r>
          </a:p>
        </p:txBody>
      </p:sp>
      <p:sp>
        <p:nvSpPr>
          <p:cNvPr id="10" name="Text Box 16"/>
          <p:cNvSpPr txBox="1">
            <a:spLocks noChangeArrowheads="1"/>
          </p:cNvSpPr>
          <p:nvPr userDrawn="1"/>
        </p:nvSpPr>
        <p:spPr bwMode="black">
          <a:xfrm>
            <a:off x="3520441" y="6702346"/>
            <a:ext cx="1527662"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Regular" pitchFamily="2" charset="0"/>
                <a:ea typeface="Roboto Regular" pitchFamily="2" charset="0"/>
              </a:rPr>
              <a:t>© 2015 Fair Isaac Corporation. Confidential. </a:t>
            </a:r>
          </a:p>
        </p:txBody>
      </p:sp>
      <p:sp>
        <p:nvSpPr>
          <p:cNvPr id="11" name="TextBox 10"/>
          <p:cNvSpPr txBox="1"/>
          <p:nvPr userDrawn="1"/>
        </p:nvSpPr>
        <p:spPr>
          <a:xfrm>
            <a:off x="51648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latin typeface="Roboto Regular" pitchFamily="2" charset="0"/>
                <a:ea typeface="Roboto Regular" pitchFamily="2" charset="0"/>
              </a:rPr>
              <a:pPr defTabSz="457200"/>
              <a:t>‹#›</a:t>
            </a:fld>
            <a:endParaRPr lang="en-US" sz="600" dirty="0">
              <a:solidFill>
                <a:srgbClr val="5A5B5D"/>
              </a:solidFill>
              <a:latin typeface="Roboto Regular" pitchFamily="2" charset="0"/>
              <a:ea typeface="Roboto Regular" pitchFamily="2"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1" y="6571488"/>
            <a:ext cx="460397" cy="219456"/>
          </a:xfrm>
          <a:prstGeom prst="rect">
            <a:avLst/>
          </a:prstGeom>
        </p:spPr>
      </p:pic>
      <p:cxnSp>
        <p:nvCxnSpPr>
          <p:cNvPr id="13" name="Straight Connector 12"/>
          <p:cNvCxnSpPr/>
          <p:nvPr userDrawn="1"/>
        </p:nvCxnSpPr>
        <p:spPr bwMode="gray">
          <a:xfrm>
            <a:off x="2514600" y="757108"/>
            <a:ext cx="66294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6864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8"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3840058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black">
          <a:xfrm>
            <a:off x="384048" y="464101"/>
            <a:ext cx="8385047" cy="249299"/>
          </a:xfrm>
        </p:spPr>
        <p:txBody>
          <a:bodyPr vert="horz" wrap="square" lIns="0" tIns="0" rIns="0" bIns="0" rtlCol="0" anchor="b" anchorCtr="0">
            <a:spAutoFit/>
          </a:bodyPr>
          <a:lstStyle>
            <a:lvl1pPr>
              <a:defRPr lang="en-US" dirty="0"/>
            </a:lvl1pPr>
          </a:lstStyle>
          <a:p>
            <a:pPr lvl="0"/>
            <a:r>
              <a:rPr lang="en-US" dirty="0"/>
              <a:t>Click to Edit Title</a:t>
            </a:r>
          </a:p>
        </p:txBody>
      </p:sp>
      <p:sp>
        <p:nvSpPr>
          <p:cNvPr id="14" name="Text Placeholder 2"/>
          <p:cNvSpPr>
            <a:spLocks noGrp="1"/>
          </p:cNvSpPr>
          <p:nvPr>
            <p:ph idx="1" hasCustomPrompt="1"/>
          </p:nvPr>
        </p:nvSpPr>
        <p:spPr bwMode="black">
          <a:xfrm>
            <a:off x="384047" y="1438656"/>
            <a:ext cx="8385048" cy="818686"/>
          </a:xfrm>
          <a:prstGeom prst="rect">
            <a:avLst/>
          </a:prstGeom>
        </p:spPr>
        <p:txBody>
          <a:bodyPr vert="horz" wrap="square" lIns="0" tIns="0" rIns="0" bIns="0" rtlCol="0">
            <a:spAutoFit/>
          </a:bodyPr>
          <a:lstStyle>
            <a:lvl1pPr>
              <a:defRPr lang="en-US" smtClean="0"/>
            </a:lvl1pPr>
            <a:lvl2pPr marL="515938" indent="-228600">
              <a:defRPr lang="en-US" smtClean="0"/>
            </a:lvl2pPr>
            <a:lvl3pPr>
              <a:defRPr lang="en-US" smtClean="0"/>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
        <p:nvSpPr>
          <p:cNvPr id="5" name="Text Placeholder 3"/>
          <p:cNvSpPr>
            <a:spLocks noGrp="1"/>
          </p:cNvSpPr>
          <p:nvPr>
            <p:ph type="body" sz="quarter" idx="16" hasCustomPrompt="1"/>
          </p:nvPr>
        </p:nvSpPr>
        <p:spPr bwMode="black">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Tree>
    <p:extLst>
      <p:ext uri="{BB962C8B-B14F-4D97-AF65-F5344CB8AC3E}">
        <p14:creationId xmlns:p14="http://schemas.microsoft.com/office/powerpoint/2010/main" val="2380890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744029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4047"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Tree>
    <p:extLst>
      <p:ext uri="{BB962C8B-B14F-4D97-AF65-F5344CB8AC3E}">
        <p14:creationId xmlns:p14="http://schemas.microsoft.com/office/powerpoint/2010/main" val="20504487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ubtitle and Two Colum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0999"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14" name="Text Placeholder 2"/>
          <p:cNvSpPr>
            <a:spLocks noGrp="1"/>
          </p:cNvSpPr>
          <p:nvPr>
            <p:ph idx="1" hasCustomPrompt="1"/>
          </p:nvPr>
        </p:nvSpPr>
        <p:spPr bwMode="gray">
          <a:xfrm>
            <a:off x="381000" y="1517904"/>
            <a:ext cx="4114800"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dirty="0" smtClean="0">
                <a:latin typeface="+mn-lt"/>
              </a:defRPr>
            </a:lvl1pPr>
            <a:lvl2pPr marL="515938" indent="-228600">
              <a:defRPr lang="en-US" sz="1600" kern="1200" smtClean="0">
                <a:solidFill>
                  <a:schemeClr val="tx2"/>
                </a:solidFill>
                <a:latin typeface="+mn-lt"/>
                <a:ea typeface="+mn-ea"/>
                <a:cs typeface="Roboto Light"/>
              </a:defRPr>
            </a:lvl2pPr>
            <a:lvl3pPr marL="857250" indent="-285750">
              <a:defRPr lang="en-US" sz="1400" b="0" i="0" kern="1200" dirty="0" smtClean="0">
                <a:solidFill>
                  <a:schemeClr val="tx2"/>
                </a:solidFill>
                <a:latin typeface="+mn-lt"/>
                <a:ea typeface="+mn-ea"/>
                <a:cs typeface="Roboto Light"/>
              </a:defRPr>
            </a:lvl3pPr>
            <a:lvl4pPr>
              <a:defRPr lang="en-US" sz="1200" kern="1200" dirty="0">
                <a:solidFill>
                  <a:schemeClr val="tx2"/>
                </a:solidFill>
                <a:latin typeface="Roboto Light"/>
                <a:ea typeface="+mn-ea"/>
                <a:cs typeface="Roboto Light"/>
              </a:defRPr>
            </a:lvl4pPr>
          </a:lstStyle>
          <a:p>
            <a:pPr lvl="0"/>
            <a:r>
              <a:rPr lang="en-US"/>
              <a:t>First level</a:t>
            </a:r>
          </a:p>
          <a:p>
            <a:pPr marL="519113" lvl="1" indent="-228600" algn="l" defTabSz="457200" rtl="0" eaLnBrk="1" latinLnBrk="0" hangingPunct="1">
              <a:lnSpc>
                <a:spcPct val="90000"/>
              </a:lnSpc>
              <a:spcBef>
                <a:spcPts val="600"/>
              </a:spcBef>
              <a:spcAft>
                <a:spcPts val="0"/>
              </a:spcAft>
              <a:buClr>
                <a:srgbClr val="006496"/>
              </a:buClr>
              <a:buSzPct val="80000"/>
              <a:buFont typeface="Arial"/>
              <a:buChar char="•"/>
            </a:pPr>
            <a:r>
              <a:rPr lang="en-US" dirty="0"/>
              <a:t>Second level</a:t>
            </a:r>
          </a:p>
          <a:p>
            <a:pPr marL="800100" lvl="2" indent="-228600" algn="l" defTabSz="457200" rtl="0" eaLnBrk="1" latinLnBrk="0" hangingPunct="1">
              <a:lnSpc>
                <a:spcPct val="90000"/>
              </a:lnSpc>
              <a:spcBef>
                <a:spcPts val="600"/>
              </a:spcBef>
              <a:spcAft>
                <a:spcPts val="0"/>
              </a:spcAft>
              <a:buClr>
                <a:srgbClr val="006496"/>
              </a:buClr>
              <a:buSzPct val="80000"/>
              <a:buFont typeface="Arial"/>
              <a:buChar char="•"/>
            </a:pPr>
            <a:r>
              <a:rPr lang="en-US"/>
              <a:t>Third level</a:t>
            </a:r>
            <a:endParaRPr lang="en-US" dirty="0"/>
          </a:p>
        </p:txBody>
      </p:sp>
      <p:sp>
        <p:nvSpPr>
          <p:cNvPr id="5" name="Text Placeholder 3"/>
          <p:cNvSpPr>
            <a:spLocks noGrp="1"/>
          </p:cNvSpPr>
          <p:nvPr>
            <p:ph type="body" sz="quarter" idx="16" hasCustomPrompt="1"/>
          </p:nvPr>
        </p:nvSpPr>
        <p:spPr>
          <a:xfrm>
            <a:off x="380999" y="806705"/>
            <a:ext cx="8385048" cy="221599"/>
          </a:xfrm>
        </p:spPr>
        <p:txBody>
          <a:bodyPr wrap="square" anchor="t" anchorCtr="0">
            <a:spAutoFit/>
          </a:bodyPr>
          <a:lstStyle>
            <a:lvl1pPr marL="0" indent="0">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8" name="Text Placeholder 2"/>
          <p:cNvSpPr>
            <a:spLocks noGrp="1"/>
          </p:cNvSpPr>
          <p:nvPr>
            <p:ph idx="17" hasCustomPrompt="1"/>
          </p:nvPr>
        </p:nvSpPr>
        <p:spPr bwMode="gray">
          <a:xfrm>
            <a:off x="4648200" y="1517904"/>
            <a:ext cx="4117848" cy="4016101"/>
          </a:xfrm>
          <a:prstGeom prst="rect">
            <a:avLst/>
          </a:prstGeom>
          <a:solidFill>
            <a:schemeClr val="bg1"/>
          </a:solidFill>
          <a:ln w="6350">
            <a:solidFill>
              <a:schemeClr val="bg1">
                <a:lumMod val="75000"/>
              </a:schemeClr>
            </a:solidFill>
          </a:ln>
          <a:effectLst>
            <a:outerShdw dist="50800" dir="16200000" rotWithShape="0">
              <a:schemeClr val="accent2"/>
            </a:outerShdw>
          </a:effectLst>
        </p:spPr>
        <p:txBody>
          <a:bodyPr vert="horz" wrap="square" lIns="91440" tIns="91440" rIns="91440" bIns="91440" rtlCol="0">
            <a:noAutofit/>
          </a:bodyPr>
          <a:lstStyle>
            <a:lvl1pPr>
              <a:defRPr lang="en-US" smtClean="0">
                <a:latin typeface="+mn-lt"/>
              </a:defRPr>
            </a:lvl1pPr>
            <a:lvl2pPr marL="515938" indent="-228600">
              <a:defRPr lang="en-US" smtClean="0">
                <a:latin typeface="+mn-lt"/>
              </a:defRPr>
            </a:lvl2pPr>
            <a:lvl3pPr>
              <a:defRPr lang="en-US" smtClean="0">
                <a:latin typeface="+mn-lt"/>
              </a:defRPr>
            </a:lvl3pPr>
            <a:lvl4pPr>
              <a:defRPr lang="en-US" dirty="0"/>
            </a:lvl4pPr>
          </a:lstStyle>
          <a:p>
            <a:pPr lvl="0"/>
            <a:r>
              <a:rPr lang="en-US"/>
              <a:t>First level</a:t>
            </a:r>
          </a:p>
          <a:p>
            <a:pPr marL="519113" lvl="1"/>
            <a:r>
              <a:rPr lang="en-US"/>
              <a:t>Second level</a:t>
            </a:r>
          </a:p>
          <a:p>
            <a:pPr marL="800100" lvl="2"/>
            <a:r>
              <a:rPr lang="en-US"/>
              <a:t>Third level</a:t>
            </a:r>
            <a:endParaRPr lang="en-US" dirty="0"/>
          </a:p>
        </p:txBody>
      </p:sp>
    </p:spTree>
    <p:extLst>
      <p:ext uri="{BB962C8B-B14F-4D97-AF65-F5344CB8AC3E}">
        <p14:creationId xmlns:p14="http://schemas.microsoft.com/office/powerpoint/2010/main" val="1112343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Picture Placeholder 4"/>
          <p:cNvSpPr>
            <a:spLocks noGrp="1"/>
          </p:cNvSpPr>
          <p:nvPr>
            <p:ph type="pic" sz="quarter" idx="10" hasCustomPrompt="1"/>
          </p:nvPr>
        </p:nvSpPr>
        <p:spPr bwMode="gray">
          <a:xfrm>
            <a:off x="4572000" y="757021"/>
            <a:ext cx="4572000" cy="6100979"/>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7170678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ubtitle, Content and Wid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bwMode="black">
          <a:xfrm>
            <a:off x="381000" y="1438656"/>
            <a:ext cx="40690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40721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
        <p:nvSpPr>
          <p:cNvPr id="6" name="Picture Placeholder 4"/>
          <p:cNvSpPr>
            <a:spLocks noGrp="1"/>
          </p:cNvSpPr>
          <p:nvPr>
            <p:ph type="pic" sz="quarter" idx="10" hasCustomPrompt="1"/>
          </p:nvPr>
        </p:nvSpPr>
        <p:spPr bwMode="gray">
          <a:xfrm>
            <a:off x="4572000" y="762000"/>
            <a:ext cx="45720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Tree>
    <p:extLst>
      <p:ext uri="{BB962C8B-B14F-4D97-AF65-F5344CB8AC3E}">
        <p14:creationId xmlns:p14="http://schemas.microsoft.com/office/powerpoint/2010/main" val="8211297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Tree>
    <p:extLst>
      <p:ext uri="{BB962C8B-B14F-4D97-AF65-F5344CB8AC3E}">
        <p14:creationId xmlns:p14="http://schemas.microsoft.com/office/powerpoint/2010/main" val="27275992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ubtitle, Content and Narrow Photo">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bwMode="gray">
          <a:xfrm>
            <a:off x="6629400" y="762000"/>
            <a:ext cx="2514600" cy="6096000"/>
          </a:xfrm>
          <a:solidFill>
            <a:schemeClr val="bg1">
              <a:lumMod val="85000"/>
            </a:schemeClr>
          </a:solidFill>
        </p:spPr>
        <p:txBody>
          <a:bodyPr vert="horz" wrap="square" lIns="91440" tIns="91440" rIns="91440" bIns="91440" rtlCol="0">
            <a:noAutofit/>
          </a:bodyPr>
          <a:lstStyle>
            <a:lvl1pPr marL="171450" indent="-171450" algn="l">
              <a:buFont typeface="Arial" panose="020B0604020202020204" pitchFamily="34" charset="0"/>
              <a:buNone/>
              <a:defRPr lang="en-US" sz="1200"/>
            </a:lvl1pPr>
          </a:lstStyle>
          <a:p>
            <a:pPr marL="0" lvl="0" indent="0"/>
            <a:r>
              <a:rPr lang="en-US"/>
              <a:t>Click center icon to insert image</a:t>
            </a:r>
          </a:p>
        </p:txBody>
      </p:sp>
      <p:sp>
        <p:nvSpPr>
          <p:cNvPr id="2"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4" name="Text Placeholder 2"/>
          <p:cNvSpPr>
            <a:spLocks noGrp="1"/>
          </p:cNvSpPr>
          <p:nvPr>
            <p:ph idx="1" hasCustomPrompt="1"/>
          </p:nvPr>
        </p:nvSpPr>
        <p:spPr>
          <a:xfrm>
            <a:off x="381000" y="1438656"/>
            <a:ext cx="6126480" cy="818686"/>
          </a:xfrm>
          <a:prstGeom prst="rect">
            <a:avLst/>
          </a:prstGeom>
        </p:spPr>
        <p:txBody>
          <a:bodyPr vert="horz" wrap="square" lIns="0" tIns="0" rIns="0" bIns="0" rtlCol="0">
            <a:spAutoFit/>
          </a:bodyPr>
          <a:lstStyle>
            <a:lvl1pPr>
              <a:defRPr lang="en-US" dirty="0" smtClean="0"/>
            </a:lvl1pPr>
            <a:lvl2pPr>
              <a:defRPr lang="en-US" dirty="0" smtClean="0"/>
            </a:lvl2pPr>
            <a:lvl3pPr>
              <a:defRPr lang="en-US" dirty="0"/>
            </a:lvl3pPr>
          </a:lstStyle>
          <a:p>
            <a:pPr lvl="0"/>
            <a:r>
              <a:rPr lang="en-US" dirty="0"/>
              <a:t>First level</a:t>
            </a:r>
          </a:p>
          <a:p>
            <a:pPr marL="519113" lvl="1"/>
            <a:r>
              <a:rPr lang="en-US" dirty="0"/>
              <a:t>Second level</a:t>
            </a:r>
          </a:p>
          <a:p>
            <a:pPr marL="800100" lvl="2"/>
            <a:r>
              <a:rPr lang="en-US" dirty="0"/>
              <a:t>Third level</a:t>
            </a:r>
          </a:p>
        </p:txBody>
      </p:sp>
      <p:sp>
        <p:nvSpPr>
          <p:cNvPr id="5" name="Text Placeholder 3"/>
          <p:cNvSpPr>
            <a:spLocks noGrp="1"/>
          </p:cNvSpPr>
          <p:nvPr>
            <p:ph type="body" sz="quarter" idx="16" hasCustomPrompt="1"/>
          </p:nvPr>
        </p:nvSpPr>
        <p:spPr>
          <a:xfrm>
            <a:off x="381000" y="806705"/>
            <a:ext cx="6129529" cy="221599"/>
          </a:xfrm>
        </p:spPr>
        <p:txBody>
          <a:bodyPr wrap="square" anchor="t" anchorCtr="0">
            <a:spAutoFit/>
          </a:bodyPr>
          <a:lstStyle>
            <a:lvl1pPr marL="0" indent="0" algn="l">
              <a:lnSpc>
                <a:spcPct val="90000"/>
              </a:lnSpc>
              <a:buFont typeface="Arial" panose="020B0604020202020204" pitchFamily="34" charset="0"/>
              <a:buNone/>
              <a:defRPr sz="1600" b="0" i="0">
                <a:latin typeface="+mn-lt"/>
                <a:ea typeface="Roboto Light" panose="02000000000000000000" pitchFamily="2" charset="0"/>
                <a:cs typeface="Roboto Light" panose="02000000000000000000" pitchFamily="2" charset="0"/>
              </a:defRPr>
            </a:lvl1pPr>
          </a:lstStyle>
          <a:p>
            <a:pPr lvl="0"/>
            <a:r>
              <a:rPr lang="en-US" dirty="0"/>
              <a:t>Click to Edit Subtitle</a:t>
            </a:r>
          </a:p>
        </p:txBody>
      </p:sp>
    </p:spTree>
    <p:extLst>
      <p:ext uri="{BB962C8B-B14F-4D97-AF65-F5344CB8AC3E}">
        <p14:creationId xmlns:p14="http://schemas.microsoft.com/office/powerpoint/2010/main" val="302489427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4"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5" name="TextBox 4"/>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8482211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9" name="Rectangle 18"/>
          <p:cNvSpPr/>
          <p:nvPr userDrawn="1"/>
        </p:nvSpPr>
        <p:spPr bwMode="gray">
          <a:xfrm>
            <a:off x="384047" y="1502664"/>
            <a:ext cx="1984248" cy="4781973"/>
          </a:xfrm>
          <a:prstGeom prst="rect">
            <a:avLst/>
          </a:prstGeom>
          <a:noFill/>
          <a:ln w="6350">
            <a:solidFill>
              <a:schemeClr val="bg1">
                <a:lumMod val="75000"/>
              </a:schemeClr>
            </a:solidFill>
          </a:ln>
          <a:effectLst/>
        </p:spPr>
        <p:txBody>
          <a:bodyPr vert="horz" wrap="square" lIns="91440" tIns="91440" rIns="91440" bIns="91440" rtlCol="0">
            <a:noAutofit/>
          </a:bodyPr>
          <a:lstStyle/>
          <a:p>
            <a:pPr defTabSz="457200">
              <a:lnSpc>
                <a:spcPct val="90000"/>
              </a:lnSpc>
              <a:spcBef>
                <a:spcPts val="1200"/>
              </a:spcBef>
              <a:buClr>
                <a:srgbClr val="006496"/>
              </a:buClr>
              <a:buSzPct val="80000"/>
              <a:buFont typeface="Arial"/>
              <a:buNone/>
            </a:pPr>
            <a:endParaRPr lang="en-US" sz="1400">
              <a:solidFill>
                <a:srgbClr val="5A5B5D"/>
              </a:solidFill>
              <a:latin typeface="Roboto Medium"/>
              <a:cs typeface="Roboto Regular"/>
            </a:endParaRPr>
          </a:p>
        </p:txBody>
      </p:sp>
      <p:sp>
        <p:nvSpPr>
          <p:cNvPr id="13" name="Title 1"/>
          <p:cNvSpPr>
            <a:spLocks noGrp="1"/>
          </p:cNvSpPr>
          <p:nvPr>
            <p:ph type="title" hasCustomPrompt="1"/>
          </p:nvPr>
        </p:nvSpPr>
        <p:spPr>
          <a:xfrm>
            <a:off x="384048" y="464101"/>
            <a:ext cx="8385048" cy="249299"/>
          </a:xfrm>
        </p:spPr>
        <p:txBody>
          <a:bodyPr vert="horz" wrap="square" lIns="0" tIns="0" rIns="0" bIns="0" rtlCol="0" anchor="b" anchorCtr="0">
            <a:spAutoFit/>
          </a:bodyPr>
          <a:lstStyle>
            <a:lvl1pPr>
              <a:defRPr lang="en-US" dirty="0"/>
            </a:lvl1pPr>
          </a:lstStyle>
          <a:p>
            <a:pPr lvl="0"/>
            <a:r>
              <a:rPr lang="en-US"/>
              <a:t>Click to Edit Title</a:t>
            </a:r>
            <a:endParaRPr lang="en-US" dirty="0"/>
          </a:p>
        </p:txBody>
      </p:sp>
      <p:sp>
        <p:nvSpPr>
          <p:cNvPr id="5" name="Text Placeholder 3"/>
          <p:cNvSpPr>
            <a:spLocks noGrp="1"/>
          </p:cNvSpPr>
          <p:nvPr>
            <p:ph type="body" sz="quarter" idx="16" hasCustomPrompt="1"/>
          </p:nvPr>
        </p:nvSpPr>
        <p:spPr>
          <a:xfrm>
            <a:off x="384048" y="806705"/>
            <a:ext cx="8385048" cy="221599"/>
          </a:xfrm>
        </p:spPr>
        <p:txBody>
          <a:bodyPr anchor="t" anchorCtr="0">
            <a:spAutoFit/>
          </a:bodyPr>
          <a:lstStyle>
            <a:lvl1pPr marL="0" indent="0">
              <a:lnSpc>
                <a:spcPct val="90000"/>
              </a:lnSpc>
              <a:buNone/>
              <a:defRPr sz="1600" b="0" i="0">
                <a:latin typeface="+mn-lt"/>
                <a:ea typeface="Roboto Light" panose="02000000000000000000" pitchFamily="2" charset="0"/>
                <a:cs typeface="Roboto Light" panose="02000000000000000000" pitchFamily="2" charset="0"/>
              </a:defRPr>
            </a:lvl1pPr>
          </a:lstStyle>
          <a:p>
            <a:pPr lvl="0"/>
            <a:r>
              <a:rPr lang="en-US" dirty="0"/>
              <a:t>Click to </a:t>
            </a:r>
            <a:r>
              <a:rPr lang="en-US"/>
              <a:t>Edit Subtitle</a:t>
            </a:r>
            <a:endParaRPr lang="en-US" dirty="0"/>
          </a:p>
        </p:txBody>
      </p:sp>
      <p:sp>
        <p:nvSpPr>
          <p:cNvPr id="4" name="Text Placeholder 6"/>
          <p:cNvSpPr>
            <a:spLocks noGrp="1"/>
          </p:cNvSpPr>
          <p:nvPr>
            <p:ph type="body" sz="quarter" idx="24" hasCustomPrompt="1"/>
          </p:nvPr>
        </p:nvSpPr>
        <p:spPr bwMode="gray">
          <a:xfrm>
            <a:off x="25176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6" name="Text Placeholder 6"/>
          <p:cNvSpPr>
            <a:spLocks noGrp="1"/>
          </p:cNvSpPr>
          <p:nvPr>
            <p:ph type="body" sz="quarter" idx="25" hasCustomPrompt="1"/>
          </p:nvPr>
        </p:nvSpPr>
        <p:spPr bwMode="gray">
          <a:xfrm>
            <a:off x="4651247"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8" name="Text Placeholder 2"/>
          <p:cNvSpPr>
            <a:spLocks noGrp="1"/>
          </p:cNvSpPr>
          <p:nvPr>
            <p:ph idx="18" hasCustomPrompt="1"/>
          </p:nvPr>
        </p:nvSpPr>
        <p:spPr bwMode="gray">
          <a:xfrm>
            <a:off x="384047" y="1627971"/>
            <a:ext cx="1828800" cy="193899"/>
          </a:xfrm>
          <a:prstGeom prst="rect">
            <a:avLst/>
          </a:prstGeom>
          <a:noFill/>
          <a:ln w="6350">
            <a:noFill/>
          </a:ln>
          <a:effectLst/>
        </p:spPr>
        <p:txBody>
          <a:bodyPr vert="horz" wrap="square" lIns="91440" tIns="0" rIns="0" bIns="0" rtlCol="0">
            <a:spAutoFit/>
          </a:bodyPr>
          <a:lstStyle>
            <a:lvl1pPr marL="0" indent="0">
              <a:buNone/>
              <a:defRPr lang="en-US" sz="1400" dirty="0" smtClean="0">
                <a:solidFill>
                  <a:schemeClr val="accent1"/>
                </a:solidFill>
                <a:latin typeface="+mn-lt"/>
              </a:defRPr>
            </a:lvl1pPr>
            <a:lvl2pPr marL="0" indent="0">
              <a:buNone/>
              <a:defRPr lang="en-US" sz="1400" dirty="0" smtClean="0">
                <a:latin typeface="+mn-lt"/>
              </a:defRPr>
            </a:lvl2pPr>
            <a:lvl3pPr marL="403225" indent="-228600">
              <a:defRPr lang="en-US" dirty="0" smtClean="0"/>
            </a:lvl3pPr>
            <a:lvl4pPr>
              <a:defRPr lang="en-US" dirty="0"/>
            </a:lvl4pPr>
          </a:lstStyle>
          <a:p>
            <a:pPr lvl="0"/>
            <a:r>
              <a:rPr lang="en-US"/>
              <a:t>Client Name or Logo</a:t>
            </a:r>
          </a:p>
        </p:txBody>
      </p:sp>
      <p:sp>
        <p:nvSpPr>
          <p:cNvPr id="9" name="Picture Placeholder 3"/>
          <p:cNvSpPr>
            <a:spLocks noGrp="1"/>
          </p:cNvSpPr>
          <p:nvPr>
            <p:ph type="pic" sz="quarter" idx="21" hasCustomPrompt="1"/>
          </p:nvPr>
        </p:nvSpPr>
        <p:spPr bwMode="gray">
          <a:xfrm>
            <a:off x="384047" y="2728637"/>
            <a:ext cx="1984248" cy="3556000"/>
          </a:xfrm>
          <a:solidFill>
            <a:schemeClr val="bg1">
              <a:lumMod val="85000"/>
            </a:schemeClr>
          </a:solidFill>
        </p:spPr>
        <p:txBody>
          <a:bodyPr vert="horz" wrap="square" lIns="91440" tIns="91440" rIns="91440" bIns="91440" rtlCol="0">
            <a:noAutofit/>
          </a:bodyPr>
          <a:lstStyle>
            <a:lvl1pPr marL="0" indent="0" algn="l">
              <a:buNone/>
              <a:defRPr lang="en-US" sz="1200" baseline="0"/>
            </a:lvl1pPr>
          </a:lstStyle>
          <a:p>
            <a:pPr marL="0" lvl="0" indent="0"/>
            <a:r>
              <a:rPr lang="en-US"/>
              <a:t>Click center icon to insert image</a:t>
            </a:r>
          </a:p>
        </p:txBody>
      </p:sp>
      <p:sp>
        <p:nvSpPr>
          <p:cNvPr id="10" name="Rectangle 9"/>
          <p:cNvSpPr/>
          <p:nvPr userDrawn="1"/>
        </p:nvSpPr>
        <p:spPr bwMode="gray">
          <a:xfrm>
            <a:off x="25176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1" name="Rectangle 10"/>
          <p:cNvSpPr/>
          <p:nvPr userDrawn="1"/>
        </p:nvSpPr>
        <p:spPr bwMode="gray">
          <a:xfrm>
            <a:off x="46512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2" name="Rectangle 11"/>
          <p:cNvSpPr/>
          <p:nvPr userDrawn="1"/>
        </p:nvSpPr>
        <p:spPr bwMode="gray">
          <a:xfrm>
            <a:off x="67848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
        <p:nvSpPr>
          <p:cNvPr id="14" name="Rectangle 13"/>
          <p:cNvSpPr/>
          <p:nvPr userDrawn="1"/>
        </p:nvSpPr>
        <p:spPr bwMode="gray">
          <a:xfrm>
            <a:off x="2517647" y="1509436"/>
            <a:ext cx="868186"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Challenge</a:t>
            </a:r>
            <a:endParaRPr lang="en-US" sz="1400" dirty="0">
              <a:solidFill>
                <a:srgbClr val="00609C"/>
              </a:solidFill>
            </a:endParaRPr>
          </a:p>
        </p:txBody>
      </p:sp>
      <p:sp>
        <p:nvSpPr>
          <p:cNvPr id="15" name="Rectangle 14"/>
          <p:cNvSpPr/>
          <p:nvPr userDrawn="1"/>
        </p:nvSpPr>
        <p:spPr bwMode="gray">
          <a:xfrm>
            <a:off x="4651247" y="1509436"/>
            <a:ext cx="736740"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Solution</a:t>
            </a:r>
            <a:endParaRPr lang="en-US" sz="1400" dirty="0">
              <a:solidFill>
                <a:srgbClr val="00609C"/>
              </a:solidFill>
            </a:endParaRPr>
          </a:p>
        </p:txBody>
      </p:sp>
      <p:sp>
        <p:nvSpPr>
          <p:cNvPr id="16" name="Rectangle 15"/>
          <p:cNvSpPr/>
          <p:nvPr userDrawn="1"/>
        </p:nvSpPr>
        <p:spPr bwMode="gray">
          <a:xfrm>
            <a:off x="6784848" y="1509436"/>
            <a:ext cx="685444" cy="286232"/>
          </a:xfrm>
          <a:prstGeom prst="rect">
            <a:avLst/>
          </a:prstGeom>
        </p:spPr>
        <p:txBody>
          <a:bodyPr wrap="none" tIns="91440" rIns="0" bIns="0">
            <a:spAutoFit/>
          </a:bodyPr>
          <a:lstStyle/>
          <a:p>
            <a:pPr defTabSz="457200">
              <a:lnSpc>
                <a:spcPct val="90000"/>
              </a:lnSpc>
              <a:spcBef>
                <a:spcPts val="1200"/>
              </a:spcBef>
              <a:buClr>
                <a:srgbClr val="006496"/>
              </a:buClr>
              <a:buSzPct val="80000"/>
            </a:pPr>
            <a:r>
              <a:rPr lang="en-US" sz="1400">
                <a:solidFill>
                  <a:srgbClr val="00609C"/>
                </a:solidFill>
              </a:rPr>
              <a:t>Results</a:t>
            </a:r>
            <a:endParaRPr lang="en-US" sz="1400" dirty="0">
              <a:solidFill>
                <a:srgbClr val="00609C"/>
              </a:solidFill>
            </a:endParaRPr>
          </a:p>
        </p:txBody>
      </p:sp>
      <p:sp>
        <p:nvSpPr>
          <p:cNvPr id="17" name="Text Placeholder 6"/>
          <p:cNvSpPr>
            <a:spLocks noGrp="1"/>
          </p:cNvSpPr>
          <p:nvPr>
            <p:ph type="body" sz="quarter" idx="27" hasCustomPrompt="1"/>
          </p:nvPr>
        </p:nvSpPr>
        <p:spPr bwMode="gray">
          <a:xfrm>
            <a:off x="6784848" y="1509437"/>
            <a:ext cx="1984248" cy="4780279"/>
          </a:xfrm>
          <a:noFill/>
          <a:ln w="6350">
            <a:solidFill>
              <a:schemeClr val="bg1">
                <a:lumMod val="75000"/>
              </a:schemeClr>
            </a:solidFill>
          </a:ln>
          <a:effectLst/>
        </p:spPr>
        <p:txBody>
          <a:bodyPr lIns="91440" tIns="365760" rIns="91440" bIns="91440">
            <a:noAutofit/>
          </a:bodyPr>
          <a:lstStyle>
            <a:lvl1pPr marL="114300" indent="-114300" algn="l">
              <a:spcBef>
                <a:spcPts val="600"/>
              </a:spcBef>
              <a:buClr>
                <a:schemeClr val="accent1"/>
              </a:buClr>
              <a:buFont typeface="Arial" panose="020B0604020202020204" pitchFamily="34" charset="0"/>
              <a:buChar char="•"/>
              <a:defRPr lang="en-US" sz="1200" kern="1200" baseline="0" smtClean="0">
                <a:solidFill>
                  <a:schemeClr val="tx2"/>
                </a:solidFill>
                <a:latin typeface="+mn-lt"/>
                <a:ea typeface="Roboto Light" panose="02000000000000000000" pitchFamily="2" charset="0"/>
                <a:cs typeface="Roboto Light" panose="02000000000000000000" pitchFamily="2" charset="0"/>
              </a:defRPr>
            </a:lvl1pPr>
            <a:lvl2pPr marL="285750" indent="-107950">
              <a:spcBef>
                <a:spcPts val="600"/>
              </a:spcBef>
              <a:defRPr sz="1200"/>
            </a:lvl2pPr>
            <a:lvl3pPr marL="285750" indent="-114300">
              <a:spcBef>
                <a:spcPts val="600"/>
              </a:spcBef>
              <a:defRPr sz="1200"/>
            </a:lvl3pPr>
          </a:lstStyle>
          <a:p>
            <a:pPr lvl="0"/>
            <a:r>
              <a:rPr lang="en-US"/>
              <a:t>First </a:t>
            </a:r>
            <a:r>
              <a:rPr lang="en-US" dirty="0"/>
              <a:t>level</a:t>
            </a:r>
          </a:p>
          <a:p>
            <a:pPr lvl="1"/>
            <a:r>
              <a:rPr lang="en-US"/>
              <a:t>Second level</a:t>
            </a:r>
            <a:endParaRPr lang="en-US" dirty="0"/>
          </a:p>
        </p:txBody>
      </p:sp>
      <p:sp>
        <p:nvSpPr>
          <p:cNvPr id="18" name="Rectangle 17"/>
          <p:cNvSpPr/>
          <p:nvPr userDrawn="1"/>
        </p:nvSpPr>
        <p:spPr bwMode="gray">
          <a:xfrm>
            <a:off x="384047" y="1441704"/>
            <a:ext cx="1984248" cy="60960"/>
          </a:xfrm>
          <a:prstGeom prst="rect">
            <a:avLst/>
          </a:prstGeom>
          <a:solidFill>
            <a:schemeClr val="accent2"/>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lnSpc>
                <a:spcPct val="90000"/>
              </a:lnSpc>
              <a:spcBef>
                <a:spcPts val="600"/>
              </a:spcBef>
            </a:pPr>
            <a:endParaRPr lang="en-US" sz="1800">
              <a:solidFill>
                <a:prstClr val="white"/>
              </a:solidFill>
              <a:latin typeface="Roboto Regular" pitchFamily="2" charset="0"/>
              <a:ea typeface="Roboto Regular" pitchFamily="2" charset="0"/>
            </a:endParaRPr>
          </a:p>
        </p:txBody>
      </p:sp>
    </p:spTree>
    <p:extLst>
      <p:ext uri="{BB962C8B-B14F-4D97-AF65-F5344CB8AC3E}">
        <p14:creationId xmlns:p14="http://schemas.microsoft.com/office/powerpoint/2010/main" val="41675533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Quote with White Backgroun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800100" y="3983133"/>
            <a:ext cx="7543800" cy="443198"/>
          </a:xfrm>
        </p:spPr>
        <p:txBody>
          <a:bodyPr anchor="b" anchorCtr="0"/>
          <a:lstStyle>
            <a:lvl1pPr marL="112713" indent="-112713">
              <a:defRPr sz="3200" b="0" i="0">
                <a:solidFill>
                  <a:schemeClr val="accent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4482385"/>
            <a:ext cx="7543800" cy="207749"/>
          </a:xfrm>
        </p:spPr>
        <p:txBody>
          <a:bodyPr/>
          <a:lstStyle>
            <a:lvl1pPr marL="0" indent="0" algn="r">
              <a:buNone/>
              <a:defRPr sz="1500">
                <a:solidFill>
                  <a:schemeClr val="accent1"/>
                </a:solidFill>
                <a:latin typeface="+mn-lt"/>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1477824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with Photo">
    <p:bg bwMode="gray">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0"/>
            <a:ext cx="9143996" cy="6858000"/>
          </a:xfrm>
          <a:prstGeom prst="rect">
            <a:avLst/>
          </a:prstGeom>
        </p:spPr>
      </p:pic>
      <p:sp>
        <p:nvSpPr>
          <p:cNvPr id="8" name="Title 1"/>
          <p:cNvSpPr>
            <a:spLocks noGrp="1"/>
          </p:cNvSpPr>
          <p:nvPr>
            <p:ph type="title" hasCustomPrompt="1"/>
          </p:nvPr>
        </p:nvSpPr>
        <p:spPr bwMode="gray">
          <a:xfrm>
            <a:off x="800100" y="5294350"/>
            <a:ext cx="7543800" cy="443198"/>
          </a:xfrm>
        </p:spPr>
        <p:txBody>
          <a:bodyPr anchor="b" anchorCtr="0"/>
          <a:lstStyle>
            <a:lvl1pPr marL="112713" indent="-112713">
              <a:defRPr sz="3200" b="0" i="0">
                <a:solidFill>
                  <a:schemeClr val="bg1"/>
                </a:solidFill>
                <a:latin typeface="+mn-lt"/>
                <a:ea typeface="Roboto Light" panose="02000000000000000000" pitchFamily="2" charset="0"/>
                <a:cs typeface="Roboto Light" panose="02000000000000000000" pitchFamily="2" charset="0"/>
              </a:defRPr>
            </a:lvl1pPr>
          </a:lstStyle>
          <a:p>
            <a:r>
              <a:rPr lang="en-US" dirty="0"/>
              <a:t>Click to edit quote</a:t>
            </a:r>
          </a:p>
        </p:txBody>
      </p:sp>
      <p:sp>
        <p:nvSpPr>
          <p:cNvPr id="10" name="Text Placeholder 4"/>
          <p:cNvSpPr>
            <a:spLocks noGrp="1"/>
          </p:cNvSpPr>
          <p:nvPr>
            <p:ph type="body" sz="quarter" idx="11" hasCustomPrompt="1"/>
          </p:nvPr>
        </p:nvSpPr>
        <p:spPr bwMode="gray">
          <a:xfrm>
            <a:off x="800100" y="5793602"/>
            <a:ext cx="7543800" cy="207749"/>
          </a:xfrm>
        </p:spPr>
        <p:txBody>
          <a:bodyPr/>
          <a:lstStyle>
            <a:lvl1pPr marL="0" indent="0" algn="r">
              <a:buNone/>
              <a:defRPr sz="1500">
                <a:solidFill>
                  <a:schemeClr val="bg1"/>
                </a:solidFill>
                <a:latin typeface="+mn-lt"/>
                <a:ea typeface="Roboto Light" pitchFamily="2" charset="0"/>
              </a:defRPr>
            </a:lvl1pPr>
          </a:lstStyle>
          <a:p>
            <a:pPr lvl="0"/>
            <a:r>
              <a:rPr lang="en-US" dirty="0"/>
              <a:t>Source</a:t>
            </a:r>
          </a:p>
        </p:txBody>
      </p:sp>
      <p:sp>
        <p:nvSpPr>
          <p:cNvPr id="13" name="Text Box 16"/>
          <p:cNvSpPr txBox="1">
            <a:spLocks noChangeArrowheads="1"/>
          </p:cNvSpPr>
          <p:nvPr userDrawn="1"/>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solidFill>
                  <a:prstClr val="white"/>
                </a:solidFill>
                <a:latin typeface="Roboto Light"/>
                <a:ea typeface="Roboto Regular" pitchFamily="2" charset="0"/>
              </a:rPr>
              <a:t>© 2015 Fair Isaac Corporation. Confidential. </a:t>
            </a:r>
          </a:p>
        </p:txBody>
      </p:sp>
      <p:sp>
        <p:nvSpPr>
          <p:cNvPr id="14" name="TextBox 13"/>
          <p:cNvSpPr txBox="1"/>
          <p:nvPr userDrawn="1"/>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prstClr val="white"/>
                </a:solidFill>
                <a:ea typeface="Roboto Regular" pitchFamily="2" charset="0"/>
              </a:rPr>
              <a:pPr defTabSz="457200"/>
              <a:t>‹#›</a:t>
            </a:fld>
            <a:endParaRPr lang="en-US" sz="600" dirty="0">
              <a:solidFill>
                <a:prstClr val="white"/>
              </a:solidFill>
              <a:ea typeface="Roboto Regular" pitchFamily="2" charset="0"/>
            </a:endParaRPr>
          </a:p>
        </p:txBody>
      </p:sp>
      <p:pic>
        <p:nvPicPr>
          <p:cNvPr id="15" name="Picture 14"/>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189419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6.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5.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7.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4.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8.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6.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image" Target="../media/image18.png"/><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theme" Target="../theme/theme7.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image" Target="../media/image18.png"/><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theme" Target="../theme/theme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501076" name="Picture 20" descr="Brad Waves basic slide"/>
          <p:cNvPicPr>
            <a:picLocks noChangeAspect="1" noChangeArrowheads="1"/>
          </p:cNvPicPr>
          <p:nvPr/>
        </p:nvPicPr>
        <p:blipFill>
          <a:blip r:embed="rId13" cstate="print"/>
          <a:srcRect/>
          <a:stretch>
            <a:fillRect/>
          </a:stretch>
        </p:blipFill>
        <p:spPr bwMode="auto">
          <a:xfrm>
            <a:off x="0" y="0"/>
            <a:ext cx="9145588" cy="6859588"/>
          </a:xfrm>
          <a:prstGeom prst="rect">
            <a:avLst/>
          </a:prstGeom>
          <a:noFill/>
        </p:spPr>
      </p:pic>
      <p:sp>
        <p:nvSpPr>
          <p:cNvPr id="3501059" name="Rectangle 3"/>
          <p:cNvSpPr>
            <a:spLocks noGrp="1" noChangeArrowheads="1"/>
          </p:cNvSpPr>
          <p:nvPr>
            <p:ph type="body" idx="1"/>
          </p:nvPr>
        </p:nvSpPr>
        <p:spPr bwMode="auto">
          <a:xfrm>
            <a:off x="381000" y="1143000"/>
            <a:ext cx="8534400" cy="1547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01060" name="Rectangle 4"/>
          <p:cNvSpPr>
            <a:spLocks noGrp="1" noChangeArrowheads="1"/>
          </p:cNvSpPr>
          <p:nvPr>
            <p:ph type="title"/>
          </p:nvPr>
        </p:nvSpPr>
        <p:spPr bwMode="gray">
          <a:xfrm>
            <a:off x="381000" y="0"/>
            <a:ext cx="8534400" cy="84455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3501074" name="Rectangle 18"/>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eaLnBrk="1" hangingPunct="1">
              <a:lnSpc>
                <a:spcPct val="85000"/>
              </a:lnSpc>
              <a:spcAft>
                <a:spcPct val="30000"/>
              </a:spcAft>
              <a:buClrTx/>
              <a:buSzTx/>
              <a:buFontTx/>
              <a:buNone/>
            </a:pPr>
            <a:fld id="{CF81A55F-4C7E-4636-944F-E18B49FBC2FF}" type="slidenum">
              <a:rPr lang="en-US" sz="800" b="0">
                <a:cs typeface="Arial" charset="0"/>
              </a:rPr>
              <a:pPr algn="r" defTabSz="925513" eaLnBrk="1" hangingPunct="1">
                <a:lnSpc>
                  <a:spcPct val="85000"/>
                </a:lnSpc>
                <a:spcAft>
                  <a:spcPct val="30000"/>
                </a:spcAft>
                <a:buClrTx/>
                <a:buSzTx/>
                <a:buFontTx/>
                <a:buNone/>
              </a:pPr>
              <a:t>‹#›</a:t>
            </a:fld>
            <a:endParaRPr lang="en-US" sz="800" b="0">
              <a:cs typeface="Arial" charset="0"/>
            </a:endParaRPr>
          </a:p>
        </p:txBody>
      </p:sp>
      <p:pic>
        <p:nvPicPr>
          <p:cNvPr id="3501079" name="Picture 23" descr="FICO_LOGO_PPT"/>
          <p:cNvPicPr>
            <a:picLocks noChangeAspect="1" noChangeArrowheads="1"/>
          </p:cNvPicPr>
          <p:nvPr/>
        </p:nvPicPr>
        <p:blipFill>
          <a:blip r:embed="rId14" cstate="print"/>
          <a:srcRect/>
          <a:stretch>
            <a:fillRect/>
          </a:stretch>
        </p:blipFill>
        <p:spPr bwMode="auto">
          <a:xfrm>
            <a:off x="7639050" y="123825"/>
            <a:ext cx="1449388" cy="720725"/>
          </a:xfrm>
          <a:prstGeom prst="rect">
            <a:avLst/>
          </a:prstGeom>
          <a:noFill/>
        </p:spPr>
      </p:pic>
      <p:sp>
        <p:nvSpPr>
          <p:cNvPr id="3501080" name="Text Box 24"/>
          <p:cNvSpPr txBox="1">
            <a:spLocks noChangeArrowheads="1"/>
          </p:cNvSpPr>
          <p:nvPr/>
        </p:nvSpPr>
        <p:spPr bwMode="gray">
          <a:xfrm>
            <a:off x="176213" y="6559550"/>
            <a:ext cx="8678862" cy="238125"/>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Confidential. The material in this presentation is the property of Fair Isaac Corporation, is provided for the recipient only, and shall not be used, reproduced, or disclosed without Fair Isaac Corporation's express consent.</a:t>
            </a:r>
          </a:p>
          <a:p>
            <a:pPr defTabSz="925513" eaLnBrk="1" hangingPunct="1">
              <a:lnSpc>
                <a:spcPct val="85000"/>
              </a:lnSpc>
              <a:spcAft>
                <a:spcPct val="50000"/>
              </a:spcAft>
              <a:buClrTx/>
              <a:buSzTx/>
              <a:buFontTx/>
              <a:buNone/>
            </a:pPr>
            <a:r>
              <a:rPr lang="en-US" sz="700" b="0">
                <a:cs typeface="Arial" charset="0"/>
              </a:rPr>
              <a:t>© 2008 Fair Isaac Corporation. </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dir="r"/>
  </p:transition>
  <p:txStyles>
    <p:titleStyle>
      <a:lvl1pPr algn="l" rtl="0" eaLnBrk="1" fontAlgn="base" hangingPunct="1">
        <a:lnSpc>
          <a:spcPct val="85000"/>
        </a:lnSpc>
        <a:spcBef>
          <a:spcPct val="0"/>
        </a:spcBef>
        <a:spcAft>
          <a:spcPct val="0"/>
        </a:spcAft>
        <a:defRPr sz="2400">
          <a:solidFill>
            <a:schemeClr val="tx1"/>
          </a:solidFill>
          <a:latin typeface="+mj-lt"/>
          <a:ea typeface="+mj-ea"/>
          <a:cs typeface="+mj-cs"/>
        </a:defRPr>
      </a:lvl1pPr>
      <a:lvl2pPr algn="l" rtl="0" eaLnBrk="1" fontAlgn="base" hangingPunct="1">
        <a:lnSpc>
          <a:spcPct val="85000"/>
        </a:lnSpc>
        <a:spcBef>
          <a:spcPct val="0"/>
        </a:spcBef>
        <a:spcAft>
          <a:spcPct val="0"/>
        </a:spcAft>
        <a:defRPr sz="2400">
          <a:solidFill>
            <a:schemeClr val="tx1"/>
          </a:solidFill>
          <a:latin typeface="Arial" charset="0"/>
        </a:defRPr>
      </a:lvl2pPr>
      <a:lvl3pPr algn="l" rtl="0" eaLnBrk="1" fontAlgn="base" hangingPunct="1">
        <a:lnSpc>
          <a:spcPct val="85000"/>
        </a:lnSpc>
        <a:spcBef>
          <a:spcPct val="0"/>
        </a:spcBef>
        <a:spcAft>
          <a:spcPct val="0"/>
        </a:spcAft>
        <a:defRPr sz="2400">
          <a:solidFill>
            <a:schemeClr val="tx1"/>
          </a:solidFill>
          <a:latin typeface="Arial" charset="0"/>
        </a:defRPr>
      </a:lvl3pPr>
      <a:lvl4pPr algn="l" rtl="0" eaLnBrk="1" fontAlgn="base" hangingPunct="1">
        <a:lnSpc>
          <a:spcPct val="85000"/>
        </a:lnSpc>
        <a:spcBef>
          <a:spcPct val="0"/>
        </a:spcBef>
        <a:spcAft>
          <a:spcPct val="0"/>
        </a:spcAft>
        <a:defRPr sz="2400">
          <a:solidFill>
            <a:schemeClr val="tx1"/>
          </a:solidFill>
          <a:latin typeface="Arial" charset="0"/>
        </a:defRPr>
      </a:lvl4pPr>
      <a:lvl5pPr algn="l" rtl="0" eaLnBrk="1" fontAlgn="base" hangingPunct="1">
        <a:lnSpc>
          <a:spcPct val="85000"/>
        </a:lnSpc>
        <a:spcBef>
          <a:spcPct val="0"/>
        </a:spcBef>
        <a:spcAft>
          <a:spcPct val="0"/>
        </a:spcAft>
        <a:defRPr sz="2400">
          <a:solidFill>
            <a:schemeClr val="tx1"/>
          </a:solidFill>
          <a:latin typeface="Arial" charset="0"/>
        </a:defRPr>
      </a:lvl5pPr>
      <a:lvl6pPr marL="457200" algn="l" rtl="0" eaLnBrk="1" fontAlgn="base" hangingPunct="1">
        <a:lnSpc>
          <a:spcPct val="85000"/>
        </a:lnSpc>
        <a:spcBef>
          <a:spcPct val="0"/>
        </a:spcBef>
        <a:spcAft>
          <a:spcPct val="0"/>
        </a:spcAft>
        <a:defRPr sz="2400">
          <a:solidFill>
            <a:schemeClr val="tx1"/>
          </a:solidFill>
          <a:latin typeface="Arial" charset="0"/>
        </a:defRPr>
      </a:lvl6pPr>
      <a:lvl7pPr marL="914400" algn="l" rtl="0" eaLnBrk="1" fontAlgn="base" hangingPunct="1">
        <a:lnSpc>
          <a:spcPct val="85000"/>
        </a:lnSpc>
        <a:spcBef>
          <a:spcPct val="0"/>
        </a:spcBef>
        <a:spcAft>
          <a:spcPct val="0"/>
        </a:spcAft>
        <a:defRPr sz="2400">
          <a:solidFill>
            <a:schemeClr val="tx1"/>
          </a:solidFill>
          <a:latin typeface="Arial" charset="0"/>
        </a:defRPr>
      </a:lvl7pPr>
      <a:lvl8pPr marL="1371600" algn="l" rtl="0" eaLnBrk="1" fontAlgn="base" hangingPunct="1">
        <a:lnSpc>
          <a:spcPct val="85000"/>
        </a:lnSpc>
        <a:spcBef>
          <a:spcPct val="0"/>
        </a:spcBef>
        <a:spcAft>
          <a:spcPct val="0"/>
        </a:spcAft>
        <a:defRPr sz="2400">
          <a:solidFill>
            <a:schemeClr val="tx1"/>
          </a:solidFill>
          <a:latin typeface="Arial" charset="0"/>
        </a:defRPr>
      </a:lvl8pPr>
      <a:lvl9pPr marL="1828800" algn="l" rtl="0" eaLnBrk="1" fontAlgn="base" hangingPunct="1">
        <a:lnSpc>
          <a:spcPct val="85000"/>
        </a:lnSpc>
        <a:spcBef>
          <a:spcPct val="0"/>
        </a:spcBef>
        <a:spcAft>
          <a:spcPct val="0"/>
        </a:spcAft>
        <a:defRPr sz="2400">
          <a:solidFill>
            <a:schemeClr val="tx1"/>
          </a:solidFill>
          <a:latin typeface="Arial" charset="0"/>
        </a:defRPr>
      </a:lvl9pPr>
    </p:titleStyle>
    <p:body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187140" name="Rectangle 4"/>
          <p:cNvSpPr>
            <a:spLocks noGrp="1" noChangeArrowheads="1"/>
          </p:cNvSpPr>
          <p:nvPr>
            <p:ph type="body" idx="1"/>
          </p:nvPr>
        </p:nvSpPr>
        <p:spPr bwMode="auto">
          <a:xfrm>
            <a:off x="381000" y="1143000"/>
            <a:ext cx="8534400" cy="1547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87141" name="Rectangle 5"/>
          <p:cNvSpPr>
            <a:spLocks noGrp="1" noChangeArrowheads="1"/>
          </p:cNvSpPr>
          <p:nvPr>
            <p:ph type="title"/>
          </p:nvPr>
        </p:nvSpPr>
        <p:spPr bwMode="gray">
          <a:xfrm>
            <a:off x="381000" y="0"/>
            <a:ext cx="8534400" cy="84455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4187142" name="Text Box 6"/>
          <p:cNvSpPr txBox="1">
            <a:spLocks noChangeArrowheads="1"/>
          </p:cNvSpPr>
          <p:nvPr/>
        </p:nvSpPr>
        <p:spPr bwMode="gray">
          <a:xfrm>
            <a:off x="381000" y="6653213"/>
            <a:ext cx="8005763" cy="144462"/>
          </a:xfrm>
          <a:prstGeom prst="rect">
            <a:avLst/>
          </a:prstGeom>
          <a:noFill/>
          <a:ln w="9525">
            <a:noFill/>
            <a:miter lim="800000"/>
            <a:headEnd/>
            <a:tailEnd/>
          </a:ln>
        </p:spPr>
        <p:txBody>
          <a:bodyPr lIns="0" tIns="0" rIns="0" bIns="0" anchor="b"/>
          <a:lstStyle/>
          <a:p>
            <a:pPr defTabSz="925513"/>
            <a:r>
              <a:rPr lang="en-US" sz="700" b="0">
                <a:cs typeface="Arial" charset="0"/>
              </a:rPr>
              <a:t>© 2008 Fair Isaac Corporation. Confidential. Confidential. The material in this presentation is the property of Fair Isaac Corporation, is provided for the recipient only, and shall not be used, reproduced, or disclosed without Fair Isaac Corporation's express consent.</a:t>
            </a:r>
          </a:p>
        </p:txBody>
      </p:sp>
      <p:sp>
        <p:nvSpPr>
          <p:cNvPr id="4187143" name="Rectangle 7"/>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eaLnBrk="1" hangingPunct="1">
              <a:lnSpc>
                <a:spcPct val="85000"/>
              </a:lnSpc>
              <a:spcAft>
                <a:spcPct val="30000"/>
              </a:spcAft>
              <a:buClrTx/>
              <a:buSzTx/>
              <a:buFontTx/>
              <a:buNone/>
            </a:pPr>
            <a:fld id="{856D7FDA-9D6A-472F-B55B-DB0919FCAF76}" type="slidenum">
              <a:rPr lang="en-US" sz="800" b="0">
                <a:cs typeface="Arial" charset="0"/>
              </a:rPr>
              <a:pPr algn="r" defTabSz="925513" eaLnBrk="1" hangingPunct="1">
                <a:lnSpc>
                  <a:spcPct val="85000"/>
                </a:lnSpc>
                <a:spcAft>
                  <a:spcPct val="30000"/>
                </a:spcAft>
                <a:buClrTx/>
                <a:buSzTx/>
                <a:buFontTx/>
                <a:buNone/>
              </a:pPr>
              <a:t>‹#›</a:t>
            </a:fld>
            <a:endParaRPr lang="en-US" sz="800" b="0">
              <a:cs typeface="Arial" charset="0"/>
            </a:endParaRPr>
          </a:p>
        </p:txBody>
      </p:sp>
      <p:pic>
        <p:nvPicPr>
          <p:cNvPr id="4187146" name="Picture 10" descr="FICO_LOGO_PPT"/>
          <p:cNvPicPr>
            <a:picLocks noChangeAspect="1" noChangeArrowheads="1"/>
          </p:cNvPicPr>
          <p:nvPr/>
        </p:nvPicPr>
        <p:blipFill>
          <a:blip r:embed="rId13" cstate="print"/>
          <a:srcRect/>
          <a:stretch>
            <a:fillRect/>
          </a:stretch>
        </p:blipFill>
        <p:spPr bwMode="auto">
          <a:xfrm>
            <a:off x="7694613" y="146050"/>
            <a:ext cx="1449387" cy="720725"/>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wipe dir="r"/>
  </p:transition>
  <p:txStyles>
    <p:titleStyle>
      <a:lvl1pPr algn="l" rtl="0" eaLnBrk="1" fontAlgn="base" hangingPunct="1">
        <a:lnSpc>
          <a:spcPct val="85000"/>
        </a:lnSpc>
        <a:spcBef>
          <a:spcPct val="0"/>
        </a:spcBef>
        <a:spcAft>
          <a:spcPct val="0"/>
        </a:spcAft>
        <a:defRPr sz="2400">
          <a:solidFill>
            <a:schemeClr val="tx1"/>
          </a:solidFill>
          <a:latin typeface="+mj-lt"/>
          <a:ea typeface="+mj-ea"/>
          <a:cs typeface="+mj-cs"/>
        </a:defRPr>
      </a:lvl1pPr>
      <a:lvl2pPr algn="l" rtl="0" eaLnBrk="1" fontAlgn="base" hangingPunct="1">
        <a:lnSpc>
          <a:spcPct val="85000"/>
        </a:lnSpc>
        <a:spcBef>
          <a:spcPct val="0"/>
        </a:spcBef>
        <a:spcAft>
          <a:spcPct val="0"/>
        </a:spcAft>
        <a:defRPr sz="2400">
          <a:solidFill>
            <a:schemeClr val="tx1"/>
          </a:solidFill>
          <a:latin typeface="Arial" charset="0"/>
        </a:defRPr>
      </a:lvl2pPr>
      <a:lvl3pPr algn="l" rtl="0" eaLnBrk="1" fontAlgn="base" hangingPunct="1">
        <a:lnSpc>
          <a:spcPct val="85000"/>
        </a:lnSpc>
        <a:spcBef>
          <a:spcPct val="0"/>
        </a:spcBef>
        <a:spcAft>
          <a:spcPct val="0"/>
        </a:spcAft>
        <a:defRPr sz="2400">
          <a:solidFill>
            <a:schemeClr val="tx1"/>
          </a:solidFill>
          <a:latin typeface="Arial" charset="0"/>
        </a:defRPr>
      </a:lvl3pPr>
      <a:lvl4pPr algn="l" rtl="0" eaLnBrk="1" fontAlgn="base" hangingPunct="1">
        <a:lnSpc>
          <a:spcPct val="85000"/>
        </a:lnSpc>
        <a:spcBef>
          <a:spcPct val="0"/>
        </a:spcBef>
        <a:spcAft>
          <a:spcPct val="0"/>
        </a:spcAft>
        <a:defRPr sz="2400">
          <a:solidFill>
            <a:schemeClr val="tx1"/>
          </a:solidFill>
          <a:latin typeface="Arial" charset="0"/>
        </a:defRPr>
      </a:lvl4pPr>
      <a:lvl5pPr algn="l" rtl="0" eaLnBrk="1" fontAlgn="base" hangingPunct="1">
        <a:lnSpc>
          <a:spcPct val="85000"/>
        </a:lnSpc>
        <a:spcBef>
          <a:spcPct val="0"/>
        </a:spcBef>
        <a:spcAft>
          <a:spcPct val="0"/>
        </a:spcAft>
        <a:defRPr sz="2400">
          <a:solidFill>
            <a:schemeClr val="tx1"/>
          </a:solidFill>
          <a:latin typeface="Arial" charset="0"/>
        </a:defRPr>
      </a:lvl5pPr>
      <a:lvl6pPr marL="457200" algn="l" rtl="0" eaLnBrk="1" fontAlgn="base" hangingPunct="1">
        <a:lnSpc>
          <a:spcPct val="85000"/>
        </a:lnSpc>
        <a:spcBef>
          <a:spcPct val="0"/>
        </a:spcBef>
        <a:spcAft>
          <a:spcPct val="0"/>
        </a:spcAft>
        <a:defRPr sz="2400">
          <a:solidFill>
            <a:schemeClr val="tx1"/>
          </a:solidFill>
          <a:latin typeface="Arial" charset="0"/>
        </a:defRPr>
      </a:lvl6pPr>
      <a:lvl7pPr marL="914400" algn="l" rtl="0" eaLnBrk="1" fontAlgn="base" hangingPunct="1">
        <a:lnSpc>
          <a:spcPct val="85000"/>
        </a:lnSpc>
        <a:spcBef>
          <a:spcPct val="0"/>
        </a:spcBef>
        <a:spcAft>
          <a:spcPct val="0"/>
        </a:spcAft>
        <a:defRPr sz="2400">
          <a:solidFill>
            <a:schemeClr val="tx1"/>
          </a:solidFill>
          <a:latin typeface="Arial" charset="0"/>
        </a:defRPr>
      </a:lvl7pPr>
      <a:lvl8pPr marL="1371600" algn="l" rtl="0" eaLnBrk="1" fontAlgn="base" hangingPunct="1">
        <a:lnSpc>
          <a:spcPct val="85000"/>
        </a:lnSpc>
        <a:spcBef>
          <a:spcPct val="0"/>
        </a:spcBef>
        <a:spcAft>
          <a:spcPct val="0"/>
        </a:spcAft>
        <a:defRPr sz="2400">
          <a:solidFill>
            <a:schemeClr val="tx1"/>
          </a:solidFill>
          <a:latin typeface="Arial" charset="0"/>
        </a:defRPr>
      </a:lvl8pPr>
      <a:lvl9pPr marL="1828800" algn="l" rtl="0" eaLnBrk="1" fontAlgn="base" hangingPunct="1">
        <a:lnSpc>
          <a:spcPct val="85000"/>
        </a:lnSpc>
        <a:spcBef>
          <a:spcPct val="0"/>
        </a:spcBef>
        <a:spcAft>
          <a:spcPct val="0"/>
        </a:spcAft>
        <a:defRPr sz="2400">
          <a:solidFill>
            <a:schemeClr val="tx1"/>
          </a:solidFill>
          <a:latin typeface="Arial" charset="0"/>
        </a:defRPr>
      </a:lvl9pPr>
    </p:titleStyle>
    <p:body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194308" name="Rectangle 4"/>
          <p:cNvSpPr>
            <a:spLocks noGrp="1" noChangeArrowheads="1"/>
          </p:cNvSpPr>
          <p:nvPr>
            <p:ph type="body" idx="1"/>
          </p:nvPr>
        </p:nvSpPr>
        <p:spPr bwMode="auto">
          <a:xfrm>
            <a:off x="381000" y="1143000"/>
            <a:ext cx="8534400" cy="1547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94309" name="Rectangle 5"/>
          <p:cNvSpPr>
            <a:spLocks noGrp="1" noChangeArrowheads="1"/>
          </p:cNvSpPr>
          <p:nvPr>
            <p:ph type="title"/>
          </p:nvPr>
        </p:nvSpPr>
        <p:spPr bwMode="gray">
          <a:xfrm>
            <a:off x="381000" y="0"/>
            <a:ext cx="8534400" cy="84455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4194310" name="Text Box 6"/>
          <p:cNvSpPr txBox="1">
            <a:spLocks noChangeArrowheads="1"/>
          </p:cNvSpPr>
          <p:nvPr/>
        </p:nvSpPr>
        <p:spPr bwMode="gray">
          <a:xfrm>
            <a:off x="381000" y="6707188"/>
            <a:ext cx="3135313" cy="90487"/>
          </a:xfrm>
          <a:prstGeom prst="rect">
            <a:avLst/>
          </a:prstGeom>
          <a:noFill/>
          <a:ln w="9525">
            <a:noFill/>
            <a:miter lim="800000"/>
            <a:headEnd/>
            <a:tailEnd/>
          </a:ln>
        </p:spPr>
        <p:txBody>
          <a:bodyPr lIns="0" tIns="0" rIns="0" bIns="0" anchor="b"/>
          <a:lstStyle/>
          <a:p>
            <a:pPr defTabSz="925513" eaLnBrk="1" hangingPunct="1">
              <a:lnSpc>
                <a:spcPct val="85000"/>
              </a:lnSpc>
              <a:spcAft>
                <a:spcPct val="50000"/>
              </a:spcAft>
              <a:buClrTx/>
              <a:buSzTx/>
              <a:buFontTx/>
              <a:buNone/>
            </a:pPr>
            <a:r>
              <a:rPr lang="en-US" sz="700" b="0">
                <a:cs typeface="Arial" charset="0"/>
              </a:rPr>
              <a:t>© 2008 Fair Isaac Corporation. Confidential.</a:t>
            </a:r>
          </a:p>
        </p:txBody>
      </p:sp>
      <p:sp>
        <p:nvSpPr>
          <p:cNvPr id="4194311" name="Rectangle 7"/>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eaLnBrk="1" hangingPunct="1">
              <a:lnSpc>
                <a:spcPct val="85000"/>
              </a:lnSpc>
              <a:spcAft>
                <a:spcPct val="30000"/>
              </a:spcAft>
              <a:buClrTx/>
              <a:buSzTx/>
              <a:buFontTx/>
              <a:buNone/>
            </a:pPr>
            <a:fld id="{BD2B5FB6-5A49-4F7A-BE54-E21192C2879C}" type="slidenum">
              <a:rPr lang="en-US" sz="800" b="0">
                <a:cs typeface="Arial" charset="0"/>
              </a:rPr>
              <a:pPr algn="r" defTabSz="925513" eaLnBrk="1" hangingPunct="1">
                <a:lnSpc>
                  <a:spcPct val="85000"/>
                </a:lnSpc>
                <a:spcAft>
                  <a:spcPct val="30000"/>
                </a:spcAft>
                <a:buClrTx/>
                <a:buSzTx/>
                <a:buFontTx/>
                <a:buNone/>
              </a:pPr>
              <a:t>‹#›</a:t>
            </a:fld>
            <a:endParaRPr lang="en-US" sz="800" b="0">
              <a:cs typeface="Arial" charset="0"/>
            </a:endParaRPr>
          </a:p>
        </p:txBody>
      </p:sp>
      <p:pic>
        <p:nvPicPr>
          <p:cNvPr id="4194313" name="Picture 9" descr="FICO_LOGO_PPT"/>
          <p:cNvPicPr>
            <a:picLocks noChangeAspect="1" noChangeArrowheads="1"/>
          </p:cNvPicPr>
          <p:nvPr/>
        </p:nvPicPr>
        <p:blipFill>
          <a:blip r:embed="rId13" cstate="print"/>
          <a:srcRect/>
          <a:stretch>
            <a:fillRect/>
          </a:stretch>
        </p:blipFill>
        <p:spPr bwMode="auto">
          <a:xfrm>
            <a:off x="7694613" y="146050"/>
            <a:ext cx="1449387" cy="720725"/>
          </a:xfrm>
          <a:prstGeom prst="rect">
            <a:avLst/>
          </a:prstGeom>
          <a:noFill/>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dir="r"/>
  </p:transition>
  <p:txStyles>
    <p:titleStyle>
      <a:lvl1pPr algn="l" rtl="0" eaLnBrk="1" fontAlgn="base" hangingPunct="1">
        <a:lnSpc>
          <a:spcPct val="85000"/>
        </a:lnSpc>
        <a:spcBef>
          <a:spcPct val="0"/>
        </a:spcBef>
        <a:spcAft>
          <a:spcPct val="0"/>
        </a:spcAft>
        <a:defRPr sz="2400">
          <a:solidFill>
            <a:schemeClr val="tx1"/>
          </a:solidFill>
          <a:latin typeface="+mj-lt"/>
          <a:ea typeface="+mj-ea"/>
          <a:cs typeface="+mj-cs"/>
        </a:defRPr>
      </a:lvl1pPr>
      <a:lvl2pPr algn="l" rtl="0" eaLnBrk="1" fontAlgn="base" hangingPunct="1">
        <a:lnSpc>
          <a:spcPct val="85000"/>
        </a:lnSpc>
        <a:spcBef>
          <a:spcPct val="0"/>
        </a:spcBef>
        <a:spcAft>
          <a:spcPct val="0"/>
        </a:spcAft>
        <a:defRPr sz="2400">
          <a:solidFill>
            <a:schemeClr val="tx1"/>
          </a:solidFill>
          <a:latin typeface="Arial" charset="0"/>
        </a:defRPr>
      </a:lvl2pPr>
      <a:lvl3pPr algn="l" rtl="0" eaLnBrk="1" fontAlgn="base" hangingPunct="1">
        <a:lnSpc>
          <a:spcPct val="85000"/>
        </a:lnSpc>
        <a:spcBef>
          <a:spcPct val="0"/>
        </a:spcBef>
        <a:spcAft>
          <a:spcPct val="0"/>
        </a:spcAft>
        <a:defRPr sz="2400">
          <a:solidFill>
            <a:schemeClr val="tx1"/>
          </a:solidFill>
          <a:latin typeface="Arial" charset="0"/>
        </a:defRPr>
      </a:lvl3pPr>
      <a:lvl4pPr algn="l" rtl="0" eaLnBrk="1" fontAlgn="base" hangingPunct="1">
        <a:lnSpc>
          <a:spcPct val="85000"/>
        </a:lnSpc>
        <a:spcBef>
          <a:spcPct val="0"/>
        </a:spcBef>
        <a:spcAft>
          <a:spcPct val="0"/>
        </a:spcAft>
        <a:defRPr sz="2400">
          <a:solidFill>
            <a:schemeClr val="tx1"/>
          </a:solidFill>
          <a:latin typeface="Arial" charset="0"/>
        </a:defRPr>
      </a:lvl4pPr>
      <a:lvl5pPr algn="l" rtl="0" eaLnBrk="1" fontAlgn="base" hangingPunct="1">
        <a:lnSpc>
          <a:spcPct val="85000"/>
        </a:lnSpc>
        <a:spcBef>
          <a:spcPct val="0"/>
        </a:spcBef>
        <a:spcAft>
          <a:spcPct val="0"/>
        </a:spcAft>
        <a:defRPr sz="2400">
          <a:solidFill>
            <a:schemeClr val="tx1"/>
          </a:solidFill>
          <a:latin typeface="Arial" charset="0"/>
        </a:defRPr>
      </a:lvl5pPr>
      <a:lvl6pPr marL="457200" algn="l" rtl="0" eaLnBrk="1" fontAlgn="base" hangingPunct="1">
        <a:lnSpc>
          <a:spcPct val="85000"/>
        </a:lnSpc>
        <a:spcBef>
          <a:spcPct val="0"/>
        </a:spcBef>
        <a:spcAft>
          <a:spcPct val="0"/>
        </a:spcAft>
        <a:defRPr sz="2400">
          <a:solidFill>
            <a:schemeClr val="tx1"/>
          </a:solidFill>
          <a:latin typeface="Arial" charset="0"/>
        </a:defRPr>
      </a:lvl6pPr>
      <a:lvl7pPr marL="914400" algn="l" rtl="0" eaLnBrk="1" fontAlgn="base" hangingPunct="1">
        <a:lnSpc>
          <a:spcPct val="85000"/>
        </a:lnSpc>
        <a:spcBef>
          <a:spcPct val="0"/>
        </a:spcBef>
        <a:spcAft>
          <a:spcPct val="0"/>
        </a:spcAft>
        <a:defRPr sz="2400">
          <a:solidFill>
            <a:schemeClr val="tx1"/>
          </a:solidFill>
          <a:latin typeface="Arial" charset="0"/>
        </a:defRPr>
      </a:lvl7pPr>
      <a:lvl8pPr marL="1371600" algn="l" rtl="0" eaLnBrk="1" fontAlgn="base" hangingPunct="1">
        <a:lnSpc>
          <a:spcPct val="85000"/>
        </a:lnSpc>
        <a:spcBef>
          <a:spcPct val="0"/>
        </a:spcBef>
        <a:spcAft>
          <a:spcPct val="0"/>
        </a:spcAft>
        <a:defRPr sz="2400">
          <a:solidFill>
            <a:schemeClr val="tx1"/>
          </a:solidFill>
          <a:latin typeface="Arial" charset="0"/>
        </a:defRPr>
      </a:lvl8pPr>
      <a:lvl9pPr marL="1828800" algn="l" rtl="0" eaLnBrk="1" fontAlgn="base" hangingPunct="1">
        <a:lnSpc>
          <a:spcPct val="85000"/>
        </a:lnSpc>
        <a:spcBef>
          <a:spcPct val="0"/>
        </a:spcBef>
        <a:spcAft>
          <a:spcPct val="0"/>
        </a:spcAft>
        <a:defRPr sz="2400">
          <a:solidFill>
            <a:schemeClr val="tx1"/>
          </a:solidFill>
          <a:latin typeface="Arial" charset="0"/>
        </a:defRPr>
      </a:lvl9pPr>
    </p:titleStyle>
    <p:body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501152" name="Picture 96" descr="FIC-PPT-Template-Format-base"/>
          <p:cNvPicPr>
            <a:picLocks noChangeAspect="1" noChangeArrowheads="1"/>
          </p:cNvPicPr>
          <p:nvPr/>
        </p:nvPicPr>
        <p:blipFill>
          <a:blip r:embed="rId12"/>
          <a:srcRect/>
          <a:stretch>
            <a:fillRect/>
          </a:stretch>
        </p:blipFill>
        <p:spPr bwMode="white">
          <a:xfrm>
            <a:off x="3175" y="917575"/>
            <a:ext cx="9140825" cy="5940425"/>
          </a:xfrm>
          <a:prstGeom prst="rect">
            <a:avLst/>
          </a:prstGeom>
          <a:noFill/>
        </p:spPr>
      </p:pic>
      <p:pic>
        <p:nvPicPr>
          <p:cNvPr id="3501150" name="Picture 94" descr="FIC-PPT-Template-Format-top"/>
          <p:cNvPicPr>
            <a:picLocks noChangeAspect="1" noChangeArrowheads="1"/>
          </p:cNvPicPr>
          <p:nvPr/>
        </p:nvPicPr>
        <p:blipFill>
          <a:blip r:embed="rId13"/>
          <a:srcRect/>
          <a:stretch>
            <a:fillRect/>
          </a:stretch>
        </p:blipFill>
        <p:spPr bwMode="auto">
          <a:xfrm>
            <a:off x="0" y="0"/>
            <a:ext cx="9144000" cy="914400"/>
          </a:xfrm>
          <a:prstGeom prst="rect">
            <a:avLst/>
          </a:prstGeom>
          <a:noFill/>
        </p:spPr>
      </p:pic>
      <p:sp>
        <p:nvSpPr>
          <p:cNvPr id="3501059" name="Rectangle 3"/>
          <p:cNvSpPr>
            <a:spLocks noGrp="1" noChangeArrowheads="1"/>
          </p:cNvSpPr>
          <p:nvPr>
            <p:ph type="body" idx="1"/>
          </p:nvPr>
        </p:nvSpPr>
        <p:spPr bwMode="gray">
          <a:xfrm>
            <a:off x="381000" y="1143000"/>
            <a:ext cx="8534400" cy="1290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501060" name="Rectangle 4"/>
          <p:cNvSpPr>
            <a:spLocks noGrp="1" noChangeArrowheads="1"/>
          </p:cNvSpPr>
          <p:nvPr>
            <p:ph type="title"/>
          </p:nvPr>
        </p:nvSpPr>
        <p:spPr bwMode="white">
          <a:xfrm>
            <a:off x="381000" y="0"/>
            <a:ext cx="7239000" cy="825500"/>
          </a:xfrm>
          <a:prstGeom prst="rect">
            <a:avLst/>
          </a:prstGeom>
          <a:noFill/>
          <a:ln w="9525">
            <a:noFill/>
            <a:miter lim="800000"/>
            <a:headEnd/>
            <a:tailEnd/>
          </a:ln>
          <a:effectLst/>
        </p:spPr>
        <p:txBody>
          <a:bodyPr vert="horz" wrap="square" lIns="45720" tIns="0" rIns="45720" bIns="0" numCol="1" anchor="b" anchorCtr="0" compatLnSpc="1">
            <a:prstTxWarp prst="textNoShape">
              <a:avLst/>
            </a:prstTxWarp>
          </a:bodyPr>
          <a:lstStyle/>
          <a:p>
            <a:pPr lvl="0"/>
            <a:r>
              <a:rPr lang="en-US"/>
              <a:t>Click to edit Master title style</a:t>
            </a:r>
          </a:p>
        </p:txBody>
      </p:sp>
      <p:sp>
        <p:nvSpPr>
          <p:cNvPr id="3501072" name="Text Box 16"/>
          <p:cNvSpPr txBox="1">
            <a:spLocks noChangeArrowheads="1"/>
          </p:cNvSpPr>
          <p:nvPr/>
        </p:nvSpPr>
        <p:spPr bwMode="black">
          <a:xfrm>
            <a:off x="528638" y="6707188"/>
            <a:ext cx="3135312" cy="90487"/>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80A3B7"/>
                </a:solidFill>
              </a:rPr>
              <a:t>© 2015 Fair Isaac Corporation. Confidential.</a:t>
            </a:r>
          </a:p>
        </p:txBody>
      </p:sp>
      <p:sp>
        <p:nvSpPr>
          <p:cNvPr id="3501074" name="Rectangle 18"/>
          <p:cNvSpPr>
            <a:spLocks noChangeArrowheads="1"/>
          </p:cNvSpPr>
          <p:nvPr/>
        </p:nvSpPr>
        <p:spPr bwMode="black">
          <a:xfrm>
            <a:off x="76200" y="6707188"/>
            <a:ext cx="274638" cy="90487"/>
          </a:xfrm>
          <a:prstGeom prst="rect">
            <a:avLst/>
          </a:prstGeom>
          <a:noFill/>
          <a:ln w="9525">
            <a:noFill/>
            <a:miter lim="800000"/>
            <a:headEnd/>
            <a:tailEnd/>
          </a:ln>
        </p:spPr>
        <p:txBody>
          <a:bodyPr lIns="0" tIns="0" rIns="0" bIns="0" anchor="b"/>
          <a:lstStyle/>
          <a:p>
            <a:pPr algn="ctr" defTabSz="925513" fontAlgn="base">
              <a:lnSpc>
                <a:spcPct val="85000"/>
              </a:lnSpc>
              <a:spcBef>
                <a:spcPct val="0"/>
              </a:spcBef>
              <a:spcAft>
                <a:spcPct val="30000"/>
              </a:spcAft>
            </a:pPr>
            <a:fld id="{19F009C6-BEEF-4C28-A8F6-9A8F60AF028C}" type="slidenum">
              <a:rPr lang="en-US" sz="800">
                <a:solidFill>
                  <a:srgbClr val="80A3B7"/>
                </a:solidFill>
              </a:rPr>
              <a:pPr algn="ctr" defTabSz="925513" fontAlgn="base">
                <a:lnSpc>
                  <a:spcPct val="85000"/>
                </a:lnSpc>
                <a:spcBef>
                  <a:spcPct val="0"/>
                </a:spcBef>
                <a:spcAft>
                  <a:spcPct val="30000"/>
                </a:spcAft>
              </a:pPr>
              <a:t>‹#›</a:t>
            </a:fld>
            <a:endParaRPr lang="en-US" sz="800">
              <a:solidFill>
                <a:srgbClr val="80A3B7"/>
              </a:solidFill>
            </a:endParaRPr>
          </a:p>
        </p:txBody>
      </p:sp>
      <p:pic>
        <p:nvPicPr>
          <p:cNvPr id="3501155" name="Picture 99" descr="FICO_LOGO_PPT-WHITE"/>
          <p:cNvPicPr>
            <a:picLocks noChangeAspect="1" noChangeArrowheads="1"/>
          </p:cNvPicPr>
          <p:nvPr/>
        </p:nvPicPr>
        <p:blipFill>
          <a:blip r:embed="rId14"/>
          <a:srcRect/>
          <a:stretch>
            <a:fillRect/>
          </a:stretch>
        </p:blipFill>
        <p:spPr bwMode="auto">
          <a:xfrm>
            <a:off x="7634288" y="209550"/>
            <a:ext cx="1433512" cy="704850"/>
          </a:xfrm>
          <a:prstGeom prst="rect">
            <a:avLst/>
          </a:prstGeom>
          <a:noFill/>
        </p:spPr>
      </p:pic>
    </p:spTree>
    <p:extLst>
      <p:ext uri="{BB962C8B-B14F-4D97-AF65-F5344CB8AC3E}">
        <p14:creationId xmlns:p14="http://schemas.microsoft.com/office/powerpoint/2010/main" val="5733421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ransition>
    <p:wipe dir="r"/>
  </p:transition>
  <p:txStyles>
    <p:titleStyle>
      <a:lvl1pPr algn="l" rtl="0" eaLnBrk="1" fontAlgn="base" hangingPunct="1">
        <a:lnSpc>
          <a:spcPct val="85000"/>
        </a:lnSpc>
        <a:spcBef>
          <a:spcPct val="0"/>
        </a:spcBef>
        <a:spcAft>
          <a:spcPct val="0"/>
        </a:spcAft>
        <a:defRPr sz="2400">
          <a:solidFill>
            <a:schemeClr val="accent2"/>
          </a:solidFill>
          <a:latin typeface="+mj-lt"/>
          <a:ea typeface="+mj-ea"/>
          <a:cs typeface="+mj-cs"/>
        </a:defRPr>
      </a:lvl1pPr>
      <a:lvl2pPr algn="l" rtl="0" eaLnBrk="1" fontAlgn="base" hangingPunct="1">
        <a:lnSpc>
          <a:spcPct val="85000"/>
        </a:lnSpc>
        <a:spcBef>
          <a:spcPct val="0"/>
        </a:spcBef>
        <a:spcAft>
          <a:spcPct val="0"/>
        </a:spcAft>
        <a:defRPr sz="2400">
          <a:solidFill>
            <a:schemeClr val="accent2"/>
          </a:solidFill>
          <a:latin typeface="Arial" charset="0"/>
        </a:defRPr>
      </a:lvl2pPr>
      <a:lvl3pPr algn="l" rtl="0" eaLnBrk="1" fontAlgn="base" hangingPunct="1">
        <a:lnSpc>
          <a:spcPct val="85000"/>
        </a:lnSpc>
        <a:spcBef>
          <a:spcPct val="0"/>
        </a:spcBef>
        <a:spcAft>
          <a:spcPct val="0"/>
        </a:spcAft>
        <a:defRPr sz="2400">
          <a:solidFill>
            <a:schemeClr val="accent2"/>
          </a:solidFill>
          <a:latin typeface="Arial" charset="0"/>
        </a:defRPr>
      </a:lvl3pPr>
      <a:lvl4pPr algn="l" rtl="0" eaLnBrk="1" fontAlgn="base" hangingPunct="1">
        <a:lnSpc>
          <a:spcPct val="85000"/>
        </a:lnSpc>
        <a:spcBef>
          <a:spcPct val="0"/>
        </a:spcBef>
        <a:spcAft>
          <a:spcPct val="0"/>
        </a:spcAft>
        <a:defRPr sz="2400">
          <a:solidFill>
            <a:schemeClr val="accent2"/>
          </a:solidFill>
          <a:latin typeface="Arial" charset="0"/>
        </a:defRPr>
      </a:lvl4pPr>
      <a:lvl5pPr algn="l" rtl="0" eaLnBrk="1" fontAlgn="base" hangingPunct="1">
        <a:lnSpc>
          <a:spcPct val="85000"/>
        </a:lnSpc>
        <a:spcBef>
          <a:spcPct val="0"/>
        </a:spcBef>
        <a:spcAft>
          <a:spcPct val="0"/>
        </a:spcAft>
        <a:defRPr sz="2400">
          <a:solidFill>
            <a:schemeClr val="accent2"/>
          </a:solidFill>
          <a:latin typeface="Arial" charset="0"/>
        </a:defRPr>
      </a:lvl5pPr>
      <a:lvl6pPr marL="457200" algn="l" rtl="0" eaLnBrk="1" fontAlgn="base" hangingPunct="1">
        <a:lnSpc>
          <a:spcPct val="85000"/>
        </a:lnSpc>
        <a:spcBef>
          <a:spcPct val="0"/>
        </a:spcBef>
        <a:spcAft>
          <a:spcPct val="0"/>
        </a:spcAft>
        <a:defRPr sz="2400">
          <a:solidFill>
            <a:schemeClr val="accent2"/>
          </a:solidFill>
          <a:latin typeface="Arial" charset="0"/>
        </a:defRPr>
      </a:lvl6pPr>
      <a:lvl7pPr marL="914400" algn="l" rtl="0" eaLnBrk="1" fontAlgn="base" hangingPunct="1">
        <a:lnSpc>
          <a:spcPct val="85000"/>
        </a:lnSpc>
        <a:spcBef>
          <a:spcPct val="0"/>
        </a:spcBef>
        <a:spcAft>
          <a:spcPct val="0"/>
        </a:spcAft>
        <a:defRPr sz="2400">
          <a:solidFill>
            <a:schemeClr val="accent2"/>
          </a:solidFill>
          <a:latin typeface="Arial" charset="0"/>
        </a:defRPr>
      </a:lvl7pPr>
      <a:lvl8pPr marL="1371600" algn="l" rtl="0" eaLnBrk="1" fontAlgn="base" hangingPunct="1">
        <a:lnSpc>
          <a:spcPct val="85000"/>
        </a:lnSpc>
        <a:spcBef>
          <a:spcPct val="0"/>
        </a:spcBef>
        <a:spcAft>
          <a:spcPct val="0"/>
        </a:spcAft>
        <a:defRPr sz="2400">
          <a:solidFill>
            <a:schemeClr val="accent2"/>
          </a:solidFill>
          <a:latin typeface="Arial" charset="0"/>
        </a:defRPr>
      </a:lvl8pPr>
      <a:lvl9pPr marL="1828800" algn="l" rtl="0" eaLnBrk="1" fontAlgn="base" hangingPunct="1">
        <a:lnSpc>
          <a:spcPct val="85000"/>
        </a:lnSpc>
        <a:spcBef>
          <a:spcPct val="0"/>
        </a:spcBef>
        <a:spcAft>
          <a:spcPct val="0"/>
        </a:spcAft>
        <a:defRPr sz="2400">
          <a:solidFill>
            <a:schemeClr val="accent2"/>
          </a:solidFill>
          <a:latin typeface="Arial" charset="0"/>
        </a:defRPr>
      </a:lvl9pPr>
    </p:titleStyle>
    <p:bodyStyle>
      <a:lvl1pPr marL="233363" indent="-233363" algn="l" defTabSz="158750" rtl="0" eaLnBrk="1" fontAlgn="base" hangingPunct="1">
        <a:lnSpc>
          <a:spcPct val="90000"/>
        </a:lnSpc>
        <a:spcBef>
          <a:spcPct val="5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4187138" name="Picture 2" descr="PPT Master_ header"/>
          <p:cNvPicPr>
            <a:picLocks noChangeAspect="1" noChangeArrowheads="1"/>
          </p:cNvPicPr>
          <p:nvPr/>
        </p:nvPicPr>
        <p:blipFill>
          <a:blip r:embed="rId13" cstate="print"/>
          <a:srcRect/>
          <a:stretch>
            <a:fillRect/>
          </a:stretch>
        </p:blipFill>
        <p:spPr bwMode="auto">
          <a:xfrm>
            <a:off x="0" y="6578600"/>
            <a:ext cx="9144000" cy="279400"/>
          </a:xfrm>
          <a:prstGeom prst="rect">
            <a:avLst/>
          </a:prstGeom>
          <a:noFill/>
        </p:spPr>
      </p:pic>
      <p:pic>
        <p:nvPicPr>
          <p:cNvPr id="4187139" name="Picture 3" descr="PPT Master_ header"/>
          <p:cNvPicPr>
            <a:picLocks noChangeAspect="1" noChangeArrowheads="1"/>
          </p:cNvPicPr>
          <p:nvPr/>
        </p:nvPicPr>
        <p:blipFill>
          <a:blip r:embed="rId13" cstate="print"/>
          <a:srcRect/>
          <a:stretch>
            <a:fillRect/>
          </a:stretch>
        </p:blipFill>
        <p:spPr bwMode="auto">
          <a:xfrm>
            <a:off x="0" y="0"/>
            <a:ext cx="9144000" cy="927100"/>
          </a:xfrm>
          <a:prstGeom prst="rect">
            <a:avLst/>
          </a:prstGeom>
          <a:noFill/>
        </p:spPr>
      </p:pic>
      <p:sp>
        <p:nvSpPr>
          <p:cNvPr id="4187142" name="Text Box 6"/>
          <p:cNvSpPr txBox="1">
            <a:spLocks noChangeArrowheads="1"/>
          </p:cNvSpPr>
          <p:nvPr/>
        </p:nvSpPr>
        <p:spPr bwMode="gray">
          <a:xfrm>
            <a:off x="381000" y="6707188"/>
            <a:ext cx="3135313" cy="90487"/>
          </a:xfrm>
          <a:prstGeom prst="rect">
            <a:avLst/>
          </a:prstGeom>
          <a:noFill/>
          <a:ln w="9525">
            <a:noFill/>
            <a:miter lim="800000"/>
            <a:headEnd/>
            <a:tailEnd/>
          </a:ln>
        </p:spPr>
        <p:txBody>
          <a:bodyPr lIns="0" tIns="0" rIns="0" bIns="0" anchor="b"/>
          <a:lstStyle/>
          <a:p>
            <a:pPr defTabSz="925513" fontAlgn="base">
              <a:lnSpc>
                <a:spcPct val="85000"/>
              </a:lnSpc>
              <a:spcBef>
                <a:spcPct val="0"/>
              </a:spcBef>
              <a:spcAft>
                <a:spcPct val="50000"/>
              </a:spcAft>
            </a:pPr>
            <a:r>
              <a:rPr lang="en-US" sz="700" dirty="0">
                <a:solidFill>
                  <a:srgbClr val="000000"/>
                </a:solidFill>
              </a:rPr>
              <a:t>© 2010 Fair Isaac Corporation. Confidential.</a:t>
            </a:r>
          </a:p>
        </p:txBody>
      </p:sp>
      <p:sp>
        <p:nvSpPr>
          <p:cNvPr id="4187143" name="Rectangle 7"/>
          <p:cNvSpPr>
            <a:spLocks noChangeArrowheads="1"/>
          </p:cNvSpPr>
          <p:nvPr/>
        </p:nvSpPr>
        <p:spPr bwMode="gray">
          <a:xfrm>
            <a:off x="8720138" y="6707188"/>
            <a:ext cx="274637" cy="90487"/>
          </a:xfrm>
          <a:prstGeom prst="rect">
            <a:avLst/>
          </a:prstGeom>
          <a:noFill/>
          <a:ln w="9525">
            <a:noFill/>
            <a:miter lim="800000"/>
            <a:headEnd/>
            <a:tailEnd/>
          </a:ln>
        </p:spPr>
        <p:txBody>
          <a:bodyPr lIns="0" tIns="0" rIns="0" bIns="0" anchor="b"/>
          <a:lstStyle/>
          <a:p>
            <a:pPr algn="r" defTabSz="925513" fontAlgn="base">
              <a:lnSpc>
                <a:spcPct val="85000"/>
              </a:lnSpc>
              <a:spcBef>
                <a:spcPct val="0"/>
              </a:spcBef>
              <a:spcAft>
                <a:spcPct val="30000"/>
              </a:spcAft>
            </a:pPr>
            <a:fld id="{B0006B07-419D-4EE8-9E1C-C3BB7A8DD8F4}" type="slidenum">
              <a:rPr lang="en-US" sz="800">
                <a:solidFill>
                  <a:srgbClr val="000000"/>
                </a:solidFill>
              </a:rPr>
              <a:pPr algn="r" defTabSz="925513" fontAlgn="base">
                <a:lnSpc>
                  <a:spcPct val="85000"/>
                </a:lnSpc>
                <a:spcBef>
                  <a:spcPct val="0"/>
                </a:spcBef>
                <a:spcAft>
                  <a:spcPct val="30000"/>
                </a:spcAft>
              </a:pPr>
              <a:t>‹#›</a:t>
            </a:fld>
            <a:endParaRPr lang="en-US" sz="800">
              <a:solidFill>
                <a:srgbClr val="000000"/>
              </a:solidFill>
            </a:endParaRPr>
          </a:p>
        </p:txBody>
      </p:sp>
    </p:spTree>
    <p:extLst>
      <p:ext uri="{BB962C8B-B14F-4D97-AF65-F5344CB8AC3E}">
        <p14:creationId xmlns:p14="http://schemas.microsoft.com/office/powerpoint/2010/main" val="221116790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wipe dir="r"/>
  </p:transition>
  <p:txStyles>
    <p:titleStyle>
      <a:lvl1pPr algn="l" rtl="0" fontAlgn="base">
        <a:lnSpc>
          <a:spcPct val="85000"/>
        </a:lnSpc>
        <a:spcBef>
          <a:spcPct val="0"/>
        </a:spcBef>
        <a:spcAft>
          <a:spcPct val="0"/>
        </a:spcAft>
        <a:defRPr sz="2400">
          <a:solidFill>
            <a:schemeClr val="tx1"/>
          </a:solidFill>
          <a:latin typeface="+mj-lt"/>
          <a:ea typeface="+mj-ea"/>
          <a:cs typeface="+mj-cs"/>
        </a:defRPr>
      </a:lvl1pPr>
      <a:lvl2pPr algn="l" rtl="0" fontAlgn="base">
        <a:lnSpc>
          <a:spcPct val="85000"/>
        </a:lnSpc>
        <a:spcBef>
          <a:spcPct val="0"/>
        </a:spcBef>
        <a:spcAft>
          <a:spcPct val="0"/>
        </a:spcAft>
        <a:defRPr sz="2400">
          <a:solidFill>
            <a:schemeClr val="tx1"/>
          </a:solidFill>
          <a:latin typeface="Arial" charset="0"/>
        </a:defRPr>
      </a:lvl2pPr>
      <a:lvl3pPr algn="l" rtl="0" fontAlgn="base">
        <a:lnSpc>
          <a:spcPct val="85000"/>
        </a:lnSpc>
        <a:spcBef>
          <a:spcPct val="0"/>
        </a:spcBef>
        <a:spcAft>
          <a:spcPct val="0"/>
        </a:spcAft>
        <a:defRPr sz="2400">
          <a:solidFill>
            <a:schemeClr val="tx1"/>
          </a:solidFill>
          <a:latin typeface="Arial" charset="0"/>
        </a:defRPr>
      </a:lvl3pPr>
      <a:lvl4pPr algn="l" rtl="0" fontAlgn="base">
        <a:lnSpc>
          <a:spcPct val="85000"/>
        </a:lnSpc>
        <a:spcBef>
          <a:spcPct val="0"/>
        </a:spcBef>
        <a:spcAft>
          <a:spcPct val="0"/>
        </a:spcAft>
        <a:defRPr sz="2400">
          <a:solidFill>
            <a:schemeClr val="tx1"/>
          </a:solidFill>
          <a:latin typeface="Arial" charset="0"/>
        </a:defRPr>
      </a:lvl4pPr>
      <a:lvl5pPr algn="l" rtl="0" fontAlgn="base">
        <a:lnSpc>
          <a:spcPct val="85000"/>
        </a:lnSpc>
        <a:spcBef>
          <a:spcPct val="0"/>
        </a:spcBef>
        <a:spcAft>
          <a:spcPct val="0"/>
        </a:spcAft>
        <a:defRPr sz="2400">
          <a:solidFill>
            <a:schemeClr val="tx1"/>
          </a:solidFill>
          <a:latin typeface="Arial" charset="0"/>
        </a:defRPr>
      </a:lvl5pPr>
      <a:lvl6pPr marL="457200" algn="l" rtl="0" fontAlgn="base">
        <a:lnSpc>
          <a:spcPct val="85000"/>
        </a:lnSpc>
        <a:spcBef>
          <a:spcPct val="0"/>
        </a:spcBef>
        <a:spcAft>
          <a:spcPct val="0"/>
        </a:spcAft>
        <a:defRPr sz="2400">
          <a:solidFill>
            <a:schemeClr val="tx1"/>
          </a:solidFill>
          <a:latin typeface="Arial" charset="0"/>
        </a:defRPr>
      </a:lvl6pPr>
      <a:lvl7pPr marL="914400" algn="l" rtl="0" fontAlgn="base">
        <a:lnSpc>
          <a:spcPct val="85000"/>
        </a:lnSpc>
        <a:spcBef>
          <a:spcPct val="0"/>
        </a:spcBef>
        <a:spcAft>
          <a:spcPct val="0"/>
        </a:spcAft>
        <a:defRPr sz="2400">
          <a:solidFill>
            <a:schemeClr val="tx1"/>
          </a:solidFill>
          <a:latin typeface="Arial" charset="0"/>
        </a:defRPr>
      </a:lvl7pPr>
      <a:lvl8pPr marL="1371600" algn="l" rtl="0" fontAlgn="base">
        <a:lnSpc>
          <a:spcPct val="85000"/>
        </a:lnSpc>
        <a:spcBef>
          <a:spcPct val="0"/>
        </a:spcBef>
        <a:spcAft>
          <a:spcPct val="0"/>
        </a:spcAft>
        <a:defRPr sz="2400">
          <a:solidFill>
            <a:schemeClr val="tx1"/>
          </a:solidFill>
          <a:latin typeface="Arial" charset="0"/>
        </a:defRPr>
      </a:lvl8pPr>
      <a:lvl9pPr marL="1828800" algn="l" rtl="0" fontAlgn="base">
        <a:lnSpc>
          <a:spcPct val="85000"/>
        </a:lnSpc>
        <a:spcBef>
          <a:spcPct val="0"/>
        </a:spcBef>
        <a:spcAft>
          <a:spcPct val="0"/>
        </a:spcAft>
        <a:defRPr sz="2400">
          <a:solidFill>
            <a:schemeClr val="tx1"/>
          </a:solidFill>
          <a:latin typeface="Arial" charset="0"/>
        </a:defRPr>
      </a:lvl9pPr>
    </p:titleStyle>
    <p:bodyStyle>
      <a:lvl1pPr marL="233363" indent="-233363" algn="l" defTabSz="158750" rtl="0" fontAlgn="base">
        <a:lnSpc>
          <a:spcPct val="90000"/>
        </a:lnSpc>
        <a:spcBef>
          <a:spcPct val="25000"/>
        </a:spcBef>
        <a:spcAft>
          <a:spcPct val="0"/>
        </a:spcAft>
        <a:buClr>
          <a:srgbClr val="003F5F"/>
        </a:buClr>
        <a:buFont typeface="Arial" pitchFamily="34" charset="0"/>
        <a:buChar char="•"/>
        <a:defRPr sz="2200">
          <a:solidFill>
            <a:schemeClr val="tx1"/>
          </a:solidFill>
          <a:latin typeface="+mn-lt"/>
          <a:ea typeface="+mn-ea"/>
          <a:cs typeface="+mn-cs"/>
        </a:defRPr>
      </a:lvl1pPr>
      <a:lvl2pPr marL="574675" indent="-227013" algn="l" defTabSz="158750" rtl="0" fontAlgn="base">
        <a:lnSpc>
          <a:spcPct val="90000"/>
        </a:lnSpc>
        <a:spcBef>
          <a:spcPct val="25000"/>
        </a:spcBef>
        <a:spcAft>
          <a:spcPct val="0"/>
        </a:spcAft>
        <a:buClr>
          <a:srgbClr val="003F5F"/>
        </a:buClr>
        <a:buFont typeface="Arial" pitchFamily="34" charset="0"/>
        <a:buChar char="•"/>
        <a:defRPr sz="2000">
          <a:solidFill>
            <a:schemeClr val="tx1"/>
          </a:solidFill>
          <a:latin typeface="+mn-lt"/>
          <a:cs typeface="+mn-cs"/>
        </a:defRPr>
      </a:lvl2pPr>
      <a:lvl3pPr marL="858838" indent="-169863" algn="l" defTabSz="158750" rtl="0" fontAlgn="base">
        <a:lnSpc>
          <a:spcPct val="90000"/>
        </a:lnSpc>
        <a:spcBef>
          <a:spcPct val="15000"/>
        </a:spcBef>
        <a:spcAft>
          <a:spcPct val="0"/>
        </a:spcAft>
        <a:buClr>
          <a:srgbClr val="003F5F"/>
        </a:buClr>
        <a:buSzPct val="90000"/>
        <a:buFont typeface="Arial" pitchFamily="34" charset="0"/>
        <a:buChar char="•"/>
        <a:defRPr>
          <a:solidFill>
            <a:schemeClr val="tx1"/>
          </a:solidFill>
          <a:latin typeface="+mn-lt"/>
          <a:cs typeface="+mn-cs"/>
        </a:defRPr>
      </a:lvl3pPr>
      <a:lvl4pPr marL="1139825" indent="-166688" algn="l" defTabSz="158750" rtl="0" fontAlgn="base">
        <a:lnSpc>
          <a:spcPct val="90000"/>
        </a:lnSpc>
        <a:spcBef>
          <a:spcPct val="15000"/>
        </a:spcBef>
        <a:spcAft>
          <a:spcPct val="0"/>
        </a:spcAft>
        <a:buClr>
          <a:srgbClr val="003F5F"/>
        </a:buClr>
        <a:buSzPct val="80000"/>
        <a:buFont typeface="Arial" pitchFamily="34" charset="0"/>
        <a:buChar char="•"/>
        <a:defRPr sz="1600">
          <a:solidFill>
            <a:schemeClr val="tx1"/>
          </a:solidFill>
          <a:latin typeface="+mn-lt"/>
          <a:cs typeface="+mn-cs"/>
        </a:defRPr>
      </a:lvl4pPr>
      <a:lvl5pPr marL="1468438" indent="-95250" algn="l" defTabSz="158750" rtl="0" fontAlgn="base">
        <a:lnSpc>
          <a:spcPct val="90000"/>
        </a:lnSpc>
        <a:spcBef>
          <a:spcPct val="15000"/>
        </a:spcBef>
        <a:spcAft>
          <a:spcPct val="0"/>
        </a:spcAft>
        <a:buClr>
          <a:srgbClr val="003F5F"/>
        </a:buClr>
        <a:buSzPct val="80000"/>
        <a:buFont typeface="Arial" pitchFamily="34" charset="0"/>
        <a:buChar char="•"/>
        <a:defRPr sz="1600">
          <a:solidFill>
            <a:schemeClr val="tx1"/>
          </a:solidFill>
          <a:latin typeface="+mn-lt"/>
          <a:cs typeface="+mn-cs"/>
        </a:defRPr>
      </a:lvl5pPr>
      <a:lvl6pPr marL="19256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fontAlgn="base">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81000" y="464101"/>
            <a:ext cx="8385048" cy="249299"/>
          </a:xfrm>
          <a:prstGeom prst="rect">
            <a:avLst/>
          </a:prstGeom>
        </p:spPr>
        <p:txBody>
          <a:bodyPr vert="horz" wrap="square" lIns="0" tIns="0" rIns="0" bIns="0" rtlCol="0" anchor="b" anchorCtr="0">
            <a:spAutoFit/>
          </a:bodyPr>
          <a:lstStyle/>
          <a:p>
            <a:r>
              <a:rPr lang="en-US"/>
              <a:t>Click </a:t>
            </a:r>
            <a:r>
              <a:rPr lang="en-US" dirty="0"/>
              <a:t>to </a:t>
            </a:r>
            <a:r>
              <a:rPr lang="en-US"/>
              <a:t>Edit Title</a:t>
            </a:r>
            <a:endParaRPr lang="en-US" dirty="0"/>
          </a:p>
        </p:txBody>
      </p:sp>
      <p:sp>
        <p:nvSpPr>
          <p:cNvPr id="3" name="Text Placeholder 2"/>
          <p:cNvSpPr>
            <a:spLocks noGrp="1"/>
          </p:cNvSpPr>
          <p:nvPr>
            <p:ph type="body" idx="1"/>
          </p:nvPr>
        </p:nvSpPr>
        <p:spPr bwMode="black">
          <a:xfrm>
            <a:off x="381000" y="1438656"/>
            <a:ext cx="8382000" cy="818686"/>
          </a:xfrm>
          <a:prstGeom prst="rect">
            <a:avLst/>
          </a:prstGeom>
        </p:spPr>
        <p:txBody>
          <a:bodyPr vert="horz" wrap="square" lIns="0" tIns="0" rIns="0" bIns="0" rtlCol="0">
            <a:spAutoFit/>
          </a:bodyPr>
          <a:lstStyle/>
          <a:p>
            <a:pPr lvl="0"/>
            <a:r>
              <a:rPr lang="en-US" dirty="0"/>
              <a:t>First level</a:t>
            </a:r>
          </a:p>
          <a:p>
            <a:pPr marL="519113" lvl="1"/>
            <a:r>
              <a:rPr lang="en-US" dirty="0"/>
              <a:t>Second level</a:t>
            </a:r>
          </a:p>
          <a:p>
            <a:pPr marL="800100" lvl="2"/>
            <a:r>
              <a:rPr lang="en-US" dirty="0"/>
              <a:t>Third level</a:t>
            </a:r>
          </a:p>
        </p:txBody>
      </p:sp>
      <p:sp>
        <p:nvSpPr>
          <p:cNvPr id="16" name="Text Box 16"/>
          <p:cNvSpPr txBox="1">
            <a:spLocks noChangeArrowheads="1"/>
          </p:cNvSpPr>
          <p:nvPr/>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cxnSp>
        <p:nvCxnSpPr>
          <p:cNvPr id="18" name="Straight Connector 17"/>
          <p:cNvCxnSpPr/>
          <p:nvPr/>
        </p:nvCxnSpPr>
        <p:spPr bwMode="gray">
          <a:xfrm>
            <a:off x="0" y="758055"/>
            <a:ext cx="91440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5" name="Picture 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48948398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Lst>
  <p:hf hdr="0" ftr="0" dt="0"/>
  <p:txStyles>
    <p:titleStyle>
      <a:lvl1pPr algn="l" defTabSz="457200" rtl="0" eaLnBrk="1" latinLnBrk="0" hangingPunct="1">
        <a:lnSpc>
          <a:spcPct val="90000"/>
        </a:lnSpc>
        <a:spcBef>
          <a:spcPct val="0"/>
        </a:spcBef>
        <a:buNone/>
        <a:defRPr sz="1800" b="0" i="0" kern="1200" baseline="0">
          <a:solidFill>
            <a:schemeClr val="accent1"/>
          </a:solidFill>
          <a:latin typeface="+mn-lt"/>
          <a:ea typeface="Roboto Light" panose="02000000000000000000" pitchFamily="2" charset="0"/>
          <a:cs typeface="Roboto Light" panose="02000000000000000000" pitchFamily="2" charset="0"/>
        </a:defRPr>
      </a:lvl1pPr>
    </p:titleStyle>
    <p:bodyStyle>
      <a:lvl1pPr marL="228600" indent="-228600" algn="l" defTabSz="457200" rtl="0" eaLnBrk="1" latinLnBrk="0" hangingPunct="1">
        <a:lnSpc>
          <a:spcPct val="90000"/>
        </a:lnSpc>
        <a:spcBef>
          <a:spcPts val="1200"/>
        </a:spcBef>
        <a:spcAft>
          <a:spcPts val="0"/>
        </a:spcAft>
        <a:buClr>
          <a:srgbClr val="006496"/>
        </a:buClr>
        <a:buSzPct val="80000"/>
        <a:buFont typeface="Arial"/>
        <a:buChar char="•"/>
        <a:defRPr lang="en-US" sz="1800" kern="1200" baseline="0" dirty="0" smtClean="0">
          <a:solidFill>
            <a:schemeClr val="tx2"/>
          </a:solidFill>
          <a:latin typeface="+mn-lt"/>
          <a:ea typeface="Roboto Light" panose="02000000000000000000" pitchFamily="2" charset="0"/>
          <a:cs typeface="Roboto Light" panose="02000000000000000000" pitchFamily="2" charset="0"/>
        </a:defRPr>
      </a:lvl1pPr>
      <a:lvl2pPr marL="406400" indent="-228600" algn="l" defTabSz="457200" rtl="0" eaLnBrk="1" latinLnBrk="0" hangingPunct="1">
        <a:lnSpc>
          <a:spcPct val="90000"/>
        </a:lnSpc>
        <a:spcBef>
          <a:spcPts val="600"/>
        </a:spcBef>
        <a:spcAft>
          <a:spcPts val="0"/>
        </a:spcAft>
        <a:buClr>
          <a:srgbClr val="006496"/>
        </a:buClr>
        <a:buSzPct val="80000"/>
        <a:buFont typeface="Arial"/>
        <a:buChar char="•"/>
        <a:defRPr lang="en-US" sz="1600" kern="1200" dirty="0" smtClean="0">
          <a:solidFill>
            <a:schemeClr val="tx2"/>
          </a:solidFill>
          <a:latin typeface="+mn-lt"/>
          <a:ea typeface="+mn-ea"/>
          <a:cs typeface="Roboto Light"/>
        </a:defRPr>
      </a:lvl2pPr>
      <a:lvl3pPr marL="685800" indent="-228600" algn="l" defTabSz="457200" rtl="0" eaLnBrk="1" latinLnBrk="0" hangingPunct="1">
        <a:lnSpc>
          <a:spcPct val="90000"/>
        </a:lnSpc>
        <a:spcBef>
          <a:spcPts val="600"/>
        </a:spcBef>
        <a:spcAft>
          <a:spcPts val="0"/>
        </a:spcAft>
        <a:buClr>
          <a:srgbClr val="006496"/>
        </a:buClr>
        <a:buSzPct val="80000"/>
        <a:buFont typeface="Arial"/>
        <a:buChar char="•"/>
        <a:defRPr lang="en-US" sz="1400" b="0" i="0" kern="1200" dirty="0" smtClean="0">
          <a:solidFill>
            <a:schemeClr val="tx2"/>
          </a:solidFill>
          <a:latin typeface="+mn-lt"/>
          <a:ea typeface="+mn-ea"/>
          <a:cs typeface="Roboto Light"/>
        </a:defRPr>
      </a:lvl3pPr>
      <a:lvl4pPr marL="1090613" indent="-228600" algn="l" defTabSz="457200" rtl="0" eaLnBrk="1" latinLnBrk="0" hangingPunct="1">
        <a:lnSpc>
          <a:spcPct val="90000"/>
        </a:lnSpc>
        <a:spcBef>
          <a:spcPts val="600"/>
        </a:spcBef>
        <a:spcAft>
          <a:spcPts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latinLnBrk="0" hangingPunct="1">
        <a:lnSpc>
          <a:spcPct val="90000"/>
        </a:lnSpc>
        <a:spcBef>
          <a:spcPts val="600"/>
        </a:spcBef>
        <a:spcAft>
          <a:spcPts val="0"/>
        </a:spcAft>
        <a:buClr>
          <a:srgbClr val="006496"/>
        </a:buClr>
        <a:buSzPct val="80000"/>
        <a:buFont typeface="Arial"/>
        <a:buChar char="•"/>
        <a:defRPr sz="1600" b="0" i="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4">
          <p15:clr>
            <a:srgbClr val="F26B43"/>
          </p15:clr>
        </p15:guide>
        <p15:guide id="2" pos="552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81000" y="464101"/>
            <a:ext cx="8385048" cy="249299"/>
          </a:xfrm>
          <a:prstGeom prst="rect">
            <a:avLst/>
          </a:prstGeom>
        </p:spPr>
        <p:txBody>
          <a:bodyPr vert="horz" wrap="square" lIns="0" tIns="0" rIns="0" bIns="0" rtlCol="0" anchor="b" anchorCtr="0">
            <a:spAutoFit/>
          </a:bodyPr>
          <a:lstStyle/>
          <a:p>
            <a:r>
              <a:rPr lang="en-US"/>
              <a:t>Click </a:t>
            </a:r>
            <a:r>
              <a:rPr lang="en-US" dirty="0"/>
              <a:t>to </a:t>
            </a:r>
            <a:r>
              <a:rPr lang="en-US"/>
              <a:t>Edit Title</a:t>
            </a:r>
            <a:endParaRPr lang="en-US" dirty="0"/>
          </a:p>
        </p:txBody>
      </p:sp>
      <p:sp>
        <p:nvSpPr>
          <p:cNvPr id="3" name="Text Placeholder 2"/>
          <p:cNvSpPr>
            <a:spLocks noGrp="1"/>
          </p:cNvSpPr>
          <p:nvPr>
            <p:ph type="body" idx="1"/>
          </p:nvPr>
        </p:nvSpPr>
        <p:spPr bwMode="black">
          <a:xfrm>
            <a:off x="381000" y="1438656"/>
            <a:ext cx="8382000" cy="818686"/>
          </a:xfrm>
          <a:prstGeom prst="rect">
            <a:avLst/>
          </a:prstGeom>
        </p:spPr>
        <p:txBody>
          <a:bodyPr vert="horz" wrap="square" lIns="0" tIns="0" rIns="0" bIns="0" rtlCol="0">
            <a:spAutoFit/>
          </a:bodyPr>
          <a:lstStyle/>
          <a:p>
            <a:pPr lvl="0"/>
            <a:r>
              <a:rPr lang="en-US" dirty="0"/>
              <a:t>First level</a:t>
            </a:r>
          </a:p>
          <a:p>
            <a:pPr marL="519113" lvl="1"/>
            <a:r>
              <a:rPr lang="en-US" dirty="0"/>
              <a:t>Second level</a:t>
            </a:r>
          </a:p>
          <a:p>
            <a:pPr marL="800100" lvl="2"/>
            <a:r>
              <a:rPr lang="en-US" dirty="0"/>
              <a:t>Third level</a:t>
            </a:r>
          </a:p>
        </p:txBody>
      </p:sp>
      <p:sp>
        <p:nvSpPr>
          <p:cNvPr id="16" name="Text Box 16"/>
          <p:cNvSpPr txBox="1">
            <a:spLocks noChangeArrowheads="1"/>
          </p:cNvSpPr>
          <p:nvPr/>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cxnSp>
        <p:nvCxnSpPr>
          <p:cNvPr id="18" name="Straight Connector 17"/>
          <p:cNvCxnSpPr/>
          <p:nvPr/>
        </p:nvCxnSpPr>
        <p:spPr bwMode="gray">
          <a:xfrm>
            <a:off x="0" y="758055"/>
            <a:ext cx="91440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5" name="Picture 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3123034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hf hdr="0" ftr="0" dt="0"/>
  <p:txStyles>
    <p:titleStyle>
      <a:lvl1pPr algn="l" defTabSz="457200" rtl="0" eaLnBrk="1" latinLnBrk="0" hangingPunct="1">
        <a:lnSpc>
          <a:spcPct val="90000"/>
        </a:lnSpc>
        <a:spcBef>
          <a:spcPct val="0"/>
        </a:spcBef>
        <a:buNone/>
        <a:defRPr sz="1800" b="0" i="0" kern="1200" baseline="0">
          <a:solidFill>
            <a:schemeClr val="accent1"/>
          </a:solidFill>
          <a:latin typeface="+mn-lt"/>
          <a:ea typeface="Roboto Light" panose="02000000000000000000" pitchFamily="2" charset="0"/>
          <a:cs typeface="Roboto Light" panose="02000000000000000000" pitchFamily="2" charset="0"/>
        </a:defRPr>
      </a:lvl1pPr>
    </p:titleStyle>
    <p:bodyStyle>
      <a:lvl1pPr marL="228600" indent="-228600" algn="l" defTabSz="457200" rtl="0" eaLnBrk="1" latinLnBrk="0" hangingPunct="1">
        <a:lnSpc>
          <a:spcPct val="90000"/>
        </a:lnSpc>
        <a:spcBef>
          <a:spcPts val="1200"/>
        </a:spcBef>
        <a:spcAft>
          <a:spcPts val="0"/>
        </a:spcAft>
        <a:buClr>
          <a:srgbClr val="006496"/>
        </a:buClr>
        <a:buSzPct val="80000"/>
        <a:buFont typeface="Arial"/>
        <a:buChar char="•"/>
        <a:defRPr lang="en-US" sz="1800" kern="1200" baseline="0" dirty="0" smtClean="0">
          <a:solidFill>
            <a:schemeClr val="tx2"/>
          </a:solidFill>
          <a:latin typeface="+mn-lt"/>
          <a:ea typeface="Roboto Light" panose="02000000000000000000" pitchFamily="2" charset="0"/>
          <a:cs typeface="Roboto Light" panose="02000000000000000000" pitchFamily="2" charset="0"/>
        </a:defRPr>
      </a:lvl1pPr>
      <a:lvl2pPr marL="406400" indent="-228600" algn="l" defTabSz="457200" rtl="0" eaLnBrk="1" latinLnBrk="0" hangingPunct="1">
        <a:lnSpc>
          <a:spcPct val="90000"/>
        </a:lnSpc>
        <a:spcBef>
          <a:spcPts val="600"/>
        </a:spcBef>
        <a:spcAft>
          <a:spcPts val="0"/>
        </a:spcAft>
        <a:buClr>
          <a:srgbClr val="006496"/>
        </a:buClr>
        <a:buSzPct val="80000"/>
        <a:buFont typeface="Arial"/>
        <a:buChar char="•"/>
        <a:defRPr lang="en-US" sz="1600" kern="1200" dirty="0" smtClean="0">
          <a:solidFill>
            <a:schemeClr val="tx2"/>
          </a:solidFill>
          <a:latin typeface="+mn-lt"/>
          <a:ea typeface="+mn-ea"/>
          <a:cs typeface="Roboto Light"/>
        </a:defRPr>
      </a:lvl2pPr>
      <a:lvl3pPr marL="685800" indent="-228600" algn="l" defTabSz="457200" rtl="0" eaLnBrk="1" latinLnBrk="0" hangingPunct="1">
        <a:lnSpc>
          <a:spcPct val="90000"/>
        </a:lnSpc>
        <a:spcBef>
          <a:spcPts val="600"/>
        </a:spcBef>
        <a:spcAft>
          <a:spcPts val="0"/>
        </a:spcAft>
        <a:buClr>
          <a:srgbClr val="006496"/>
        </a:buClr>
        <a:buSzPct val="80000"/>
        <a:buFont typeface="Arial"/>
        <a:buChar char="•"/>
        <a:defRPr lang="en-US" sz="1400" b="0" i="0" kern="1200" dirty="0" smtClean="0">
          <a:solidFill>
            <a:schemeClr val="tx2"/>
          </a:solidFill>
          <a:latin typeface="+mn-lt"/>
          <a:ea typeface="+mn-ea"/>
          <a:cs typeface="Roboto Light"/>
        </a:defRPr>
      </a:lvl3pPr>
      <a:lvl4pPr marL="1090613" indent="-228600" algn="l" defTabSz="457200" rtl="0" eaLnBrk="1" latinLnBrk="0" hangingPunct="1">
        <a:lnSpc>
          <a:spcPct val="90000"/>
        </a:lnSpc>
        <a:spcBef>
          <a:spcPts val="600"/>
        </a:spcBef>
        <a:spcAft>
          <a:spcPts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latinLnBrk="0" hangingPunct="1">
        <a:lnSpc>
          <a:spcPct val="90000"/>
        </a:lnSpc>
        <a:spcBef>
          <a:spcPts val="600"/>
        </a:spcBef>
        <a:spcAft>
          <a:spcPts val="0"/>
        </a:spcAft>
        <a:buClr>
          <a:srgbClr val="006496"/>
        </a:buClr>
        <a:buSzPct val="80000"/>
        <a:buFont typeface="Arial"/>
        <a:buChar char="•"/>
        <a:defRPr sz="1600" b="0" i="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4">
          <p15:clr>
            <a:srgbClr val="F26B43"/>
          </p15:clr>
        </p15:guide>
        <p15:guide id="2" pos="552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81000" y="464101"/>
            <a:ext cx="8385048" cy="249299"/>
          </a:xfrm>
          <a:prstGeom prst="rect">
            <a:avLst/>
          </a:prstGeom>
        </p:spPr>
        <p:txBody>
          <a:bodyPr vert="horz" wrap="square" lIns="0" tIns="0" rIns="0" bIns="0" rtlCol="0" anchor="b" anchorCtr="0">
            <a:spAutoFit/>
          </a:bodyPr>
          <a:lstStyle/>
          <a:p>
            <a:r>
              <a:rPr lang="en-US"/>
              <a:t>Click </a:t>
            </a:r>
            <a:r>
              <a:rPr lang="en-US" dirty="0"/>
              <a:t>to </a:t>
            </a:r>
            <a:r>
              <a:rPr lang="en-US"/>
              <a:t>Edit Title</a:t>
            </a:r>
            <a:endParaRPr lang="en-US" dirty="0"/>
          </a:p>
        </p:txBody>
      </p:sp>
      <p:sp>
        <p:nvSpPr>
          <p:cNvPr id="3" name="Text Placeholder 2"/>
          <p:cNvSpPr>
            <a:spLocks noGrp="1"/>
          </p:cNvSpPr>
          <p:nvPr>
            <p:ph type="body" idx="1"/>
          </p:nvPr>
        </p:nvSpPr>
        <p:spPr bwMode="black">
          <a:xfrm>
            <a:off x="381000" y="1438656"/>
            <a:ext cx="8382000" cy="818686"/>
          </a:xfrm>
          <a:prstGeom prst="rect">
            <a:avLst/>
          </a:prstGeom>
        </p:spPr>
        <p:txBody>
          <a:bodyPr vert="horz" wrap="square" lIns="0" tIns="0" rIns="0" bIns="0" rtlCol="0">
            <a:spAutoFit/>
          </a:bodyPr>
          <a:lstStyle/>
          <a:p>
            <a:pPr lvl="0"/>
            <a:r>
              <a:rPr lang="en-US" dirty="0"/>
              <a:t>First level</a:t>
            </a:r>
          </a:p>
          <a:p>
            <a:pPr marL="519113" lvl="1"/>
            <a:r>
              <a:rPr lang="en-US" dirty="0"/>
              <a:t>Second level</a:t>
            </a:r>
          </a:p>
          <a:p>
            <a:pPr marL="800100" lvl="2"/>
            <a:r>
              <a:rPr lang="en-US" dirty="0"/>
              <a:t>Third level</a:t>
            </a:r>
          </a:p>
        </p:txBody>
      </p:sp>
      <p:sp>
        <p:nvSpPr>
          <p:cNvPr id="16" name="Text Box 16"/>
          <p:cNvSpPr txBox="1">
            <a:spLocks noChangeArrowheads="1"/>
          </p:cNvSpPr>
          <p:nvPr/>
        </p:nvSpPr>
        <p:spPr bwMode="black">
          <a:xfrm>
            <a:off x="1078993" y="6702346"/>
            <a:ext cx="1510029" cy="92333"/>
          </a:xfrm>
          <a:prstGeom prst="rect">
            <a:avLst/>
          </a:prstGeom>
        </p:spPr>
        <p:txBody>
          <a:bodyPr vert="horz" wrap="none" lIns="0" tIns="0" rIns="0" bIns="0" rtlCol="0" anchor="ctr">
            <a:spAutoFit/>
          </a:bodyPr>
          <a:lstStyle>
            <a:defPPr>
              <a:defRPr lang="en-US"/>
            </a:defPPr>
            <a:lvl1pPr>
              <a:defRPr sz="600" b="0" i="0">
                <a:solidFill>
                  <a:srgbClr val="5A5B5D"/>
                </a:solidFill>
                <a:latin typeface="Roboto Regular"/>
                <a:cs typeface="Roboto Regular"/>
              </a:defRPr>
            </a:lvl1pPr>
          </a:lstStyle>
          <a:p>
            <a:pPr defTabSz="457200"/>
            <a:r>
              <a:rPr lang="en-US" sz="600" dirty="0">
                <a:latin typeface="Roboto Light"/>
                <a:ea typeface="Roboto Regular" pitchFamily="2" charset="0"/>
              </a:rPr>
              <a:t>© 2015 Fair Isaac Corporation. Confidential. </a:t>
            </a:r>
          </a:p>
        </p:txBody>
      </p:sp>
      <p:cxnSp>
        <p:nvCxnSpPr>
          <p:cNvPr id="18" name="Straight Connector 17"/>
          <p:cNvCxnSpPr/>
          <p:nvPr/>
        </p:nvCxnSpPr>
        <p:spPr bwMode="gray">
          <a:xfrm>
            <a:off x="0" y="758055"/>
            <a:ext cx="91440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6426" y="6702346"/>
            <a:ext cx="92974" cy="92333"/>
          </a:xfrm>
          <a:prstGeom prst="rect">
            <a:avLst/>
          </a:prstGeom>
          <a:noFill/>
        </p:spPr>
        <p:txBody>
          <a:bodyPr wrap="none" lIns="0" tIns="0" rIns="0" bIns="0" rtlCol="0" anchor="ctr">
            <a:spAutoFit/>
          </a:bodyPr>
          <a:lstStyle/>
          <a:p>
            <a:pPr defTabSz="457200"/>
            <a:fld id="{8E9DF562-4D88-4A5A-AAF6-44DA0968931F}" type="slidenum">
              <a:rPr lang="en-US" sz="600" smtClean="0">
                <a:solidFill>
                  <a:srgbClr val="5A5B5D"/>
                </a:solidFill>
                <a:ea typeface="Roboto Regular" pitchFamily="2" charset="0"/>
              </a:rPr>
              <a:pPr defTabSz="457200"/>
              <a:t>‹#›</a:t>
            </a:fld>
            <a:endParaRPr lang="en-US" sz="600" dirty="0">
              <a:solidFill>
                <a:srgbClr val="5A5B5D"/>
              </a:solidFill>
              <a:ea typeface="Roboto Regular" pitchFamily="2" charset="0"/>
            </a:endParaRPr>
          </a:p>
        </p:txBody>
      </p:sp>
      <p:pic>
        <p:nvPicPr>
          <p:cNvPr id="5" name="Picture 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1001" y="6576011"/>
            <a:ext cx="460397" cy="219456"/>
          </a:xfrm>
          <a:prstGeom prst="rect">
            <a:avLst/>
          </a:prstGeom>
        </p:spPr>
      </p:pic>
    </p:spTree>
    <p:extLst>
      <p:ext uri="{BB962C8B-B14F-4D97-AF65-F5344CB8AC3E}">
        <p14:creationId xmlns:p14="http://schemas.microsoft.com/office/powerpoint/2010/main" val="275275180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Lst>
  <p:hf hdr="0" ftr="0" dt="0"/>
  <p:txStyles>
    <p:titleStyle>
      <a:lvl1pPr algn="l" defTabSz="457200" rtl="0" eaLnBrk="1" latinLnBrk="0" hangingPunct="1">
        <a:lnSpc>
          <a:spcPct val="90000"/>
        </a:lnSpc>
        <a:spcBef>
          <a:spcPct val="0"/>
        </a:spcBef>
        <a:buNone/>
        <a:defRPr sz="1800" b="0" i="0" kern="1200" baseline="0">
          <a:solidFill>
            <a:schemeClr val="accent1"/>
          </a:solidFill>
          <a:latin typeface="+mn-lt"/>
          <a:ea typeface="Roboto Light" panose="02000000000000000000" pitchFamily="2" charset="0"/>
          <a:cs typeface="Roboto Light" panose="02000000000000000000" pitchFamily="2" charset="0"/>
        </a:defRPr>
      </a:lvl1pPr>
    </p:titleStyle>
    <p:bodyStyle>
      <a:lvl1pPr marL="228600" indent="-228600" algn="l" defTabSz="457200" rtl="0" eaLnBrk="1" latinLnBrk="0" hangingPunct="1">
        <a:lnSpc>
          <a:spcPct val="90000"/>
        </a:lnSpc>
        <a:spcBef>
          <a:spcPts val="1200"/>
        </a:spcBef>
        <a:spcAft>
          <a:spcPts val="0"/>
        </a:spcAft>
        <a:buClr>
          <a:srgbClr val="006496"/>
        </a:buClr>
        <a:buSzPct val="80000"/>
        <a:buFont typeface="Arial"/>
        <a:buChar char="•"/>
        <a:defRPr lang="en-US" sz="1800" kern="1200" baseline="0" dirty="0" smtClean="0">
          <a:solidFill>
            <a:schemeClr val="tx2"/>
          </a:solidFill>
          <a:latin typeface="+mn-lt"/>
          <a:ea typeface="Roboto Light" panose="02000000000000000000" pitchFamily="2" charset="0"/>
          <a:cs typeface="Roboto Light" panose="02000000000000000000" pitchFamily="2" charset="0"/>
        </a:defRPr>
      </a:lvl1pPr>
      <a:lvl2pPr marL="406400" indent="-228600" algn="l" defTabSz="457200" rtl="0" eaLnBrk="1" latinLnBrk="0" hangingPunct="1">
        <a:lnSpc>
          <a:spcPct val="90000"/>
        </a:lnSpc>
        <a:spcBef>
          <a:spcPts val="600"/>
        </a:spcBef>
        <a:spcAft>
          <a:spcPts val="0"/>
        </a:spcAft>
        <a:buClr>
          <a:srgbClr val="006496"/>
        </a:buClr>
        <a:buSzPct val="80000"/>
        <a:buFont typeface="Arial"/>
        <a:buChar char="•"/>
        <a:defRPr lang="en-US" sz="1600" kern="1200" dirty="0" smtClean="0">
          <a:solidFill>
            <a:schemeClr val="tx2"/>
          </a:solidFill>
          <a:latin typeface="+mn-lt"/>
          <a:ea typeface="+mn-ea"/>
          <a:cs typeface="Roboto Light"/>
        </a:defRPr>
      </a:lvl2pPr>
      <a:lvl3pPr marL="685800" indent="-228600" algn="l" defTabSz="457200" rtl="0" eaLnBrk="1" latinLnBrk="0" hangingPunct="1">
        <a:lnSpc>
          <a:spcPct val="90000"/>
        </a:lnSpc>
        <a:spcBef>
          <a:spcPts val="600"/>
        </a:spcBef>
        <a:spcAft>
          <a:spcPts val="0"/>
        </a:spcAft>
        <a:buClr>
          <a:srgbClr val="006496"/>
        </a:buClr>
        <a:buSzPct val="80000"/>
        <a:buFont typeface="Arial"/>
        <a:buChar char="•"/>
        <a:defRPr lang="en-US" sz="1400" b="0" i="0" kern="1200" dirty="0" smtClean="0">
          <a:solidFill>
            <a:schemeClr val="tx2"/>
          </a:solidFill>
          <a:latin typeface="+mn-lt"/>
          <a:ea typeface="+mn-ea"/>
          <a:cs typeface="Roboto Light"/>
        </a:defRPr>
      </a:lvl3pPr>
      <a:lvl4pPr marL="1090613" indent="-228600" algn="l" defTabSz="457200" rtl="0" eaLnBrk="1" latinLnBrk="0" hangingPunct="1">
        <a:lnSpc>
          <a:spcPct val="90000"/>
        </a:lnSpc>
        <a:spcBef>
          <a:spcPts val="600"/>
        </a:spcBef>
        <a:spcAft>
          <a:spcPts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latinLnBrk="0" hangingPunct="1">
        <a:lnSpc>
          <a:spcPct val="90000"/>
        </a:lnSpc>
        <a:spcBef>
          <a:spcPts val="600"/>
        </a:spcBef>
        <a:spcAft>
          <a:spcPts val="0"/>
        </a:spcAft>
        <a:buClr>
          <a:srgbClr val="006496"/>
        </a:buClr>
        <a:buSzPct val="80000"/>
        <a:buFont typeface="Arial"/>
        <a:buChar char="•"/>
        <a:defRPr sz="1600" b="0" i="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4">
          <p15:clr>
            <a:srgbClr val="F26B43"/>
          </p15:clr>
        </p15:guide>
        <p15:guide id="2" pos="5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2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20.png"/></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0836" name="Rectangle 84"/>
          <p:cNvSpPr>
            <a:spLocks noGrp="1" noChangeArrowheads="1"/>
          </p:cNvSpPr>
          <p:nvPr>
            <p:ph type="ctrTitle"/>
          </p:nvPr>
        </p:nvSpPr>
        <p:spPr>
          <a:xfrm>
            <a:off x="528638" y="2159599"/>
            <a:ext cx="8105775" cy="1155700"/>
          </a:xfrm>
        </p:spPr>
        <p:txBody>
          <a:bodyPr/>
          <a:lstStyle/>
          <a:p>
            <a:pPr algn="ctr"/>
            <a:r>
              <a:rPr lang="en-US" sz="3600" dirty="0"/>
              <a:t>FICO Summer Youth Intensive Program</a:t>
            </a:r>
          </a:p>
        </p:txBody>
      </p:sp>
      <p:sp>
        <p:nvSpPr>
          <p:cNvPr id="3530832" name="Text Box 80"/>
          <p:cNvSpPr txBox="1">
            <a:spLocks noChangeArrowheads="1"/>
          </p:cNvSpPr>
          <p:nvPr/>
        </p:nvSpPr>
        <p:spPr bwMode="gray">
          <a:xfrm>
            <a:off x="528638" y="5410200"/>
            <a:ext cx="2386012" cy="646331"/>
          </a:xfrm>
          <a:prstGeom prst="rect">
            <a:avLst/>
          </a:prstGeom>
          <a:noFill/>
          <a:ln w="9525">
            <a:noFill/>
            <a:miter lim="800000"/>
            <a:headEnd/>
            <a:tailEnd/>
          </a:ln>
          <a:effectLst/>
        </p:spPr>
        <p:txBody>
          <a:bodyPr lIns="0" tIns="0" rIns="0" bIns="0" anchor="b">
            <a:spAutoFit/>
          </a:bodyPr>
          <a:lstStyle/>
          <a:p>
            <a:pPr fontAlgn="base">
              <a:spcBef>
                <a:spcPct val="0"/>
              </a:spcBef>
              <a:spcAft>
                <a:spcPct val="100000"/>
              </a:spcAft>
            </a:pPr>
            <a:endParaRPr lang="en-US" sz="1400" b="1" dirty="0">
              <a:solidFill>
                <a:srgbClr val="003F5F"/>
              </a:solidFill>
            </a:endParaRPr>
          </a:p>
          <a:p>
            <a:pPr fontAlgn="base">
              <a:spcBef>
                <a:spcPct val="0"/>
              </a:spcBef>
              <a:spcAft>
                <a:spcPct val="100000"/>
              </a:spcAft>
            </a:pPr>
            <a:r>
              <a:rPr lang="en-US" sz="1400" b="1" dirty="0">
                <a:solidFill>
                  <a:srgbClr val="003F5F"/>
                </a:solidFill>
              </a:rPr>
              <a:t>July 2021</a:t>
            </a:r>
          </a:p>
        </p:txBody>
      </p:sp>
      <p:sp>
        <p:nvSpPr>
          <p:cNvPr id="2" name="Rectangle 1">
            <a:extLst>
              <a:ext uri="{FF2B5EF4-FFF2-40B4-BE49-F238E27FC236}">
                <a16:creationId xmlns:a16="http://schemas.microsoft.com/office/drawing/2014/main" id="{BF3FC06C-6573-441E-A2E1-2A983878989E}"/>
              </a:ext>
            </a:extLst>
          </p:cNvPr>
          <p:cNvSpPr/>
          <p:nvPr/>
        </p:nvSpPr>
        <p:spPr>
          <a:xfrm>
            <a:off x="0" y="439052"/>
            <a:ext cx="9144000" cy="1240211"/>
          </a:xfrm>
          <a:prstGeom prst="rect">
            <a:avLst/>
          </a:prstGeom>
        </p:spPr>
        <p:txBody>
          <a:bodyPr wrap="square">
            <a:spAutoFit/>
          </a:bodyPr>
          <a:lstStyle/>
          <a:p>
            <a:pPr>
              <a:lnSpc>
                <a:spcPct val="107000"/>
              </a:lnSpc>
              <a:spcAft>
                <a:spcPts val="800"/>
              </a:spcAft>
            </a:pPr>
            <a:r>
              <a:rPr lang="en-US" sz="3200" dirty="0">
                <a:solidFill>
                  <a:schemeClr val="bg1"/>
                </a:solidFill>
                <a:latin typeface="Ink Free" panose="020B0604020202020204" pitchFamily="66" charset="0"/>
                <a:ea typeface="DengXian" panose="02010600030101010101" pitchFamily="2" charset="-122"/>
                <a:cs typeface="Times New Roman" panose="02020603050405020304" pitchFamily="18" charset="0"/>
              </a:rPr>
              <a:t>Guiding FICO Youth to </a:t>
            </a:r>
          </a:p>
          <a:p>
            <a:pPr>
              <a:lnSpc>
                <a:spcPct val="107000"/>
              </a:lnSpc>
              <a:spcAft>
                <a:spcPts val="800"/>
              </a:spcAft>
            </a:pPr>
            <a:r>
              <a:rPr lang="en-US" sz="3200" dirty="0">
                <a:solidFill>
                  <a:schemeClr val="bg1"/>
                </a:solidFill>
                <a:latin typeface="Ink Free" panose="020B0604020202020204" pitchFamily="66" charset="0"/>
                <a:ea typeface="DengXian" panose="02010600030101010101" pitchFamily="2" charset="-122"/>
                <a:cs typeface="Times New Roman" panose="02020603050405020304" pitchFamily="18" charset="0"/>
              </a:rPr>
              <a:t>Succeed FICO’s Profession</a:t>
            </a:r>
          </a:p>
        </p:txBody>
      </p:sp>
      <p:sp>
        <p:nvSpPr>
          <p:cNvPr id="6" name="Rectangle 5">
            <a:extLst>
              <a:ext uri="{FF2B5EF4-FFF2-40B4-BE49-F238E27FC236}">
                <a16:creationId xmlns:a16="http://schemas.microsoft.com/office/drawing/2014/main" id="{C32C622C-D3D8-4A0B-8259-8651831F3CA9}"/>
              </a:ext>
            </a:extLst>
          </p:cNvPr>
          <p:cNvSpPr/>
          <p:nvPr/>
        </p:nvSpPr>
        <p:spPr>
          <a:xfrm>
            <a:off x="2209800" y="4343400"/>
            <a:ext cx="6734174" cy="610680"/>
          </a:xfrm>
          <a:prstGeom prst="rect">
            <a:avLst/>
          </a:prstGeom>
        </p:spPr>
        <p:txBody>
          <a:bodyPr wrap="square">
            <a:spAutoFit/>
          </a:bodyPr>
          <a:lstStyle/>
          <a:p>
            <a:pPr algn="r">
              <a:lnSpc>
                <a:spcPct val="107000"/>
              </a:lnSpc>
              <a:spcAft>
                <a:spcPts val="800"/>
              </a:spcAft>
            </a:pPr>
            <a:r>
              <a:rPr lang="en-US" sz="3200" dirty="0">
                <a:solidFill>
                  <a:schemeClr val="bg1"/>
                </a:solidFill>
                <a:latin typeface="Ink Free" panose="03080402000500000000" pitchFamily="66" charset="0"/>
                <a:ea typeface="DengXian" panose="02010600030101010101" pitchFamily="2" charset="-122"/>
                <a:cs typeface="Times New Roman" panose="02020603050405020304" pitchFamily="18" charset="0"/>
              </a:rPr>
              <a:t>Onsite Coaching a Week Internship</a:t>
            </a:r>
          </a:p>
        </p:txBody>
      </p:sp>
    </p:spTree>
    <p:extLst>
      <p:ext uri="{BB962C8B-B14F-4D97-AF65-F5344CB8AC3E}">
        <p14:creationId xmlns:p14="http://schemas.microsoft.com/office/powerpoint/2010/main" val="3919085311"/>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407894" y="1828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FICO’s Scorecards</a:t>
            </a:r>
          </a:p>
          <a:p>
            <a:endParaRPr lang="en-US" kern="0" dirty="0"/>
          </a:p>
          <a:p>
            <a:pPr marL="341312" lvl="1" indent="0">
              <a:buNone/>
            </a:pPr>
            <a:r>
              <a:rPr lang="en-US" sz="1800" kern="0" dirty="0"/>
              <a:t>Scorecards are FICO's proprietary predictive modeling technique. Scorecards are unique in their ability to account for business rules, legal and operational constraints, and biased or missing data, thereby generating scores that are not only highly predictive, but are also very interpretable and palatable to the business user.</a:t>
            </a:r>
          </a:p>
          <a:p>
            <a:pPr marL="0" indent="0">
              <a:buNone/>
            </a:pPr>
            <a:endParaRPr lang="en-US" kern="0" dirty="0"/>
          </a:p>
          <a:p>
            <a:pPr marL="341312" lvl="1" indent="0">
              <a:buNone/>
            </a:pPr>
            <a:r>
              <a:rPr lang="en-US" sz="1800" kern="0" dirty="0"/>
              <a:t>Scorecards achieve these benefits through their flexible score formula that is based on Generalized Additive Models and augmentable with crosses between variables, and by employing non-linear constrained programming techniques to optimize score weights. The technology handles multiple objectives and constraints. These features have not been (and in some cases cannot be) implemented in other modeling techniques</a:t>
            </a:r>
          </a:p>
          <a:p>
            <a:pPr marL="0" indent="0">
              <a:buNone/>
            </a:pPr>
            <a:endParaRPr lang="en-US" kern="0" dirty="0"/>
          </a:p>
        </p:txBody>
      </p:sp>
    </p:spTree>
    <p:extLst>
      <p:ext uri="{BB962C8B-B14F-4D97-AF65-F5344CB8AC3E}">
        <p14:creationId xmlns:p14="http://schemas.microsoft.com/office/powerpoint/2010/main" val="20486202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22222"/>
            <a:ext cx="5873422"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8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276" y="3388753"/>
            <a:ext cx="6901637" cy="288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8534400" cy="397032"/>
          </a:xfrm>
        </p:spPr>
        <p:txBody>
          <a:bodyPr/>
          <a:lstStyle/>
          <a:p>
            <a:r>
              <a:rPr lang="en-US" dirty="0"/>
              <a:t>Create a new Scorecard model through the </a:t>
            </a:r>
            <a:r>
              <a:rPr lang="en-US" i="1" dirty="0"/>
              <a:t>New Model </a:t>
            </a:r>
            <a:r>
              <a:rPr lang="en-US" dirty="0"/>
              <a:t>wizard. </a:t>
            </a:r>
          </a:p>
        </p:txBody>
      </p:sp>
      <p:sp>
        <p:nvSpPr>
          <p:cNvPr id="6" name="TextBox 5"/>
          <p:cNvSpPr txBox="1"/>
          <p:nvPr/>
        </p:nvSpPr>
        <p:spPr>
          <a:xfrm>
            <a:off x="6781800" y="1920501"/>
            <a:ext cx="1556836" cy="369332"/>
          </a:xfrm>
          <a:prstGeom prst="rect">
            <a:avLst/>
          </a:prstGeom>
          <a:noFill/>
        </p:spPr>
        <p:txBody>
          <a:bodyPr wrap="none" rtlCol="0">
            <a:spAutoFit/>
          </a:bodyPr>
          <a:lstStyle/>
          <a:p>
            <a:r>
              <a:rPr lang="en-US" dirty="0"/>
              <a:t>From tool bar</a:t>
            </a:r>
          </a:p>
        </p:txBody>
      </p:sp>
      <p:sp>
        <p:nvSpPr>
          <p:cNvPr id="7" name="TextBox 6"/>
          <p:cNvSpPr txBox="1"/>
          <p:nvPr/>
        </p:nvSpPr>
        <p:spPr>
          <a:xfrm>
            <a:off x="228600" y="5239308"/>
            <a:ext cx="1364476" cy="369332"/>
          </a:xfrm>
          <a:prstGeom prst="rect">
            <a:avLst/>
          </a:prstGeom>
          <a:noFill/>
        </p:spPr>
        <p:txBody>
          <a:bodyPr wrap="none" rtlCol="0">
            <a:spAutoFit/>
          </a:bodyPr>
          <a:lstStyle/>
          <a:p>
            <a:r>
              <a:rPr lang="en-US" dirty="0"/>
              <a:t>From menu</a:t>
            </a:r>
          </a:p>
        </p:txBody>
      </p:sp>
      <p:sp>
        <p:nvSpPr>
          <p:cNvPr id="8" name="Oval 7"/>
          <p:cNvSpPr>
            <a:spLocks noChangeArrowheads="1"/>
          </p:cNvSpPr>
          <p:nvPr/>
        </p:nvSpPr>
        <p:spPr bwMode="ltGray">
          <a:xfrm>
            <a:off x="5105400" y="5257800"/>
            <a:ext cx="19812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9" name="Oval 8"/>
          <p:cNvSpPr>
            <a:spLocks noChangeArrowheads="1"/>
          </p:cNvSpPr>
          <p:nvPr/>
        </p:nvSpPr>
        <p:spPr bwMode="ltGray">
          <a:xfrm>
            <a:off x="3636727" y="1985033"/>
            <a:ext cx="381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28967"/>
            <a:ext cx="7270750" cy="437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8534400" cy="701731"/>
          </a:xfrm>
        </p:spPr>
        <p:txBody>
          <a:bodyPr/>
          <a:lstStyle/>
          <a:p>
            <a:r>
              <a:rPr lang="en-US" dirty="0"/>
              <a:t>User can also conveniently open the New Model wizard from  Data Browser</a:t>
            </a:r>
          </a:p>
        </p:txBody>
      </p:sp>
      <p:sp>
        <p:nvSpPr>
          <p:cNvPr id="5" name="Oval 4"/>
          <p:cNvSpPr>
            <a:spLocks noChangeArrowheads="1"/>
          </p:cNvSpPr>
          <p:nvPr/>
        </p:nvSpPr>
        <p:spPr bwMode="ltGray">
          <a:xfrm>
            <a:off x="7658100" y="2202407"/>
            <a:ext cx="381000" cy="3810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85" y="1863290"/>
            <a:ext cx="6408738" cy="465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8534400" cy="701731"/>
          </a:xfrm>
        </p:spPr>
        <p:txBody>
          <a:bodyPr/>
          <a:lstStyle/>
          <a:p>
            <a:r>
              <a:rPr lang="en-US" dirty="0"/>
              <a:t>Choose modeling dataset, target type and fitting objective function</a:t>
            </a:r>
          </a:p>
        </p:txBody>
      </p:sp>
      <p:sp>
        <p:nvSpPr>
          <p:cNvPr id="5" name="Oval 4"/>
          <p:cNvSpPr>
            <a:spLocks noChangeArrowheads="1"/>
          </p:cNvSpPr>
          <p:nvPr/>
        </p:nvSpPr>
        <p:spPr bwMode="ltGray">
          <a:xfrm>
            <a:off x="1386385" y="2843284"/>
            <a:ext cx="19812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Scorecard Model</a:t>
            </a:r>
          </a:p>
        </p:txBody>
      </p:sp>
      <p:sp>
        <p:nvSpPr>
          <p:cNvPr id="3" name="Content Placeholder 2"/>
          <p:cNvSpPr>
            <a:spLocks noGrp="1"/>
          </p:cNvSpPr>
          <p:nvPr>
            <p:ph idx="1"/>
          </p:nvPr>
        </p:nvSpPr>
        <p:spPr>
          <a:xfrm>
            <a:off x="381000" y="1143000"/>
            <a:ext cx="4267200" cy="3077766"/>
          </a:xfrm>
        </p:spPr>
        <p:txBody>
          <a:bodyPr/>
          <a:lstStyle/>
          <a:p>
            <a:r>
              <a:rPr lang="en-US" dirty="0"/>
              <a:t>Choose Scorecard parameters</a:t>
            </a:r>
          </a:p>
          <a:p>
            <a:pPr lvl="1"/>
            <a:r>
              <a:rPr lang="en-US" dirty="0"/>
              <a:t>Target variable</a:t>
            </a:r>
          </a:p>
          <a:p>
            <a:pPr lvl="2"/>
            <a:r>
              <a:rPr lang="en-US" dirty="0"/>
              <a:t>If the selected target variable is not binary, user has to transform it into a binary variable</a:t>
            </a:r>
          </a:p>
          <a:p>
            <a:pPr lvl="2"/>
            <a:r>
              <a:rPr lang="en-US" dirty="0"/>
              <a:t>After transformation, a new target variable is automatically created. User can assign its name, and labels for high and low score groups</a:t>
            </a:r>
          </a:p>
        </p:txBody>
      </p:sp>
      <p:pic>
        <p:nvPicPr>
          <p:cNvPr id="224257" name="Picture 1"/>
          <p:cNvPicPr>
            <a:picLocks noChangeAspect="1" noChangeArrowheads="1"/>
          </p:cNvPicPr>
          <p:nvPr/>
        </p:nvPicPr>
        <p:blipFill>
          <a:blip r:embed="rId2" cstate="print"/>
          <a:srcRect/>
          <a:stretch>
            <a:fillRect/>
          </a:stretch>
        </p:blipFill>
        <p:spPr bwMode="auto">
          <a:xfrm>
            <a:off x="4572000" y="1524000"/>
            <a:ext cx="4375242" cy="3810000"/>
          </a:xfrm>
          <a:prstGeom prst="rect">
            <a:avLst/>
          </a:prstGeom>
          <a:noFill/>
          <a:ln w="9525">
            <a:noFill/>
            <a:miter lim="800000"/>
            <a:headEnd/>
            <a:tailEnd/>
          </a:ln>
          <a:effectLst/>
        </p:spPr>
      </p:pic>
    </p:spTree>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Variable Transformation</a:t>
            </a:r>
          </a:p>
        </p:txBody>
      </p:sp>
      <p:sp>
        <p:nvSpPr>
          <p:cNvPr id="3" name="Content Placeholder 2"/>
          <p:cNvSpPr>
            <a:spLocks noGrp="1"/>
          </p:cNvSpPr>
          <p:nvPr>
            <p:ph idx="1"/>
          </p:nvPr>
        </p:nvSpPr>
        <p:spPr>
          <a:xfrm>
            <a:off x="381000" y="1143000"/>
            <a:ext cx="8534400" cy="2857705"/>
          </a:xfrm>
        </p:spPr>
        <p:txBody>
          <a:bodyPr/>
          <a:lstStyle/>
          <a:p>
            <a:r>
              <a:rPr lang="en-US" dirty="0"/>
              <a:t>When transforming the target variable, user needs to assign the </a:t>
            </a:r>
            <a:r>
              <a:rPr lang="en-US" i="1" dirty="0"/>
              <a:t>High</a:t>
            </a:r>
            <a:r>
              <a:rPr lang="en-US" dirty="0"/>
              <a:t> and </a:t>
            </a:r>
            <a:r>
              <a:rPr lang="en-US" i="1" dirty="0"/>
              <a:t>Low</a:t>
            </a:r>
            <a:r>
              <a:rPr lang="en-US" dirty="0"/>
              <a:t> score groups</a:t>
            </a:r>
          </a:p>
          <a:p>
            <a:pPr lvl="1"/>
            <a:r>
              <a:rPr lang="en-US" dirty="0"/>
              <a:t>The High score group tends to have higher scores</a:t>
            </a:r>
          </a:p>
          <a:p>
            <a:pPr lvl="1"/>
            <a:r>
              <a:rPr lang="en-US" dirty="0"/>
              <a:t>The Low score group tends to have lower scores</a:t>
            </a:r>
          </a:p>
          <a:p>
            <a:pPr lvl="2"/>
            <a:r>
              <a:rPr lang="en-US" dirty="0"/>
              <a:t>E.g., high FICO scores means lower risk, low FICO scores means higher risk</a:t>
            </a:r>
          </a:p>
          <a:p>
            <a:pPr lvl="1"/>
            <a:r>
              <a:rPr lang="en-US" dirty="0"/>
              <a:t>For the newly created transformed target variable, the High score group has value </a:t>
            </a:r>
            <a:r>
              <a:rPr lang="en-US" b="1" dirty="0"/>
              <a:t>1</a:t>
            </a:r>
            <a:r>
              <a:rPr lang="en-US" dirty="0"/>
              <a:t>, and the Low score group has value </a:t>
            </a:r>
            <a:r>
              <a:rPr lang="en-US" b="1" dirty="0"/>
              <a:t>0</a:t>
            </a:r>
            <a:r>
              <a:rPr lang="en-US" dirty="0"/>
              <a:t>. The Other group has value 2.</a:t>
            </a:r>
            <a:endParaRPr lang="en-US" b="1" dirty="0"/>
          </a:p>
        </p:txBody>
      </p:sp>
      <p:pic>
        <p:nvPicPr>
          <p:cNvPr id="223233" name="Picture 1"/>
          <p:cNvPicPr>
            <a:picLocks noChangeAspect="1" noChangeArrowheads="1"/>
          </p:cNvPicPr>
          <p:nvPr/>
        </p:nvPicPr>
        <p:blipFill>
          <a:blip r:embed="rId2" cstate="print"/>
          <a:srcRect/>
          <a:stretch>
            <a:fillRect/>
          </a:stretch>
        </p:blipFill>
        <p:spPr bwMode="auto">
          <a:xfrm>
            <a:off x="1447800" y="4114800"/>
            <a:ext cx="6324600" cy="2266950"/>
          </a:xfrm>
          <a:prstGeom prst="rect">
            <a:avLst/>
          </a:prstGeom>
          <a:noFill/>
          <a:ln w="9525">
            <a:noFill/>
            <a:miter lim="800000"/>
            <a:headEnd/>
            <a:tailEnd/>
          </a:ln>
          <a:effectLst/>
        </p:spPr>
      </p:pic>
    </p:spTree>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Weight and Champion Score Variables</a:t>
            </a:r>
          </a:p>
        </p:txBody>
      </p:sp>
      <p:sp>
        <p:nvSpPr>
          <p:cNvPr id="4" name="Content Placeholder 2"/>
          <p:cNvSpPr txBox="1">
            <a:spLocks/>
          </p:cNvSpPr>
          <p:nvPr/>
        </p:nvSpPr>
        <p:spPr bwMode="auto">
          <a:xfrm>
            <a:off x="381000" y="1143000"/>
            <a:ext cx="7772400" cy="39518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r>
              <a:rPr kumimoji="0" lang="en-US" sz="2200" b="0" i="0" u="none" strike="noStrike" kern="0" cap="none" spc="0" normalizeH="0" baseline="0" noProof="0" dirty="0">
                <a:ln>
                  <a:noFill/>
                </a:ln>
                <a:solidFill>
                  <a:schemeClr val="tx1"/>
                </a:solidFill>
                <a:effectLst/>
                <a:uLnTx/>
                <a:uFillTx/>
                <a:latin typeface="+mn-lt"/>
                <a:ea typeface="+mn-ea"/>
                <a:cs typeface="+mn-cs"/>
              </a:rPr>
              <a:t>Optionally,</a:t>
            </a:r>
            <a:r>
              <a:rPr kumimoji="0" lang="en-US" sz="2200" b="0" i="0" u="none" strike="noStrike" kern="0" cap="none" spc="0" normalizeH="0" noProof="0" dirty="0">
                <a:ln>
                  <a:noFill/>
                </a:ln>
                <a:solidFill>
                  <a:schemeClr val="tx1"/>
                </a:solidFill>
                <a:effectLst/>
                <a:uLnTx/>
                <a:uFillTx/>
                <a:latin typeface="+mn-lt"/>
                <a:ea typeface="+mn-ea"/>
                <a:cs typeface="+mn-cs"/>
              </a:rPr>
              <a:t> user can select a Sample Weight Variable and a Champion Score Variable</a:t>
            </a:r>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lang="en-US" sz="2200" kern="0" dirty="0"/>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kumimoji="0" lang="en-US" sz="2200" b="0" i="0" u="none" strike="noStrike" kern="0" cap="none" spc="0" normalizeH="0" noProof="0" dirty="0">
              <a:ln>
                <a:noFill/>
              </a:ln>
              <a:solidFill>
                <a:schemeClr val="tx1"/>
              </a:solidFill>
              <a:effectLst/>
              <a:uLnTx/>
              <a:uFillTx/>
              <a:latin typeface="+mn-lt"/>
              <a:ea typeface="+mn-ea"/>
              <a:cs typeface="+mn-cs"/>
            </a:endParaRPr>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lang="en-US" sz="2200" kern="0" dirty="0"/>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kumimoji="0" lang="en-US" sz="2200" b="0" i="0" u="none" strike="noStrike" kern="0" cap="none" spc="0" normalizeH="0" noProof="0" dirty="0">
              <a:ln>
                <a:noFill/>
              </a:ln>
              <a:solidFill>
                <a:schemeClr val="tx1"/>
              </a:solidFill>
              <a:effectLst/>
              <a:uLnTx/>
              <a:uFillTx/>
              <a:latin typeface="+mn-lt"/>
              <a:ea typeface="+mn-ea"/>
              <a:cs typeface="+mn-cs"/>
            </a:endParaRPr>
          </a:p>
          <a:p>
            <a:pPr marL="233363" indent="-233363" defTabSz="158750" fontAlgn="base">
              <a:lnSpc>
                <a:spcPct val="90000"/>
              </a:lnSpc>
              <a:spcBef>
                <a:spcPct val="25000"/>
              </a:spcBef>
              <a:spcAft>
                <a:spcPct val="0"/>
              </a:spcAft>
              <a:buClr>
                <a:schemeClr val="tx1"/>
              </a:buClr>
              <a:buFont typeface="Arial" charset="0"/>
              <a:buChar char="»"/>
            </a:pPr>
            <a:r>
              <a:rPr kumimoji="0" lang="en-US" sz="2200" b="0" i="0" u="none" strike="noStrike" kern="0" cap="none" spc="0" normalizeH="0" noProof="0" dirty="0">
                <a:ln>
                  <a:noFill/>
                </a:ln>
                <a:solidFill>
                  <a:schemeClr val="tx1"/>
                </a:solidFill>
                <a:effectLst/>
                <a:uLnTx/>
                <a:uFillTx/>
                <a:latin typeface="+mn-lt"/>
                <a:ea typeface="+mn-ea"/>
                <a:cs typeface="+mn-cs"/>
              </a:rPr>
              <a:t> </a:t>
            </a:r>
            <a:r>
              <a:rPr lang="en-US" sz="2200" dirty="0"/>
              <a:t>If a Champion Score Variable is selected, Model Builder will generate reports (e.g., ROC curves) that compare the output scores of the new scorecard model and the Champion Score Variable </a:t>
            </a:r>
          </a:p>
          <a:p>
            <a:pPr marL="233363" marR="0" lvl="0" indent="-233363" algn="l" defTabSz="158750" rtl="0" eaLnBrk="1" fontAlgn="base" latinLnBrk="0" hangingPunct="1">
              <a:lnSpc>
                <a:spcPct val="90000"/>
              </a:lnSpc>
              <a:spcBef>
                <a:spcPct val="25000"/>
              </a:spcBef>
              <a:spcAft>
                <a:spcPct val="0"/>
              </a:spcAft>
              <a:buClr>
                <a:schemeClr val="tx1"/>
              </a:buClr>
              <a:buSzTx/>
              <a:buFont typeface="Arial" charset="0"/>
              <a:buChar char="»"/>
              <a:tabLst/>
              <a:defRPr/>
            </a:pPr>
            <a:endParaRPr kumimoji="0" lang="en-US" sz="2200" b="0" i="0" u="none" strike="noStrike" kern="0" cap="none" spc="0" normalizeH="0" baseline="0" noProof="0" dirty="0">
              <a:ln>
                <a:noFill/>
              </a:ln>
              <a:solidFill>
                <a:schemeClr val="tx1"/>
              </a:solidFill>
              <a:effectLst/>
              <a:uLnTx/>
              <a:uFillTx/>
              <a:latin typeface="+mn-lt"/>
              <a:ea typeface="+mn-ea"/>
              <a:cs typeface="+mn-cs"/>
            </a:endParaRPr>
          </a:p>
        </p:txBody>
      </p:sp>
      <p:pic>
        <p:nvPicPr>
          <p:cNvPr id="5" name="Picture 4" descr="samwt.jpg"/>
          <p:cNvPicPr>
            <a:picLocks noChangeAspect="1"/>
          </p:cNvPicPr>
          <p:nvPr/>
        </p:nvPicPr>
        <p:blipFill>
          <a:blip r:embed="rId2" cstate="print"/>
          <a:stretch>
            <a:fillRect/>
          </a:stretch>
        </p:blipFill>
        <p:spPr>
          <a:xfrm>
            <a:off x="1828800" y="2133600"/>
            <a:ext cx="5667375" cy="752475"/>
          </a:xfrm>
          <a:prstGeom prst="rect">
            <a:avLst/>
          </a:prstGeom>
        </p:spPr>
      </p:pic>
    </p:spTree>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Type</a:t>
            </a:r>
          </a:p>
        </p:txBody>
      </p:sp>
      <p:sp>
        <p:nvSpPr>
          <p:cNvPr id="3" name="Content Placeholder 2"/>
          <p:cNvSpPr>
            <a:spLocks noGrp="1"/>
          </p:cNvSpPr>
          <p:nvPr>
            <p:ph idx="1"/>
          </p:nvPr>
        </p:nvSpPr>
        <p:spPr>
          <a:xfrm>
            <a:off x="381000" y="1143000"/>
            <a:ext cx="8534400" cy="2226763"/>
          </a:xfrm>
        </p:spPr>
        <p:txBody>
          <a:bodyPr/>
          <a:lstStyle/>
          <a:p>
            <a:r>
              <a:rPr lang="en-US" dirty="0"/>
              <a:t>Select validation type</a:t>
            </a:r>
          </a:p>
          <a:p>
            <a:pPr lvl="1"/>
            <a:r>
              <a:rPr lang="en-US" dirty="0"/>
              <a:t>For large dataset, Train/Test Variable (set ID)</a:t>
            </a:r>
          </a:p>
          <a:p>
            <a:pPr lvl="2"/>
            <a:r>
              <a:rPr lang="en-US" dirty="0"/>
              <a:t>1 means training data</a:t>
            </a:r>
          </a:p>
          <a:p>
            <a:pPr lvl="2"/>
            <a:r>
              <a:rPr lang="en-US" dirty="0"/>
              <a:t>2 means validation/test data</a:t>
            </a:r>
          </a:p>
          <a:p>
            <a:pPr lvl="2"/>
            <a:r>
              <a:rPr lang="en-US" dirty="0"/>
              <a:t>User can either use an existing Set ID variable, or create a new one and specify the percentages of 1 and 2 data records</a:t>
            </a:r>
          </a:p>
          <a:p>
            <a:pPr lvl="1"/>
            <a:r>
              <a:rPr lang="en-US" dirty="0"/>
              <a:t>For small dataset, use Bootstrap validation</a:t>
            </a:r>
          </a:p>
        </p:txBody>
      </p:sp>
      <p:pic>
        <p:nvPicPr>
          <p:cNvPr id="5" name="Picture 4" descr="validationtype.jpg"/>
          <p:cNvPicPr>
            <a:picLocks noChangeAspect="1"/>
          </p:cNvPicPr>
          <p:nvPr/>
        </p:nvPicPr>
        <p:blipFill>
          <a:blip r:embed="rId2" cstate="print"/>
          <a:stretch>
            <a:fillRect/>
          </a:stretch>
        </p:blipFill>
        <p:spPr>
          <a:xfrm>
            <a:off x="1600200" y="3505200"/>
            <a:ext cx="6105525" cy="2827913"/>
          </a:xfrm>
          <a:prstGeom prst="rect">
            <a:avLst/>
          </a:prstGeom>
        </p:spPr>
      </p:pic>
    </p:spTree>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4899803"/>
          </a:xfrm>
        </p:spPr>
        <p:txBody>
          <a:bodyPr/>
          <a:lstStyle/>
          <a:p>
            <a:r>
              <a:rPr lang="en-US" dirty="0"/>
              <a:t>User can either use an existing binning library or let Model Builder create a new binning library and </a:t>
            </a:r>
            <a:r>
              <a:rPr lang="en-US" i="1" dirty="0"/>
              <a:t>bin</a:t>
            </a:r>
            <a:r>
              <a:rPr lang="en-US" dirty="0"/>
              <a:t> selected variables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creating a new binning library, user needs to specify its location and name</a:t>
            </a:r>
          </a:p>
        </p:txBody>
      </p:sp>
      <p:pic>
        <p:nvPicPr>
          <p:cNvPr id="610305" name="Picture 1"/>
          <p:cNvPicPr>
            <a:picLocks noChangeAspect="1" noChangeArrowheads="1"/>
          </p:cNvPicPr>
          <p:nvPr/>
        </p:nvPicPr>
        <p:blipFill>
          <a:blip r:embed="rId2" cstate="print"/>
          <a:srcRect/>
          <a:stretch>
            <a:fillRect/>
          </a:stretch>
        </p:blipFill>
        <p:spPr bwMode="auto">
          <a:xfrm>
            <a:off x="1428750" y="2038350"/>
            <a:ext cx="6286500" cy="2781300"/>
          </a:xfrm>
          <a:prstGeom prst="rect">
            <a:avLst/>
          </a:prstGeom>
          <a:noFill/>
          <a:ln w="9525">
            <a:noFill/>
            <a:miter lim="800000"/>
            <a:headEnd/>
            <a:tailEnd/>
          </a:ln>
          <a:effectLst/>
        </p:spPr>
      </p:pic>
    </p:spTree>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Auto-Binning Variables Selection</a:t>
            </a:r>
          </a:p>
        </p:txBody>
      </p:sp>
      <p:sp>
        <p:nvSpPr>
          <p:cNvPr id="3" name="Content Placeholder 2"/>
          <p:cNvSpPr>
            <a:spLocks noGrp="1"/>
          </p:cNvSpPr>
          <p:nvPr>
            <p:ph idx="1"/>
          </p:nvPr>
        </p:nvSpPr>
        <p:spPr>
          <a:xfrm>
            <a:off x="381000" y="1143000"/>
            <a:ext cx="8534400" cy="397032"/>
          </a:xfrm>
        </p:spPr>
        <p:txBody>
          <a:bodyPr/>
          <a:lstStyle/>
          <a:p>
            <a:r>
              <a:rPr lang="en-US" dirty="0"/>
              <a:t>Select the variables that are going to be auto-binned </a:t>
            </a:r>
          </a:p>
        </p:txBody>
      </p:sp>
      <p:pic>
        <p:nvPicPr>
          <p:cNvPr id="826369" name="Picture 1"/>
          <p:cNvPicPr>
            <a:picLocks noChangeAspect="1" noChangeArrowheads="1"/>
          </p:cNvPicPr>
          <p:nvPr/>
        </p:nvPicPr>
        <p:blipFill>
          <a:blip r:embed="rId2" cstate="print"/>
          <a:srcRect/>
          <a:stretch>
            <a:fillRect/>
          </a:stretch>
        </p:blipFill>
        <p:spPr bwMode="auto">
          <a:xfrm>
            <a:off x="1752600" y="1600200"/>
            <a:ext cx="5732463" cy="4855538"/>
          </a:xfrm>
          <a:prstGeom prst="rect">
            <a:avLst/>
          </a:prstGeom>
          <a:noFill/>
          <a:ln w="9525">
            <a:noFill/>
            <a:miter lim="800000"/>
            <a:headEnd/>
            <a:tailEnd/>
          </a:ln>
        </p:spPr>
      </p:pic>
    </p:spTree>
  </p:cSld>
  <p:clrMapOvr>
    <a:masterClrMapping/>
  </p:clrMapOvr>
  <p:transition>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Auto-Binning Variables Selection</a:t>
            </a:r>
          </a:p>
        </p:txBody>
      </p:sp>
      <p:sp>
        <p:nvSpPr>
          <p:cNvPr id="3" name="Content Placeholder 2"/>
          <p:cNvSpPr>
            <a:spLocks noGrp="1"/>
          </p:cNvSpPr>
          <p:nvPr>
            <p:ph idx="1"/>
          </p:nvPr>
        </p:nvSpPr>
        <p:spPr>
          <a:xfrm>
            <a:off x="381000" y="1143000"/>
            <a:ext cx="8534400" cy="397032"/>
          </a:xfrm>
        </p:spPr>
        <p:txBody>
          <a:bodyPr/>
          <a:lstStyle/>
          <a:p>
            <a:r>
              <a:rPr lang="en-US" dirty="0"/>
              <a:t>User may want to specify the Rounding type of the variables</a:t>
            </a:r>
          </a:p>
        </p:txBody>
      </p:sp>
      <p:pic>
        <p:nvPicPr>
          <p:cNvPr id="608258" name="Picture 2"/>
          <p:cNvPicPr>
            <a:picLocks noChangeAspect="1" noChangeArrowheads="1"/>
          </p:cNvPicPr>
          <p:nvPr/>
        </p:nvPicPr>
        <p:blipFill>
          <a:blip r:embed="rId2" cstate="print"/>
          <a:srcRect/>
          <a:stretch>
            <a:fillRect/>
          </a:stretch>
        </p:blipFill>
        <p:spPr bwMode="auto">
          <a:xfrm>
            <a:off x="6096000" y="3124200"/>
            <a:ext cx="2695575" cy="3009900"/>
          </a:xfrm>
          <a:prstGeom prst="rect">
            <a:avLst/>
          </a:prstGeom>
          <a:noFill/>
          <a:ln w="9525">
            <a:noFill/>
            <a:miter lim="800000"/>
            <a:headEnd/>
            <a:tailEnd/>
          </a:ln>
          <a:effectLst/>
        </p:spPr>
      </p:pic>
      <p:pic>
        <p:nvPicPr>
          <p:cNvPr id="825345" name="Picture 1"/>
          <p:cNvPicPr>
            <a:picLocks noChangeAspect="1" noChangeArrowheads="1"/>
          </p:cNvPicPr>
          <p:nvPr/>
        </p:nvPicPr>
        <p:blipFill>
          <a:blip r:embed="rId3" cstate="print"/>
          <a:srcRect/>
          <a:stretch>
            <a:fillRect/>
          </a:stretch>
        </p:blipFill>
        <p:spPr bwMode="auto">
          <a:xfrm>
            <a:off x="457200" y="1752600"/>
            <a:ext cx="5397717" cy="4572000"/>
          </a:xfrm>
          <a:prstGeom prst="rect">
            <a:avLst/>
          </a:prstGeom>
          <a:noFill/>
          <a:ln w="9525">
            <a:noFill/>
            <a:miter lim="800000"/>
            <a:headEnd/>
            <a:tailEnd/>
          </a:ln>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407894" y="1828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sz="2800" kern="0" dirty="0"/>
              <a:t>Applications</a:t>
            </a:r>
          </a:p>
          <a:p>
            <a:endParaRPr lang="en-US" sz="2800" kern="0" dirty="0"/>
          </a:p>
          <a:p>
            <a:pPr marL="341312" lvl="1" indent="0">
              <a:lnSpc>
                <a:spcPct val="150000"/>
              </a:lnSpc>
              <a:buNone/>
            </a:pPr>
            <a:r>
              <a:rPr lang="en-US" kern="0" dirty="0"/>
              <a:t>Scorecards have been successfully applied to all fields of predictive modeling served by FICO. Examples of applications include web log transaction, fraud detection, credit customer retention, insurance dollar loss reduction, direct mailing response maximization and mortgage risk assessment. This modeling technology is commercially available in the Scorecard Module of FICO® Model Builder.</a:t>
            </a:r>
          </a:p>
        </p:txBody>
      </p:sp>
    </p:spTree>
    <p:extLst>
      <p:ext uri="{BB962C8B-B14F-4D97-AF65-F5344CB8AC3E}">
        <p14:creationId xmlns:p14="http://schemas.microsoft.com/office/powerpoint/2010/main" val="12432745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Appropriate Rounding Types</a:t>
            </a:r>
          </a:p>
        </p:txBody>
      </p:sp>
      <p:sp>
        <p:nvSpPr>
          <p:cNvPr id="3" name="Content Placeholder 2"/>
          <p:cNvSpPr>
            <a:spLocks noGrp="1"/>
          </p:cNvSpPr>
          <p:nvPr>
            <p:ph idx="1"/>
          </p:nvPr>
        </p:nvSpPr>
        <p:spPr>
          <a:xfrm>
            <a:off x="381000" y="1143000"/>
            <a:ext cx="8534400" cy="397032"/>
          </a:xfrm>
        </p:spPr>
        <p:txBody>
          <a:bodyPr/>
          <a:lstStyle/>
          <a:p>
            <a:r>
              <a:rPr lang="en-US" dirty="0"/>
              <a:t>If using default rounding type, it may yield ugly bin breaks</a:t>
            </a:r>
          </a:p>
        </p:txBody>
      </p:sp>
      <p:graphicFrame>
        <p:nvGraphicFramePr>
          <p:cNvPr id="4" name="Group 42"/>
          <p:cNvGraphicFramePr>
            <a:graphicFrameLocks/>
          </p:cNvGraphicFramePr>
          <p:nvPr/>
        </p:nvGraphicFramePr>
        <p:xfrm>
          <a:off x="457200" y="1828800"/>
          <a:ext cx="3811587" cy="4023360"/>
        </p:xfrm>
        <a:graphic>
          <a:graphicData uri="http://schemas.openxmlformats.org/drawingml/2006/table">
            <a:tbl>
              <a:tblPr/>
              <a:tblGrid>
                <a:gridCol w="1906587">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Bin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'Below 549'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'549 -&lt; 587'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'587 -&lt; 613'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'613 -&lt; 633'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'633 -&lt; 649'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'649 -&lt; 666'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'666 -&lt; 686'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'686 -&lt; 714'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    '714 -&lt; 752'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50000"/>
                        </a:spcBef>
                        <a:spcAft>
                          <a:spcPct val="0"/>
                        </a:spcAft>
                        <a:buClr>
                          <a:srgbClr val="B2B2B2"/>
                        </a:buClr>
                        <a:buSzTx/>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    '752 - High'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TextBox 4"/>
          <p:cNvSpPr txBox="1"/>
          <p:nvPr/>
        </p:nvSpPr>
        <p:spPr>
          <a:xfrm>
            <a:off x="685800" y="5943600"/>
            <a:ext cx="3429144" cy="369332"/>
          </a:xfrm>
          <a:prstGeom prst="rect">
            <a:avLst/>
          </a:prstGeom>
          <a:noFill/>
        </p:spPr>
        <p:txBody>
          <a:bodyPr wrap="none" rtlCol="0">
            <a:spAutoFit/>
          </a:bodyPr>
          <a:lstStyle/>
          <a:p>
            <a:r>
              <a:rPr lang="en-US" dirty="0"/>
              <a:t>e.g. bins of FICO score variable</a:t>
            </a:r>
          </a:p>
        </p:txBody>
      </p:sp>
      <p:sp>
        <p:nvSpPr>
          <p:cNvPr id="6" name="TextBox 5"/>
          <p:cNvSpPr txBox="1"/>
          <p:nvPr/>
        </p:nvSpPr>
        <p:spPr>
          <a:xfrm>
            <a:off x="4648201" y="2133600"/>
            <a:ext cx="4114800" cy="2446824"/>
          </a:xfrm>
          <a:prstGeom prst="rect">
            <a:avLst/>
          </a:prstGeom>
          <a:noFill/>
        </p:spPr>
        <p:txBody>
          <a:bodyPr wrap="square" rtlCol="0">
            <a:spAutoFit/>
          </a:bodyPr>
          <a:lstStyle/>
          <a:p>
            <a:r>
              <a:rPr lang="en-US" dirty="0"/>
              <a:t>Better use an appropriate rounding type to control bin breaks Multiples of 10 for a scaled score variable</a:t>
            </a:r>
          </a:p>
          <a:p>
            <a:pPr marL="292100" indent="-292100" defTabSz="831850">
              <a:lnSpc>
                <a:spcPct val="90000"/>
              </a:lnSpc>
              <a:buClr>
                <a:schemeClr val="tx1"/>
              </a:buClr>
              <a:buFont typeface="Arial" charset="0"/>
              <a:buChar char="»"/>
            </a:pPr>
            <a:r>
              <a:rPr lang="en-US" dirty="0"/>
              <a:t>Multiples of 5 for a percentage variable</a:t>
            </a:r>
          </a:p>
          <a:p>
            <a:pPr marL="292100" indent="-292100" defTabSz="831850">
              <a:lnSpc>
                <a:spcPct val="90000"/>
              </a:lnSpc>
              <a:buClr>
                <a:schemeClr val="tx1"/>
              </a:buClr>
              <a:buFont typeface="Arial" charset="0"/>
              <a:buChar char="»"/>
            </a:pPr>
            <a:r>
              <a:rPr lang="en-US" dirty="0"/>
              <a:t>Quarterly, semi-annually, and annual breaks for a “month” variable</a:t>
            </a:r>
          </a:p>
          <a:p>
            <a:endParaRPr lang="en-US" dirty="0"/>
          </a:p>
        </p:txBody>
      </p:sp>
    </p:spTree>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Output Options</a:t>
            </a:r>
          </a:p>
        </p:txBody>
      </p:sp>
      <p:sp>
        <p:nvSpPr>
          <p:cNvPr id="3" name="Content Placeholder 2"/>
          <p:cNvSpPr>
            <a:spLocks noGrp="1"/>
          </p:cNvSpPr>
          <p:nvPr>
            <p:ph idx="1"/>
          </p:nvPr>
        </p:nvSpPr>
        <p:spPr>
          <a:xfrm>
            <a:off x="381000" y="1143000"/>
            <a:ext cx="8534400" cy="701731"/>
          </a:xfrm>
        </p:spPr>
        <p:txBody>
          <a:bodyPr/>
          <a:lstStyle/>
          <a:p>
            <a:r>
              <a:rPr lang="en-US" dirty="0"/>
              <a:t>The New Scorecard Wizard will create a new script file. User needs to specify the name and location of the script file</a:t>
            </a:r>
          </a:p>
        </p:txBody>
      </p:sp>
      <p:pic>
        <p:nvPicPr>
          <p:cNvPr id="4" name="Picture 3" descr="modelLocation.jpg"/>
          <p:cNvPicPr>
            <a:picLocks noChangeAspect="1"/>
          </p:cNvPicPr>
          <p:nvPr/>
        </p:nvPicPr>
        <p:blipFill>
          <a:blip r:embed="rId2" cstate="print"/>
          <a:stretch>
            <a:fillRect/>
          </a:stretch>
        </p:blipFill>
        <p:spPr>
          <a:xfrm>
            <a:off x="1981200" y="1905000"/>
            <a:ext cx="5400675" cy="4505325"/>
          </a:xfrm>
          <a:prstGeom prst="rect">
            <a:avLst/>
          </a:prstGeom>
        </p:spPr>
      </p:pic>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New Model Specifications</a:t>
            </a:r>
          </a:p>
        </p:txBody>
      </p:sp>
      <p:sp>
        <p:nvSpPr>
          <p:cNvPr id="3" name="Content Placeholder 2"/>
          <p:cNvSpPr>
            <a:spLocks noGrp="1"/>
          </p:cNvSpPr>
          <p:nvPr>
            <p:ph idx="1"/>
          </p:nvPr>
        </p:nvSpPr>
        <p:spPr>
          <a:xfrm>
            <a:off x="381000" y="1143000"/>
            <a:ext cx="8534400" cy="1091068"/>
          </a:xfrm>
        </p:spPr>
        <p:txBody>
          <a:bodyPr/>
          <a:lstStyle/>
          <a:p>
            <a:r>
              <a:rPr lang="en-US" dirty="0"/>
              <a:t>At last, review the specifications of the new model </a:t>
            </a:r>
          </a:p>
          <a:p>
            <a:r>
              <a:rPr lang="en-US" dirty="0"/>
              <a:t>User has the option to run Model Training immediately and generate Model Performance Report</a:t>
            </a:r>
          </a:p>
        </p:txBody>
      </p:sp>
      <p:pic>
        <p:nvPicPr>
          <p:cNvPr id="4" name="Picture 3" descr="modelsummary.jpg"/>
          <p:cNvPicPr>
            <a:picLocks noChangeAspect="1"/>
          </p:cNvPicPr>
          <p:nvPr/>
        </p:nvPicPr>
        <p:blipFill>
          <a:blip r:embed="rId2" cstate="print"/>
          <a:stretch>
            <a:fillRect/>
          </a:stretch>
        </p:blipFill>
        <p:spPr>
          <a:xfrm>
            <a:off x="2133600" y="2197167"/>
            <a:ext cx="4986337" cy="4159678"/>
          </a:xfrm>
          <a:prstGeom prst="rect">
            <a:avLst/>
          </a:prstGeom>
        </p:spPr>
      </p:pic>
      <p:sp>
        <p:nvSpPr>
          <p:cNvPr id="5" name="Oval 4"/>
          <p:cNvSpPr>
            <a:spLocks noChangeArrowheads="1"/>
          </p:cNvSpPr>
          <p:nvPr/>
        </p:nvSpPr>
        <p:spPr bwMode="ltGray">
          <a:xfrm>
            <a:off x="2057400" y="5334000"/>
            <a:ext cx="1981200" cy="4572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138" name="Picture 2"/>
          <p:cNvPicPr>
            <a:picLocks noChangeAspect="1" noChangeArrowheads="1"/>
          </p:cNvPicPr>
          <p:nvPr/>
        </p:nvPicPr>
        <p:blipFill>
          <a:blip r:embed="rId2" cstate="print"/>
          <a:srcRect/>
          <a:stretch>
            <a:fillRect/>
          </a:stretch>
        </p:blipFill>
        <p:spPr bwMode="auto">
          <a:xfrm>
            <a:off x="3581399" y="1828800"/>
            <a:ext cx="5218607" cy="3733800"/>
          </a:xfrm>
          <a:prstGeom prst="rect">
            <a:avLst/>
          </a:prstGeom>
          <a:noFill/>
          <a:ln w="9525">
            <a:noFill/>
            <a:miter lim="800000"/>
            <a:headEnd/>
            <a:tailEnd/>
          </a:ln>
          <a:effectLst/>
        </p:spPr>
      </p:pic>
      <p:pic>
        <p:nvPicPr>
          <p:cNvPr id="603137" name="Picture 1"/>
          <p:cNvPicPr>
            <a:picLocks noChangeAspect="1" noChangeArrowheads="1"/>
          </p:cNvPicPr>
          <p:nvPr/>
        </p:nvPicPr>
        <p:blipFill>
          <a:blip r:embed="rId3" cstate="print"/>
          <a:srcRect/>
          <a:stretch>
            <a:fillRect/>
          </a:stretch>
        </p:blipFill>
        <p:spPr bwMode="auto">
          <a:xfrm>
            <a:off x="457200" y="1828800"/>
            <a:ext cx="3035329" cy="3733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Review Model Training Output</a:t>
            </a:r>
          </a:p>
        </p:txBody>
      </p:sp>
      <p:sp>
        <p:nvSpPr>
          <p:cNvPr id="3" name="Content Placeholder 2"/>
          <p:cNvSpPr>
            <a:spLocks noGrp="1"/>
          </p:cNvSpPr>
          <p:nvPr>
            <p:ph idx="1"/>
          </p:nvPr>
        </p:nvSpPr>
        <p:spPr>
          <a:xfrm>
            <a:off x="381000" y="1143000"/>
            <a:ext cx="8534400" cy="397032"/>
          </a:xfrm>
        </p:spPr>
        <p:txBody>
          <a:bodyPr/>
          <a:lstStyle/>
          <a:p>
            <a:r>
              <a:rPr lang="en-US" dirty="0"/>
              <a:t>Scripts, logs, and reports are generated in respective folders</a:t>
            </a:r>
          </a:p>
        </p:txBody>
      </p:sp>
      <p:sp>
        <p:nvSpPr>
          <p:cNvPr id="6" name="Oval 5"/>
          <p:cNvSpPr>
            <a:spLocks noChangeArrowheads="1"/>
          </p:cNvSpPr>
          <p:nvPr/>
        </p:nvSpPr>
        <p:spPr bwMode="ltGray">
          <a:xfrm>
            <a:off x="685800" y="4191000"/>
            <a:ext cx="19812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7" name="Line 32"/>
          <p:cNvSpPr>
            <a:spLocks noChangeShapeType="1"/>
          </p:cNvSpPr>
          <p:nvPr/>
        </p:nvSpPr>
        <p:spPr bwMode="ltGray">
          <a:xfrm flipV="1">
            <a:off x="2667000" y="3657600"/>
            <a:ext cx="1447800" cy="609600"/>
          </a:xfrm>
          <a:prstGeom prst="line">
            <a:avLst/>
          </a:prstGeom>
          <a:noFill/>
          <a:ln w="38100">
            <a:solidFill>
              <a:schemeClr val="tx2"/>
            </a:solidFill>
            <a:round/>
            <a:headEnd/>
            <a:tailEnd type="triangle" w="med" len="med"/>
          </a:ln>
        </p:spPr>
        <p:txBody>
          <a:bodyPr wrap="none" anchor="ctr"/>
          <a:lstStyle/>
          <a:p>
            <a:endParaRPr lang="en-US"/>
          </a:p>
        </p:txBody>
      </p:sp>
    </p:spTree>
  </p:cSld>
  <p:clrMapOvr>
    <a:masterClrMapping/>
  </p:clrMapOvr>
  <p:transition>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7</a:t>
            </a:r>
            <a:br>
              <a:rPr lang="en-US" dirty="0">
                <a:cs typeface="Arial" charset="0"/>
              </a:rPr>
            </a:br>
            <a:r>
              <a:rPr lang="en-US" dirty="0"/>
              <a:t>Variable Binning – Fine Binning</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7 Variable Binning – Fine Binning</a:t>
            </a:r>
          </a:p>
        </p:txBody>
      </p:sp>
      <p:sp>
        <p:nvSpPr>
          <p:cNvPr id="3" name="Content Placeholder 2"/>
          <p:cNvSpPr>
            <a:spLocks noGrp="1"/>
          </p:cNvSpPr>
          <p:nvPr>
            <p:ph idx="1"/>
          </p:nvPr>
        </p:nvSpPr>
        <p:spPr>
          <a:xfrm>
            <a:off x="381000" y="1143000"/>
            <a:ext cx="8534400" cy="1458861"/>
          </a:xfrm>
        </p:spPr>
        <p:txBody>
          <a:bodyPr/>
          <a:lstStyle/>
          <a:p>
            <a:r>
              <a:rPr lang="en-US" dirty="0"/>
              <a:t>Topics</a:t>
            </a:r>
          </a:p>
          <a:p>
            <a:pPr lvl="1"/>
            <a:r>
              <a:rPr lang="en-US" dirty="0"/>
              <a:t>Binning Concepts</a:t>
            </a:r>
          </a:p>
          <a:p>
            <a:pPr lvl="1"/>
            <a:r>
              <a:rPr lang="en-US" dirty="0"/>
              <a:t>Binning Library and Scorecard</a:t>
            </a:r>
          </a:p>
          <a:p>
            <a:pPr lvl="1"/>
            <a:r>
              <a:rPr lang="en-US" dirty="0"/>
              <a:t>Auto-Fine Binning</a:t>
            </a:r>
          </a:p>
        </p:txBody>
      </p:sp>
    </p:spTree>
  </p:cSld>
  <p:clrMapOvr>
    <a:masterClrMapping/>
  </p:clrMapOvr>
  <p:transition>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Binning?</a:t>
            </a:r>
          </a:p>
        </p:txBody>
      </p:sp>
      <p:sp>
        <p:nvSpPr>
          <p:cNvPr id="3" name="Content Placeholder 2"/>
          <p:cNvSpPr>
            <a:spLocks noGrp="1"/>
          </p:cNvSpPr>
          <p:nvPr>
            <p:ph idx="1"/>
          </p:nvPr>
        </p:nvSpPr>
        <p:spPr>
          <a:xfrm>
            <a:off x="381000" y="1143000"/>
            <a:ext cx="8534400" cy="5461495"/>
          </a:xfrm>
        </p:spPr>
        <p:txBody>
          <a:bodyPr/>
          <a:lstStyle/>
          <a:p>
            <a:r>
              <a:rPr lang="en-US" dirty="0"/>
              <a:t>Binning is the analytic activity to partition the value ranges of a predictive variable into mutually exclusive and collectively exhaustive sets, aka, </a:t>
            </a:r>
            <a:r>
              <a:rPr lang="en-US" i="1" dirty="0"/>
              <a:t>bins</a:t>
            </a:r>
            <a:endParaRPr lang="en-US" dirty="0"/>
          </a:p>
          <a:p>
            <a:r>
              <a:rPr lang="en-US" dirty="0"/>
              <a:t>All variables must be binned before they can be used to build a scorecard model. Binned variables are called </a:t>
            </a:r>
            <a:r>
              <a:rPr lang="en-US" i="1" dirty="0"/>
              <a:t>characteristics</a:t>
            </a:r>
            <a:endParaRPr lang="en-US" dirty="0"/>
          </a:p>
          <a:p>
            <a:r>
              <a:rPr lang="en-US" dirty="0"/>
              <a:t>In statistics, binning is equivalent to creating dummy/indicator variables</a:t>
            </a:r>
          </a:p>
          <a:p>
            <a:r>
              <a:rPr lang="en-US" dirty="0"/>
              <a:t>Benefits of binning</a:t>
            </a:r>
          </a:p>
          <a:p>
            <a:pPr lvl="1"/>
            <a:r>
              <a:rPr lang="en-US" dirty="0"/>
              <a:t>Captures non-linear relationship between target and predictive variables</a:t>
            </a:r>
          </a:p>
          <a:p>
            <a:pPr lvl="1"/>
            <a:r>
              <a:rPr lang="en-US" dirty="0"/>
              <a:t>Provides a way to reign outliers in, yet still capture the information contributed by them</a:t>
            </a:r>
          </a:p>
          <a:p>
            <a:pPr lvl="1"/>
            <a:r>
              <a:rPr lang="en-US" dirty="0"/>
              <a:t>Makes models more interpretable</a:t>
            </a:r>
          </a:p>
          <a:p>
            <a:pPr lvl="1"/>
            <a:r>
              <a:rPr lang="en-US" dirty="0"/>
              <a:t>Allows user to apply experience and domain expertise</a:t>
            </a:r>
          </a:p>
          <a:p>
            <a:pPr lvl="1"/>
            <a:endParaRPr lang="en-US" dirty="0"/>
          </a:p>
          <a:p>
            <a:pPr lvl="1"/>
            <a:endParaRPr lang="en-US" dirty="0"/>
          </a:p>
        </p:txBody>
      </p:sp>
    </p:spTree>
  </p:cSld>
  <p:clrMapOvr>
    <a:masterClrMapping/>
  </p:clrMapOvr>
  <p:transition>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Binning</a:t>
            </a:r>
          </a:p>
        </p:txBody>
      </p:sp>
      <p:sp>
        <p:nvSpPr>
          <p:cNvPr id="3" name="Content Placeholder 2"/>
          <p:cNvSpPr>
            <a:spLocks noGrp="1"/>
          </p:cNvSpPr>
          <p:nvPr>
            <p:ph idx="1"/>
          </p:nvPr>
        </p:nvSpPr>
        <p:spPr>
          <a:xfrm>
            <a:off x="381000" y="1143000"/>
            <a:ext cx="8534400" cy="701731"/>
          </a:xfrm>
        </p:spPr>
        <p:txBody>
          <a:bodyPr/>
          <a:lstStyle/>
          <a:p>
            <a:r>
              <a:rPr lang="en-US" dirty="0"/>
              <a:t>Each bin receives a </a:t>
            </a:r>
            <a:r>
              <a:rPr lang="en-US" i="1" dirty="0"/>
              <a:t>score weight </a:t>
            </a:r>
            <a:r>
              <a:rPr lang="en-US" dirty="0"/>
              <a:t>when training a scorecard model.</a:t>
            </a:r>
          </a:p>
        </p:txBody>
      </p:sp>
      <p:sp>
        <p:nvSpPr>
          <p:cNvPr id="4" name="Line 3"/>
          <p:cNvSpPr>
            <a:spLocks noChangeShapeType="1"/>
          </p:cNvSpPr>
          <p:nvPr/>
        </p:nvSpPr>
        <p:spPr bwMode="auto">
          <a:xfrm>
            <a:off x="2163763" y="4695825"/>
            <a:ext cx="2892425" cy="1587"/>
          </a:xfrm>
          <a:prstGeom prst="line">
            <a:avLst/>
          </a:prstGeom>
          <a:noFill/>
          <a:ln w="3175">
            <a:solidFill>
              <a:schemeClr val="tx1"/>
            </a:solidFill>
            <a:round/>
            <a:headEnd/>
            <a:tailEnd type="triangle" w="med" len="med"/>
          </a:ln>
        </p:spPr>
        <p:txBody>
          <a:bodyPr wrap="none" anchor="ctr"/>
          <a:lstStyle/>
          <a:p>
            <a:endParaRPr lang="en-US"/>
          </a:p>
        </p:txBody>
      </p:sp>
      <p:sp>
        <p:nvSpPr>
          <p:cNvPr id="5" name="Text Box 4"/>
          <p:cNvSpPr txBox="1">
            <a:spLocks noChangeArrowheads="1"/>
          </p:cNvSpPr>
          <p:nvPr/>
        </p:nvSpPr>
        <p:spPr bwMode="auto">
          <a:xfrm>
            <a:off x="2209800" y="4800600"/>
            <a:ext cx="3552825" cy="366712"/>
          </a:xfrm>
          <a:prstGeom prst="rect">
            <a:avLst/>
          </a:prstGeom>
          <a:noFill/>
          <a:ln w="3175" algn="ctr">
            <a:noFill/>
            <a:miter lim="800000"/>
            <a:headEnd/>
            <a:tailEnd/>
          </a:ln>
        </p:spPr>
        <p:txBody>
          <a:bodyPr>
            <a:spAutoFit/>
          </a:bodyPr>
          <a:lstStyle/>
          <a:p>
            <a:pPr>
              <a:spcBef>
                <a:spcPct val="50000"/>
              </a:spcBef>
              <a:buClr>
                <a:srgbClr val="B2B2B2"/>
              </a:buClr>
              <a:buFont typeface="Wingdings" pitchFamily="2" charset="2"/>
              <a:buNone/>
            </a:pPr>
            <a:r>
              <a:rPr lang="en-US" sz="1800"/>
              <a:t>#1   #2    #3   #4  …      Age bins</a:t>
            </a:r>
          </a:p>
        </p:txBody>
      </p:sp>
      <p:sp>
        <p:nvSpPr>
          <p:cNvPr id="6" name="Line 5"/>
          <p:cNvSpPr>
            <a:spLocks noChangeShapeType="1"/>
          </p:cNvSpPr>
          <p:nvPr/>
        </p:nvSpPr>
        <p:spPr bwMode="auto">
          <a:xfrm flipV="1">
            <a:off x="2178050" y="2644775"/>
            <a:ext cx="0" cy="2051050"/>
          </a:xfrm>
          <a:prstGeom prst="line">
            <a:avLst/>
          </a:prstGeom>
          <a:noFill/>
          <a:ln w="3175">
            <a:solidFill>
              <a:schemeClr val="tx1"/>
            </a:solidFill>
            <a:round/>
            <a:headEnd/>
            <a:tailEnd type="triangle" w="med" len="med"/>
          </a:ln>
        </p:spPr>
        <p:txBody>
          <a:bodyPr wrap="none" anchor="ctr"/>
          <a:lstStyle/>
          <a:p>
            <a:endParaRPr lang="en-US"/>
          </a:p>
        </p:txBody>
      </p:sp>
      <p:sp>
        <p:nvSpPr>
          <p:cNvPr id="7" name="Text Box 6"/>
          <p:cNvSpPr txBox="1">
            <a:spLocks noChangeArrowheads="1"/>
          </p:cNvSpPr>
          <p:nvPr/>
        </p:nvSpPr>
        <p:spPr bwMode="auto">
          <a:xfrm>
            <a:off x="539750" y="2598737"/>
            <a:ext cx="1600200" cy="646331"/>
          </a:xfrm>
          <a:prstGeom prst="rect">
            <a:avLst/>
          </a:prstGeom>
          <a:noFill/>
          <a:ln w="3175" algn="ctr">
            <a:noFill/>
            <a:miter lim="800000"/>
            <a:headEnd/>
            <a:tailEnd/>
          </a:ln>
        </p:spPr>
        <p:txBody>
          <a:bodyPr>
            <a:spAutoFit/>
          </a:bodyPr>
          <a:lstStyle/>
          <a:p>
            <a:pPr>
              <a:spcBef>
                <a:spcPct val="50000"/>
              </a:spcBef>
              <a:buClr>
                <a:srgbClr val="B2B2B2"/>
              </a:buClr>
              <a:buFont typeface="Wingdings" pitchFamily="2" charset="2"/>
              <a:buNone/>
            </a:pPr>
            <a:r>
              <a:rPr lang="en-US" dirty="0"/>
              <a:t>V</a:t>
            </a:r>
            <a:r>
              <a:rPr lang="en-US" sz="1800" dirty="0"/>
              <a:t>ariable Score</a:t>
            </a:r>
          </a:p>
        </p:txBody>
      </p:sp>
      <p:sp>
        <p:nvSpPr>
          <p:cNvPr id="8" name="Line 7"/>
          <p:cNvSpPr>
            <a:spLocks noChangeShapeType="1"/>
          </p:cNvSpPr>
          <p:nvPr/>
        </p:nvSpPr>
        <p:spPr bwMode="auto">
          <a:xfrm>
            <a:off x="2219325" y="4589462"/>
            <a:ext cx="373063" cy="1588"/>
          </a:xfrm>
          <a:prstGeom prst="line">
            <a:avLst/>
          </a:prstGeom>
          <a:noFill/>
          <a:ln w="3175">
            <a:solidFill>
              <a:schemeClr val="tx1"/>
            </a:solidFill>
            <a:round/>
            <a:headEnd/>
            <a:tailEnd/>
          </a:ln>
        </p:spPr>
        <p:txBody>
          <a:bodyPr wrap="none" anchor="ctr"/>
          <a:lstStyle/>
          <a:p>
            <a:endParaRPr lang="en-US"/>
          </a:p>
        </p:txBody>
      </p:sp>
      <p:sp>
        <p:nvSpPr>
          <p:cNvPr id="9" name="Line 8"/>
          <p:cNvSpPr>
            <a:spLocks noChangeShapeType="1"/>
          </p:cNvSpPr>
          <p:nvPr/>
        </p:nvSpPr>
        <p:spPr bwMode="auto">
          <a:xfrm flipV="1">
            <a:off x="2606675" y="4400550"/>
            <a:ext cx="11113" cy="173037"/>
          </a:xfrm>
          <a:prstGeom prst="line">
            <a:avLst/>
          </a:prstGeom>
          <a:noFill/>
          <a:ln w="3175">
            <a:solidFill>
              <a:schemeClr val="tx1"/>
            </a:solidFill>
            <a:round/>
            <a:headEnd/>
            <a:tailEnd/>
          </a:ln>
        </p:spPr>
        <p:txBody>
          <a:bodyPr wrap="none" anchor="ctr"/>
          <a:lstStyle/>
          <a:p>
            <a:endParaRPr lang="en-US"/>
          </a:p>
        </p:txBody>
      </p:sp>
      <p:sp>
        <p:nvSpPr>
          <p:cNvPr id="10" name="Line 9"/>
          <p:cNvSpPr>
            <a:spLocks noChangeShapeType="1"/>
          </p:cNvSpPr>
          <p:nvPr/>
        </p:nvSpPr>
        <p:spPr bwMode="auto">
          <a:xfrm>
            <a:off x="2636838" y="4402137"/>
            <a:ext cx="373062" cy="1588"/>
          </a:xfrm>
          <a:prstGeom prst="line">
            <a:avLst/>
          </a:prstGeom>
          <a:noFill/>
          <a:ln w="3175">
            <a:solidFill>
              <a:schemeClr val="tx1"/>
            </a:solidFill>
            <a:round/>
            <a:headEnd/>
            <a:tailEnd/>
          </a:ln>
        </p:spPr>
        <p:txBody>
          <a:bodyPr wrap="none" anchor="ctr"/>
          <a:lstStyle/>
          <a:p>
            <a:endParaRPr lang="en-US"/>
          </a:p>
        </p:txBody>
      </p:sp>
      <p:sp>
        <p:nvSpPr>
          <p:cNvPr id="11" name="Line 10"/>
          <p:cNvSpPr>
            <a:spLocks noChangeShapeType="1"/>
          </p:cNvSpPr>
          <p:nvPr/>
        </p:nvSpPr>
        <p:spPr bwMode="auto">
          <a:xfrm>
            <a:off x="3036888" y="4135437"/>
            <a:ext cx="373062" cy="1588"/>
          </a:xfrm>
          <a:prstGeom prst="line">
            <a:avLst/>
          </a:prstGeom>
          <a:noFill/>
          <a:ln w="3175">
            <a:solidFill>
              <a:schemeClr val="tx1"/>
            </a:solidFill>
            <a:round/>
            <a:headEnd/>
            <a:tailEnd/>
          </a:ln>
        </p:spPr>
        <p:txBody>
          <a:bodyPr wrap="none" anchor="ctr"/>
          <a:lstStyle/>
          <a:p>
            <a:endParaRPr lang="en-US"/>
          </a:p>
        </p:txBody>
      </p:sp>
      <p:sp>
        <p:nvSpPr>
          <p:cNvPr id="12" name="Line 11"/>
          <p:cNvSpPr>
            <a:spLocks noChangeShapeType="1"/>
          </p:cNvSpPr>
          <p:nvPr/>
        </p:nvSpPr>
        <p:spPr bwMode="auto">
          <a:xfrm>
            <a:off x="3460750" y="3744912"/>
            <a:ext cx="371475" cy="1588"/>
          </a:xfrm>
          <a:prstGeom prst="line">
            <a:avLst/>
          </a:prstGeom>
          <a:noFill/>
          <a:ln w="3175">
            <a:solidFill>
              <a:schemeClr val="tx1"/>
            </a:solidFill>
            <a:round/>
            <a:headEnd/>
            <a:tailEnd/>
          </a:ln>
        </p:spPr>
        <p:txBody>
          <a:bodyPr wrap="none" anchor="ctr"/>
          <a:lstStyle/>
          <a:p>
            <a:endParaRPr lang="en-US"/>
          </a:p>
        </p:txBody>
      </p:sp>
      <p:sp>
        <p:nvSpPr>
          <p:cNvPr id="13" name="Line 12"/>
          <p:cNvSpPr>
            <a:spLocks noChangeShapeType="1"/>
          </p:cNvSpPr>
          <p:nvPr/>
        </p:nvSpPr>
        <p:spPr bwMode="auto">
          <a:xfrm>
            <a:off x="3870325" y="3568700"/>
            <a:ext cx="371475" cy="1587"/>
          </a:xfrm>
          <a:prstGeom prst="line">
            <a:avLst/>
          </a:prstGeom>
          <a:noFill/>
          <a:ln w="3175">
            <a:solidFill>
              <a:schemeClr val="tx1"/>
            </a:solidFill>
            <a:round/>
            <a:headEnd/>
            <a:tailEnd/>
          </a:ln>
        </p:spPr>
        <p:txBody>
          <a:bodyPr wrap="none" anchor="ctr"/>
          <a:lstStyle/>
          <a:p>
            <a:endParaRPr lang="en-US"/>
          </a:p>
        </p:txBody>
      </p:sp>
      <p:sp>
        <p:nvSpPr>
          <p:cNvPr id="14" name="Line 13"/>
          <p:cNvSpPr>
            <a:spLocks noChangeShapeType="1"/>
          </p:cNvSpPr>
          <p:nvPr/>
        </p:nvSpPr>
        <p:spPr bwMode="auto">
          <a:xfrm>
            <a:off x="4264025" y="3568700"/>
            <a:ext cx="371475" cy="1587"/>
          </a:xfrm>
          <a:prstGeom prst="line">
            <a:avLst/>
          </a:prstGeom>
          <a:noFill/>
          <a:ln w="3175">
            <a:solidFill>
              <a:schemeClr val="tx1"/>
            </a:solidFill>
            <a:round/>
            <a:headEnd/>
            <a:tailEnd/>
          </a:ln>
        </p:spPr>
        <p:txBody>
          <a:bodyPr wrap="none" anchor="ctr"/>
          <a:lstStyle/>
          <a:p>
            <a:endParaRPr lang="en-US"/>
          </a:p>
        </p:txBody>
      </p:sp>
      <p:sp>
        <p:nvSpPr>
          <p:cNvPr id="15" name="Line 14"/>
          <p:cNvSpPr>
            <a:spLocks noChangeShapeType="1"/>
          </p:cNvSpPr>
          <p:nvPr/>
        </p:nvSpPr>
        <p:spPr bwMode="auto">
          <a:xfrm>
            <a:off x="3016250" y="4127500"/>
            <a:ext cx="0" cy="271462"/>
          </a:xfrm>
          <a:prstGeom prst="line">
            <a:avLst/>
          </a:prstGeom>
          <a:noFill/>
          <a:ln w="3175">
            <a:solidFill>
              <a:schemeClr val="tx1"/>
            </a:solidFill>
            <a:round/>
            <a:headEnd/>
            <a:tailEnd/>
          </a:ln>
        </p:spPr>
        <p:txBody>
          <a:bodyPr wrap="none" anchor="ctr"/>
          <a:lstStyle/>
          <a:p>
            <a:endParaRPr lang="en-US"/>
          </a:p>
        </p:txBody>
      </p:sp>
      <p:sp>
        <p:nvSpPr>
          <p:cNvPr id="16" name="Line 15"/>
          <p:cNvSpPr>
            <a:spLocks noChangeShapeType="1"/>
          </p:cNvSpPr>
          <p:nvPr/>
        </p:nvSpPr>
        <p:spPr bwMode="auto">
          <a:xfrm>
            <a:off x="3435350" y="3744912"/>
            <a:ext cx="1588" cy="395288"/>
          </a:xfrm>
          <a:prstGeom prst="line">
            <a:avLst/>
          </a:prstGeom>
          <a:noFill/>
          <a:ln w="3175">
            <a:solidFill>
              <a:schemeClr val="tx1"/>
            </a:solidFill>
            <a:round/>
            <a:headEnd/>
            <a:tailEnd/>
          </a:ln>
        </p:spPr>
        <p:txBody>
          <a:bodyPr wrap="none" anchor="ctr"/>
          <a:lstStyle/>
          <a:p>
            <a:endParaRPr lang="en-US"/>
          </a:p>
        </p:txBody>
      </p:sp>
      <p:sp>
        <p:nvSpPr>
          <p:cNvPr id="17" name="Line 16"/>
          <p:cNvSpPr>
            <a:spLocks noChangeShapeType="1"/>
          </p:cNvSpPr>
          <p:nvPr/>
        </p:nvSpPr>
        <p:spPr bwMode="auto">
          <a:xfrm>
            <a:off x="3854450" y="3570287"/>
            <a:ext cx="14288" cy="184150"/>
          </a:xfrm>
          <a:prstGeom prst="line">
            <a:avLst/>
          </a:prstGeom>
          <a:noFill/>
          <a:ln w="3175">
            <a:solidFill>
              <a:schemeClr val="tx1"/>
            </a:solidFill>
            <a:round/>
            <a:headEnd/>
            <a:tailEnd/>
          </a:ln>
        </p:spPr>
        <p:txBody>
          <a:bodyPr wrap="none" anchor="ctr"/>
          <a:lstStyle/>
          <a:p>
            <a:endParaRPr lang="en-US"/>
          </a:p>
        </p:txBody>
      </p:sp>
      <p:sp>
        <p:nvSpPr>
          <p:cNvPr id="18" name="Line 17"/>
          <p:cNvSpPr>
            <a:spLocks noChangeShapeType="1"/>
          </p:cNvSpPr>
          <p:nvPr/>
        </p:nvSpPr>
        <p:spPr bwMode="auto">
          <a:xfrm>
            <a:off x="4638675" y="3821112"/>
            <a:ext cx="373063" cy="1588"/>
          </a:xfrm>
          <a:prstGeom prst="line">
            <a:avLst/>
          </a:prstGeom>
          <a:noFill/>
          <a:ln w="3175">
            <a:solidFill>
              <a:schemeClr val="tx1"/>
            </a:solidFill>
            <a:round/>
            <a:headEnd/>
            <a:tailEnd/>
          </a:ln>
        </p:spPr>
        <p:txBody>
          <a:bodyPr wrap="none" anchor="ctr"/>
          <a:lstStyle/>
          <a:p>
            <a:endParaRPr lang="en-US"/>
          </a:p>
        </p:txBody>
      </p:sp>
      <p:sp>
        <p:nvSpPr>
          <p:cNvPr id="19" name="Line 18"/>
          <p:cNvSpPr>
            <a:spLocks noChangeShapeType="1"/>
          </p:cNvSpPr>
          <p:nvPr/>
        </p:nvSpPr>
        <p:spPr bwMode="auto">
          <a:xfrm flipH="1">
            <a:off x="4635500" y="3582987"/>
            <a:ext cx="0" cy="247650"/>
          </a:xfrm>
          <a:prstGeom prst="line">
            <a:avLst/>
          </a:prstGeom>
          <a:noFill/>
          <a:ln w="3175">
            <a:solidFill>
              <a:schemeClr val="tx1"/>
            </a:solidFill>
            <a:round/>
            <a:headEnd/>
            <a:tailEnd/>
          </a:ln>
        </p:spPr>
        <p:txBody>
          <a:bodyPr wrap="none" anchor="ctr"/>
          <a:lstStyle/>
          <a:p>
            <a:endParaRPr lang="en-US"/>
          </a:p>
        </p:txBody>
      </p:sp>
      <p:sp>
        <p:nvSpPr>
          <p:cNvPr id="20" name="Freeform 19"/>
          <p:cNvSpPr>
            <a:spLocks/>
          </p:cNvSpPr>
          <p:nvPr/>
        </p:nvSpPr>
        <p:spPr bwMode="ltGray">
          <a:xfrm>
            <a:off x="2392363" y="3613150"/>
            <a:ext cx="2484437" cy="1030287"/>
          </a:xfrm>
          <a:custGeom>
            <a:avLst/>
            <a:gdLst>
              <a:gd name="T0" fmla="*/ 0 w 1564"/>
              <a:gd name="T1" fmla="*/ 1030287 h 649"/>
              <a:gd name="T2" fmla="*/ 290698 w 1564"/>
              <a:gd name="T3" fmla="*/ 841375 h 649"/>
              <a:gd name="T4" fmla="*/ 654468 w 1564"/>
              <a:gd name="T5" fmla="*/ 623887 h 649"/>
              <a:gd name="T6" fmla="*/ 914985 w 1564"/>
              <a:gd name="T7" fmla="*/ 406400 h 649"/>
              <a:gd name="T8" fmla="*/ 1118314 w 1564"/>
              <a:gd name="T9" fmla="*/ 188912 h 649"/>
              <a:gd name="T10" fmla="*/ 1350237 w 1564"/>
              <a:gd name="T11" fmla="*/ 87312 h 649"/>
              <a:gd name="T12" fmla="*/ 1598046 w 1564"/>
              <a:gd name="T13" fmla="*/ 14287 h 649"/>
              <a:gd name="T14" fmla="*/ 1917337 w 1564"/>
              <a:gd name="T15" fmla="*/ 0 h 649"/>
              <a:gd name="T16" fmla="*/ 2134964 w 1564"/>
              <a:gd name="T17" fmla="*/ 14287 h 649"/>
              <a:gd name="T18" fmla="*/ 2323997 w 1564"/>
              <a:gd name="T19" fmla="*/ 87312 h 649"/>
              <a:gd name="T20" fmla="*/ 2484437 w 1564"/>
              <a:gd name="T21" fmla="*/ 144462 h 6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4"/>
              <a:gd name="T34" fmla="*/ 0 h 649"/>
              <a:gd name="T35" fmla="*/ 1564 w 1564"/>
              <a:gd name="T36" fmla="*/ 649 h 6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4" h="649">
                <a:moveTo>
                  <a:pt x="0" y="649"/>
                </a:moveTo>
                <a:cubicBezTo>
                  <a:pt x="57" y="611"/>
                  <a:pt x="114" y="573"/>
                  <a:pt x="183" y="530"/>
                </a:cubicBezTo>
                <a:cubicBezTo>
                  <a:pt x="252" y="487"/>
                  <a:pt x="347" y="439"/>
                  <a:pt x="412" y="393"/>
                </a:cubicBezTo>
                <a:cubicBezTo>
                  <a:pt x="477" y="347"/>
                  <a:pt x="527" y="302"/>
                  <a:pt x="576" y="256"/>
                </a:cubicBezTo>
                <a:cubicBezTo>
                  <a:pt x="625" y="210"/>
                  <a:pt x="658" y="152"/>
                  <a:pt x="704" y="119"/>
                </a:cubicBezTo>
                <a:cubicBezTo>
                  <a:pt x="750" y="86"/>
                  <a:pt x="800" y="73"/>
                  <a:pt x="850" y="55"/>
                </a:cubicBezTo>
                <a:cubicBezTo>
                  <a:pt x="900" y="37"/>
                  <a:pt x="947" y="18"/>
                  <a:pt x="1006" y="9"/>
                </a:cubicBezTo>
                <a:cubicBezTo>
                  <a:pt x="1065" y="0"/>
                  <a:pt x="1151" y="0"/>
                  <a:pt x="1207" y="0"/>
                </a:cubicBezTo>
                <a:cubicBezTo>
                  <a:pt x="1263" y="0"/>
                  <a:pt x="1301" y="0"/>
                  <a:pt x="1344" y="9"/>
                </a:cubicBezTo>
                <a:cubicBezTo>
                  <a:pt x="1387" y="18"/>
                  <a:pt x="1426" y="41"/>
                  <a:pt x="1463" y="55"/>
                </a:cubicBezTo>
                <a:cubicBezTo>
                  <a:pt x="1500" y="69"/>
                  <a:pt x="1532" y="80"/>
                  <a:pt x="1564" y="91"/>
                </a:cubicBezTo>
              </a:path>
            </a:pathLst>
          </a:custGeom>
          <a:noFill/>
          <a:ln w="3175">
            <a:solidFill>
              <a:schemeClr val="tx1"/>
            </a:solidFill>
            <a:prstDash val="dash"/>
            <a:round/>
            <a:headEnd/>
            <a:tailEnd/>
          </a:ln>
        </p:spPr>
        <p:txBody>
          <a:bodyPr wrap="none" anchor="ctr"/>
          <a:lstStyle/>
          <a:p>
            <a:endParaRPr lang="en-US"/>
          </a:p>
        </p:txBody>
      </p:sp>
      <p:sp>
        <p:nvSpPr>
          <p:cNvPr id="21" name="Line 21"/>
          <p:cNvSpPr>
            <a:spLocks noChangeShapeType="1"/>
          </p:cNvSpPr>
          <p:nvPr/>
        </p:nvSpPr>
        <p:spPr bwMode="ltGray">
          <a:xfrm>
            <a:off x="4959350" y="2903537"/>
            <a:ext cx="377825" cy="1588"/>
          </a:xfrm>
          <a:prstGeom prst="line">
            <a:avLst/>
          </a:prstGeom>
          <a:noFill/>
          <a:ln w="3175">
            <a:solidFill>
              <a:schemeClr val="tx1"/>
            </a:solidFill>
            <a:prstDash val="dash"/>
            <a:round/>
            <a:headEnd/>
            <a:tailEnd/>
          </a:ln>
        </p:spPr>
        <p:txBody>
          <a:bodyPr wrap="none" anchor="ctr"/>
          <a:lstStyle/>
          <a:p>
            <a:endParaRPr lang="en-US"/>
          </a:p>
        </p:txBody>
      </p:sp>
      <p:sp>
        <p:nvSpPr>
          <p:cNvPr id="22" name="Line 22"/>
          <p:cNvSpPr>
            <a:spLocks noChangeShapeType="1"/>
          </p:cNvSpPr>
          <p:nvPr/>
        </p:nvSpPr>
        <p:spPr bwMode="ltGray">
          <a:xfrm>
            <a:off x="4959350" y="3284537"/>
            <a:ext cx="392113" cy="1588"/>
          </a:xfrm>
          <a:prstGeom prst="line">
            <a:avLst/>
          </a:prstGeom>
          <a:noFill/>
          <a:ln w="3175">
            <a:solidFill>
              <a:schemeClr val="tx1"/>
            </a:solidFill>
            <a:round/>
            <a:headEnd/>
            <a:tailEnd/>
          </a:ln>
        </p:spPr>
        <p:txBody>
          <a:bodyPr wrap="none" anchor="ctr"/>
          <a:lstStyle/>
          <a:p>
            <a:endParaRPr lang="en-US"/>
          </a:p>
        </p:txBody>
      </p:sp>
      <p:sp>
        <p:nvSpPr>
          <p:cNvPr id="23" name="Text Box 20"/>
          <p:cNvSpPr txBox="1">
            <a:spLocks noChangeArrowheads="1"/>
          </p:cNvSpPr>
          <p:nvPr/>
        </p:nvSpPr>
        <p:spPr bwMode="ltGray">
          <a:xfrm>
            <a:off x="5486400" y="2667000"/>
            <a:ext cx="3414712" cy="1192212"/>
          </a:xfrm>
          <a:prstGeom prst="rect">
            <a:avLst/>
          </a:prstGeom>
          <a:noFill/>
          <a:ln w="3175" algn="ctr">
            <a:noFill/>
            <a:miter lim="800000"/>
            <a:headEnd/>
            <a:tailEnd/>
          </a:ln>
        </p:spPr>
        <p:txBody>
          <a:bodyPr>
            <a:spAutoFit/>
          </a:bodyPr>
          <a:lstStyle/>
          <a:p>
            <a:pPr>
              <a:spcBef>
                <a:spcPct val="50000"/>
              </a:spcBef>
              <a:buClr>
                <a:srgbClr val="B2B2B2"/>
              </a:buClr>
              <a:buFont typeface="Wingdings" pitchFamily="2" charset="2"/>
              <a:buNone/>
            </a:pPr>
            <a:r>
              <a:rPr lang="en-US" sz="1800" dirty="0"/>
              <a:t>True regression function</a:t>
            </a:r>
          </a:p>
          <a:p>
            <a:pPr>
              <a:spcBef>
                <a:spcPct val="50000"/>
              </a:spcBef>
              <a:buClr>
                <a:srgbClr val="B2B2B2"/>
              </a:buClr>
              <a:buFont typeface="Wingdings" pitchFamily="2" charset="2"/>
              <a:buNone/>
            </a:pPr>
            <a:r>
              <a:rPr lang="en-US" sz="1800" dirty="0"/>
              <a:t>Variable Score: a step </a:t>
            </a:r>
          </a:p>
          <a:p>
            <a:pPr>
              <a:spcBef>
                <a:spcPct val="50000"/>
              </a:spcBef>
              <a:buClr>
                <a:srgbClr val="B2B2B2"/>
              </a:buClr>
              <a:buFont typeface="Wingdings" pitchFamily="2" charset="2"/>
              <a:buNone/>
            </a:pPr>
            <a:r>
              <a:rPr lang="en-US" sz="1800" dirty="0"/>
              <a:t>function approximation </a:t>
            </a:r>
          </a:p>
        </p:txBody>
      </p:sp>
    </p:spTree>
  </p:cSld>
  <p:clrMapOvr>
    <a:masterClrMapping/>
  </p:clrMapOvr>
  <p:transition>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Process in Scorecard Development</a:t>
            </a:r>
          </a:p>
        </p:txBody>
      </p:sp>
      <p:sp>
        <p:nvSpPr>
          <p:cNvPr id="3" name="Content Placeholder 2"/>
          <p:cNvSpPr>
            <a:spLocks noGrp="1"/>
          </p:cNvSpPr>
          <p:nvPr>
            <p:ph idx="1"/>
          </p:nvPr>
        </p:nvSpPr>
        <p:spPr>
          <a:xfrm>
            <a:off x="381000" y="1143000"/>
            <a:ext cx="8534400" cy="1104918"/>
          </a:xfrm>
        </p:spPr>
        <p:txBody>
          <a:bodyPr/>
          <a:lstStyle/>
          <a:p>
            <a:r>
              <a:rPr lang="en-US" dirty="0"/>
              <a:t>The binning process in scorecard development includes</a:t>
            </a:r>
          </a:p>
          <a:p>
            <a:pPr lvl="1"/>
            <a:r>
              <a:rPr lang="en-US" dirty="0"/>
              <a:t>Fine binning</a:t>
            </a:r>
          </a:p>
          <a:p>
            <a:pPr lvl="1"/>
            <a:r>
              <a:rPr lang="en-US" dirty="0"/>
              <a:t>Coarse binning</a:t>
            </a:r>
          </a:p>
        </p:txBody>
      </p:sp>
      <p:sp>
        <p:nvSpPr>
          <p:cNvPr id="4" name="Rectangle 3"/>
          <p:cNvSpPr>
            <a:spLocks noChangeArrowheads="1"/>
          </p:cNvSpPr>
          <p:nvPr/>
        </p:nvSpPr>
        <p:spPr bwMode="ltGray">
          <a:xfrm>
            <a:off x="7302500" y="2433638"/>
            <a:ext cx="1263650" cy="1379537"/>
          </a:xfrm>
          <a:prstGeom prst="rect">
            <a:avLst/>
          </a:prstGeom>
          <a:solidFill>
            <a:schemeClr val="hlink"/>
          </a:solidFill>
          <a:ln w="3175" algn="ctr">
            <a:solidFill>
              <a:schemeClr val="tx1"/>
            </a:solidFill>
            <a:miter lim="800000"/>
            <a:headEnd/>
            <a:tailEnd/>
          </a:ln>
        </p:spPr>
        <p:txBody>
          <a:bodyPr wrap="none" anchor="ctr"/>
          <a:lstStyle/>
          <a:p>
            <a:endParaRPr lang="en-US"/>
          </a:p>
        </p:txBody>
      </p:sp>
      <p:sp>
        <p:nvSpPr>
          <p:cNvPr id="5" name="Text Box 4"/>
          <p:cNvSpPr txBox="1">
            <a:spLocks noChangeArrowheads="1"/>
          </p:cNvSpPr>
          <p:nvPr/>
        </p:nvSpPr>
        <p:spPr bwMode="ltGray">
          <a:xfrm>
            <a:off x="595313" y="3494088"/>
            <a:ext cx="1352550" cy="696912"/>
          </a:xfrm>
          <a:prstGeom prst="rect">
            <a:avLst/>
          </a:prstGeom>
          <a:noFill/>
          <a:ln w="3175" algn="ctr">
            <a:noFill/>
            <a:miter lim="800000"/>
            <a:headEnd/>
            <a:tailEnd/>
          </a:ln>
        </p:spPr>
        <p:txBody>
          <a:bodyPr>
            <a:spAutoFit/>
          </a:bodyPr>
          <a:lstStyle/>
          <a:p>
            <a:pPr>
              <a:spcBef>
                <a:spcPct val="20000"/>
              </a:spcBef>
              <a:buClr>
                <a:srgbClr val="B2B2B2"/>
              </a:buClr>
              <a:buFont typeface="Wingdings" pitchFamily="2" charset="2"/>
              <a:buNone/>
            </a:pPr>
            <a:r>
              <a:rPr lang="en-US" sz="1800" b="1" i="1"/>
              <a:t>Prediction </a:t>
            </a:r>
          </a:p>
          <a:p>
            <a:pPr>
              <a:spcBef>
                <a:spcPct val="20000"/>
              </a:spcBef>
              <a:buClr>
                <a:srgbClr val="B2B2B2"/>
              </a:buClr>
              <a:buFont typeface="Wingdings" pitchFamily="2" charset="2"/>
              <a:buNone/>
            </a:pPr>
            <a:r>
              <a:rPr lang="en-US" sz="1800" b="1" i="1"/>
              <a:t>variable</a:t>
            </a:r>
          </a:p>
        </p:txBody>
      </p:sp>
      <p:sp>
        <p:nvSpPr>
          <p:cNvPr id="6" name="Text Box 5"/>
          <p:cNvSpPr txBox="1">
            <a:spLocks noChangeArrowheads="1"/>
          </p:cNvSpPr>
          <p:nvPr/>
        </p:nvSpPr>
        <p:spPr bwMode="ltGray">
          <a:xfrm>
            <a:off x="1111250" y="2951163"/>
            <a:ext cx="287338" cy="36671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x</a:t>
            </a:r>
          </a:p>
        </p:txBody>
      </p:sp>
      <p:sp>
        <p:nvSpPr>
          <p:cNvPr id="7" name="AutoShape 6"/>
          <p:cNvSpPr>
            <a:spLocks noChangeArrowheads="1"/>
          </p:cNvSpPr>
          <p:nvPr/>
        </p:nvSpPr>
        <p:spPr bwMode="ltGray">
          <a:xfrm>
            <a:off x="1587500" y="2960688"/>
            <a:ext cx="492125" cy="349250"/>
          </a:xfrm>
          <a:prstGeom prst="rightArrow">
            <a:avLst>
              <a:gd name="adj1" fmla="val 50000"/>
              <a:gd name="adj2" fmla="val 35227"/>
            </a:avLst>
          </a:prstGeom>
          <a:solidFill>
            <a:schemeClr val="accent1"/>
          </a:solidFill>
          <a:ln w="3175" algn="ctr">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ltGray">
          <a:xfrm>
            <a:off x="3973513" y="2941638"/>
            <a:ext cx="493712" cy="349250"/>
          </a:xfrm>
          <a:prstGeom prst="rightArrow">
            <a:avLst>
              <a:gd name="adj1" fmla="val 50000"/>
              <a:gd name="adj2" fmla="val 35341"/>
            </a:avLst>
          </a:prstGeom>
          <a:solidFill>
            <a:schemeClr val="accent1"/>
          </a:solidFill>
          <a:ln w="3175" algn="ctr">
            <a:solidFill>
              <a:schemeClr val="tx1"/>
            </a:solidFill>
            <a:miter lim="800000"/>
            <a:headEnd/>
            <a:tailEnd/>
          </a:ln>
        </p:spPr>
        <p:txBody>
          <a:bodyPr wrap="none" anchor="ctr"/>
          <a:lstStyle/>
          <a:p>
            <a:endParaRPr lang="en-US"/>
          </a:p>
        </p:txBody>
      </p:sp>
      <p:sp>
        <p:nvSpPr>
          <p:cNvPr id="9" name="AutoShape 8"/>
          <p:cNvSpPr>
            <a:spLocks noChangeArrowheads="1"/>
          </p:cNvSpPr>
          <p:nvPr/>
        </p:nvSpPr>
        <p:spPr bwMode="ltGray">
          <a:xfrm>
            <a:off x="6575425" y="2971800"/>
            <a:ext cx="493713" cy="349250"/>
          </a:xfrm>
          <a:prstGeom prst="rightArrow">
            <a:avLst>
              <a:gd name="adj1" fmla="val 50000"/>
              <a:gd name="adj2" fmla="val 35341"/>
            </a:avLst>
          </a:prstGeom>
          <a:solidFill>
            <a:schemeClr val="accent1"/>
          </a:solidFill>
          <a:ln w="3175" algn="ctr">
            <a:solidFill>
              <a:schemeClr val="tx1"/>
            </a:solidFill>
            <a:miter lim="800000"/>
            <a:headEnd/>
            <a:tailEnd/>
          </a:ln>
        </p:spPr>
        <p:txBody>
          <a:bodyPr wrap="none" anchor="ctr"/>
          <a:lstStyle/>
          <a:p>
            <a:endParaRPr lang="en-US"/>
          </a:p>
        </p:txBody>
      </p:sp>
      <p:sp>
        <p:nvSpPr>
          <p:cNvPr id="10" name="Text Box 9"/>
          <p:cNvSpPr txBox="1">
            <a:spLocks noChangeArrowheads="1"/>
          </p:cNvSpPr>
          <p:nvPr/>
        </p:nvSpPr>
        <p:spPr bwMode="ltGray">
          <a:xfrm>
            <a:off x="4686300" y="2763838"/>
            <a:ext cx="955675" cy="779462"/>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a:t>
            </a:r>
          </a:p>
          <a:p>
            <a:pPr>
              <a:spcBef>
                <a:spcPct val="50000"/>
              </a:spcBef>
              <a:buClr>
                <a:srgbClr val="B2B2B2"/>
              </a:buClr>
              <a:buFont typeface="Wingdings" pitchFamily="2" charset="2"/>
              <a:buNone/>
            </a:pPr>
            <a:r>
              <a:rPr lang="en-US" sz="1800" b="1" i="1"/>
              <a:t>Binning</a:t>
            </a:r>
          </a:p>
        </p:txBody>
      </p:sp>
      <p:sp>
        <p:nvSpPr>
          <p:cNvPr id="11" name="Text Box 10"/>
          <p:cNvSpPr txBox="1">
            <a:spLocks noChangeArrowheads="1"/>
          </p:cNvSpPr>
          <p:nvPr/>
        </p:nvSpPr>
        <p:spPr bwMode="ltGray">
          <a:xfrm>
            <a:off x="7672388" y="2970213"/>
            <a:ext cx="487362" cy="366712"/>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SM</a:t>
            </a:r>
          </a:p>
        </p:txBody>
      </p:sp>
      <p:sp>
        <p:nvSpPr>
          <p:cNvPr id="12" name="Rectangle 11"/>
          <p:cNvSpPr>
            <a:spLocks noChangeArrowheads="1"/>
          </p:cNvSpPr>
          <p:nvPr/>
        </p:nvSpPr>
        <p:spPr bwMode="ltGray">
          <a:xfrm>
            <a:off x="2390775" y="2417763"/>
            <a:ext cx="1263650" cy="1379537"/>
          </a:xfrm>
          <a:prstGeom prst="rect">
            <a:avLst/>
          </a:prstGeom>
          <a:solidFill>
            <a:schemeClr val="accent2"/>
          </a:solidFill>
          <a:ln w="3175" algn="ctr">
            <a:solidFill>
              <a:schemeClr val="tx1"/>
            </a:solidFill>
            <a:miter lim="800000"/>
            <a:headEnd/>
            <a:tailEnd/>
          </a:ln>
        </p:spPr>
        <p:txBody>
          <a:bodyPr wrap="none" anchor="ctr"/>
          <a:lstStyle/>
          <a:p>
            <a:endParaRPr lang="en-US"/>
          </a:p>
        </p:txBody>
      </p:sp>
      <p:sp>
        <p:nvSpPr>
          <p:cNvPr id="13" name="Rectangle 12"/>
          <p:cNvSpPr>
            <a:spLocks noChangeArrowheads="1"/>
          </p:cNvSpPr>
          <p:nvPr/>
        </p:nvSpPr>
        <p:spPr bwMode="ltGray">
          <a:xfrm>
            <a:off x="4648200" y="2438400"/>
            <a:ext cx="1263650" cy="1379538"/>
          </a:xfrm>
          <a:prstGeom prst="rect">
            <a:avLst/>
          </a:prstGeom>
          <a:solidFill>
            <a:schemeClr val="bg2"/>
          </a:solidFill>
          <a:ln w="3175" algn="ctr">
            <a:solidFill>
              <a:schemeClr val="tx1"/>
            </a:solidFill>
            <a:miter lim="800000"/>
            <a:headEnd/>
            <a:tailEnd/>
          </a:ln>
        </p:spPr>
        <p:txBody>
          <a:bodyPr wrap="none" anchor="ctr"/>
          <a:lstStyle/>
          <a:p>
            <a:endParaRPr lang="en-US"/>
          </a:p>
        </p:txBody>
      </p:sp>
      <p:sp>
        <p:nvSpPr>
          <p:cNvPr id="14" name="Text Box 13"/>
          <p:cNvSpPr txBox="1">
            <a:spLocks noChangeArrowheads="1"/>
          </p:cNvSpPr>
          <p:nvPr/>
        </p:nvSpPr>
        <p:spPr bwMode="ltGray">
          <a:xfrm>
            <a:off x="2525713" y="2706688"/>
            <a:ext cx="955675" cy="779462"/>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Fine </a:t>
            </a:r>
          </a:p>
          <a:p>
            <a:pPr>
              <a:spcBef>
                <a:spcPct val="50000"/>
              </a:spcBef>
              <a:buClr>
                <a:srgbClr val="B2B2B2"/>
              </a:buClr>
              <a:buFont typeface="Wingdings" pitchFamily="2" charset="2"/>
              <a:buNone/>
            </a:pPr>
            <a:r>
              <a:rPr lang="en-US" sz="1800" b="1" i="1"/>
              <a:t>Binning</a:t>
            </a:r>
          </a:p>
        </p:txBody>
      </p:sp>
      <p:sp>
        <p:nvSpPr>
          <p:cNvPr id="15" name="Text Box 14"/>
          <p:cNvSpPr txBox="1">
            <a:spLocks noChangeArrowheads="1"/>
          </p:cNvSpPr>
          <p:nvPr/>
        </p:nvSpPr>
        <p:spPr bwMode="ltGray">
          <a:xfrm>
            <a:off x="4724400" y="2714625"/>
            <a:ext cx="955675" cy="779463"/>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a:t>
            </a:r>
          </a:p>
          <a:p>
            <a:pPr>
              <a:spcBef>
                <a:spcPct val="50000"/>
              </a:spcBef>
              <a:buClr>
                <a:srgbClr val="B2B2B2"/>
              </a:buClr>
              <a:buFont typeface="Wingdings" pitchFamily="2" charset="2"/>
              <a:buNone/>
            </a:pPr>
            <a:r>
              <a:rPr lang="en-US" sz="1800" b="1" i="1"/>
              <a:t>Binning</a:t>
            </a:r>
          </a:p>
        </p:txBody>
      </p:sp>
      <p:sp>
        <p:nvSpPr>
          <p:cNvPr id="16" name="Text Box 15"/>
          <p:cNvSpPr txBox="1">
            <a:spLocks noChangeArrowheads="1"/>
          </p:cNvSpPr>
          <p:nvPr/>
        </p:nvSpPr>
        <p:spPr bwMode="ltGray">
          <a:xfrm>
            <a:off x="6178550" y="2962275"/>
            <a:ext cx="285750"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c</a:t>
            </a:r>
          </a:p>
        </p:txBody>
      </p:sp>
      <p:sp>
        <p:nvSpPr>
          <p:cNvPr id="17" name="Text Box 16"/>
          <p:cNvSpPr txBox="1">
            <a:spLocks noChangeArrowheads="1"/>
          </p:cNvSpPr>
          <p:nvPr/>
        </p:nvSpPr>
        <p:spPr bwMode="ltGray">
          <a:xfrm>
            <a:off x="5949950" y="3495675"/>
            <a:ext cx="1056700" cy="701731"/>
          </a:xfrm>
          <a:prstGeom prst="rect">
            <a:avLst/>
          </a:prstGeom>
          <a:noFill/>
          <a:ln w="3175" algn="ctr">
            <a:noFill/>
            <a:miter lim="800000"/>
            <a:headEnd/>
            <a:tailEnd/>
          </a:ln>
        </p:spPr>
        <p:txBody>
          <a:bodyPr wrap="none">
            <a:spAutoFit/>
          </a:bodyPr>
          <a:lstStyle/>
          <a:p>
            <a:pPr>
              <a:spcBef>
                <a:spcPct val="20000"/>
              </a:spcBef>
              <a:buClr>
                <a:srgbClr val="B2B2B2"/>
              </a:buClr>
              <a:buFont typeface="Wingdings" pitchFamily="2" charset="2"/>
              <a:buNone/>
            </a:pPr>
            <a:r>
              <a:rPr lang="en-US" sz="1800" b="1" i="1" dirty="0"/>
              <a:t>Binned </a:t>
            </a:r>
          </a:p>
          <a:p>
            <a:pPr>
              <a:spcBef>
                <a:spcPct val="20000"/>
              </a:spcBef>
              <a:buClr>
                <a:srgbClr val="B2B2B2"/>
              </a:buClr>
              <a:buFont typeface="Wingdings" pitchFamily="2" charset="2"/>
              <a:buNone/>
            </a:pPr>
            <a:r>
              <a:rPr lang="en-US" sz="1800" b="1" i="1" dirty="0"/>
              <a:t>variable</a:t>
            </a:r>
          </a:p>
        </p:txBody>
      </p:sp>
      <p:sp>
        <p:nvSpPr>
          <p:cNvPr id="18" name="Line 17"/>
          <p:cNvSpPr>
            <a:spLocks noChangeShapeType="1"/>
          </p:cNvSpPr>
          <p:nvPr/>
        </p:nvSpPr>
        <p:spPr bwMode="ltGray">
          <a:xfrm>
            <a:off x="652462" y="5948362"/>
            <a:ext cx="2133600" cy="0"/>
          </a:xfrm>
          <a:prstGeom prst="line">
            <a:avLst/>
          </a:prstGeom>
          <a:noFill/>
          <a:ln w="3175">
            <a:solidFill>
              <a:schemeClr val="tx1"/>
            </a:solidFill>
            <a:round/>
            <a:headEnd/>
            <a:tailEnd type="triangle" w="med" len="med"/>
          </a:ln>
        </p:spPr>
        <p:txBody>
          <a:bodyPr wrap="none" anchor="ctr"/>
          <a:lstStyle/>
          <a:p>
            <a:endParaRPr lang="en-US"/>
          </a:p>
        </p:txBody>
      </p:sp>
      <p:sp>
        <p:nvSpPr>
          <p:cNvPr id="19" name="Line 18"/>
          <p:cNvSpPr>
            <a:spLocks noChangeShapeType="1"/>
          </p:cNvSpPr>
          <p:nvPr/>
        </p:nvSpPr>
        <p:spPr bwMode="ltGray">
          <a:xfrm flipV="1">
            <a:off x="652462" y="4903787"/>
            <a:ext cx="0" cy="1030288"/>
          </a:xfrm>
          <a:prstGeom prst="line">
            <a:avLst/>
          </a:prstGeom>
          <a:noFill/>
          <a:ln w="3175">
            <a:solidFill>
              <a:schemeClr val="tx1"/>
            </a:solidFill>
            <a:round/>
            <a:headEnd/>
            <a:tailEnd type="triangle" w="med" len="med"/>
          </a:ln>
        </p:spPr>
        <p:txBody>
          <a:bodyPr wrap="none" anchor="ctr"/>
          <a:lstStyle/>
          <a:p>
            <a:endParaRPr lang="en-US"/>
          </a:p>
        </p:txBody>
      </p:sp>
      <p:sp>
        <p:nvSpPr>
          <p:cNvPr id="20" name="Rectangle 19"/>
          <p:cNvSpPr>
            <a:spLocks noChangeArrowheads="1"/>
          </p:cNvSpPr>
          <p:nvPr/>
        </p:nvSpPr>
        <p:spPr bwMode="ltGray">
          <a:xfrm>
            <a:off x="885825" y="5180012"/>
            <a:ext cx="88900" cy="754063"/>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1" name="Rectangle 20"/>
          <p:cNvSpPr>
            <a:spLocks noChangeArrowheads="1"/>
          </p:cNvSpPr>
          <p:nvPr/>
        </p:nvSpPr>
        <p:spPr bwMode="ltGray">
          <a:xfrm>
            <a:off x="2162175" y="5472112"/>
            <a:ext cx="58737" cy="46355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2" name="Freeform 21"/>
          <p:cNvSpPr>
            <a:spLocks/>
          </p:cNvSpPr>
          <p:nvPr/>
        </p:nvSpPr>
        <p:spPr bwMode="ltGray">
          <a:xfrm>
            <a:off x="1219200" y="5486400"/>
            <a:ext cx="1276350" cy="449262"/>
          </a:xfrm>
          <a:custGeom>
            <a:avLst/>
            <a:gdLst>
              <a:gd name="T0" fmla="*/ 0 w 804"/>
              <a:gd name="T1" fmla="*/ 449262 h 283"/>
              <a:gd name="T2" fmla="*/ 1276350 w 804"/>
              <a:gd name="T3" fmla="*/ 449262 h 283"/>
              <a:gd name="T4" fmla="*/ 985838 w 804"/>
              <a:gd name="T5" fmla="*/ 392112 h 283"/>
              <a:gd name="T6" fmla="*/ 812800 w 804"/>
              <a:gd name="T7" fmla="*/ 290512 h 283"/>
              <a:gd name="T8" fmla="*/ 638175 w 804"/>
              <a:gd name="T9" fmla="*/ 144462 h 283"/>
              <a:gd name="T10" fmla="*/ 493713 w 804"/>
              <a:gd name="T11" fmla="*/ 28575 h 283"/>
              <a:gd name="T12" fmla="*/ 361950 w 804"/>
              <a:gd name="T13" fmla="*/ 0 h 283"/>
              <a:gd name="T14" fmla="*/ 274638 w 804"/>
              <a:gd name="T15" fmla="*/ 42862 h 283"/>
              <a:gd name="T16" fmla="*/ 188912 w 804"/>
              <a:gd name="T17" fmla="*/ 188912 h 283"/>
              <a:gd name="T18" fmla="*/ 158750 w 804"/>
              <a:gd name="T19" fmla="*/ 290512 h 283"/>
              <a:gd name="T20" fmla="*/ 101600 w 804"/>
              <a:gd name="T21" fmla="*/ 406400 h 283"/>
              <a:gd name="T22" fmla="*/ 0 w 804"/>
              <a:gd name="T23" fmla="*/ 449262 h 2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4"/>
              <a:gd name="T37" fmla="*/ 0 h 283"/>
              <a:gd name="T38" fmla="*/ 804 w 804"/>
              <a:gd name="T39" fmla="*/ 283 h 2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4" h="283">
                <a:moveTo>
                  <a:pt x="0" y="283"/>
                </a:moveTo>
                <a:lnTo>
                  <a:pt x="804" y="283"/>
                </a:lnTo>
                <a:lnTo>
                  <a:pt x="621" y="247"/>
                </a:lnTo>
                <a:lnTo>
                  <a:pt x="512" y="183"/>
                </a:lnTo>
                <a:lnTo>
                  <a:pt x="402" y="91"/>
                </a:lnTo>
                <a:lnTo>
                  <a:pt x="311" y="18"/>
                </a:lnTo>
                <a:lnTo>
                  <a:pt x="228" y="0"/>
                </a:lnTo>
                <a:lnTo>
                  <a:pt x="173" y="27"/>
                </a:lnTo>
                <a:lnTo>
                  <a:pt x="119" y="119"/>
                </a:lnTo>
                <a:lnTo>
                  <a:pt x="100" y="183"/>
                </a:lnTo>
                <a:lnTo>
                  <a:pt x="64" y="256"/>
                </a:lnTo>
                <a:lnTo>
                  <a:pt x="0" y="283"/>
                </a:lnTo>
                <a:close/>
              </a:path>
            </a:pathLst>
          </a:custGeom>
          <a:solidFill>
            <a:schemeClr val="accent1"/>
          </a:solidFill>
          <a:ln w="3175">
            <a:solidFill>
              <a:schemeClr val="tx1"/>
            </a:solidFill>
            <a:round/>
            <a:headEnd/>
            <a:tailEnd/>
          </a:ln>
        </p:spPr>
        <p:txBody>
          <a:bodyPr wrap="none" anchor="ctr"/>
          <a:lstStyle/>
          <a:p>
            <a:endParaRPr lang="en-US"/>
          </a:p>
        </p:txBody>
      </p:sp>
      <p:sp>
        <p:nvSpPr>
          <p:cNvPr id="23" name="Line 22"/>
          <p:cNvSpPr>
            <a:spLocks noChangeShapeType="1"/>
          </p:cNvSpPr>
          <p:nvPr/>
        </p:nvSpPr>
        <p:spPr bwMode="ltGray">
          <a:xfrm>
            <a:off x="6529387" y="5948362"/>
            <a:ext cx="2133600" cy="0"/>
          </a:xfrm>
          <a:prstGeom prst="line">
            <a:avLst/>
          </a:prstGeom>
          <a:noFill/>
          <a:ln w="3175">
            <a:solidFill>
              <a:schemeClr val="tx1"/>
            </a:solidFill>
            <a:round/>
            <a:headEnd/>
            <a:tailEnd type="triangle" w="med" len="med"/>
          </a:ln>
        </p:spPr>
        <p:txBody>
          <a:bodyPr wrap="none" anchor="ctr"/>
          <a:lstStyle/>
          <a:p>
            <a:endParaRPr lang="en-US"/>
          </a:p>
        </p:txBody>
      </p:sp>
      <p:sp>
        <p:nvSpPr>
          <p:cNvPr id="24" name="Line 23"/>
          <p:cNvSpPr>
            <a:spLocks noChangeShapeType="1"/>
          </p:cNvSpPr>
          <p:nvPr/>
        </p:nvSpPr>
        <p:spPr bwMode="ltGray">
          <a:xfrm flipV="1">
            <a:off x="6529387" y="4903787"/>
            <a:ext cx="0" cy="1030288"/>
          </a:xfrm>
          <a:prstGeom prst="line">
            <a:avLst/>
          </a:prstGeom>
          <a:noFill/>
          <a:ln w="3175">
            <a:solidFill>
              <a:schemeClr val="tx1"/>
            </a:solidFill>
            <a:round/>
            <a:headEnd/>
            <a:tailEnd type="triangle" w="med" len="med"/>
          </a:ln>
        </p:spPr>
        <p:txBody>
          <a:bodyPr wrap="none" anchor="ctr"/>
          <a:lstStyle/>
          <a:p>
            <a:endParaRPr lang="en-US"/>
          </a:p>
        </p:txBody>
      </p:sp>
      <p:sp>
        <p:nvSpPr>
          <p:cNvPr id="25" name="Rectangle 24"/>
          <p:cNvSpPr>
            <a:spLocks noChangeArrowheads="1"/>
          </p:cNvSpPr>
          <p:nvPr/>
        </p:nvSpPr>
        <p:spPr bwMode="ltGray">
          <a:xfrm>
            <a:off x="6762750" y="5180012"/>
            <a:ext cx="88900" cy="754063"/>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6" name="Rectangle 25"/>
          <p:cNvSpPr>
            <a:spLocks noChangeArrowheads="1"/>
          </p:cNvSpPr>
          <p:nvPr/>
        </p:nvSpPr>
        <p:spPr bwMode="ltGray">
          <a:xfrm>
            <a:off x="8039100" y="5472112"/>
            <a:ext cx="58737" cy="46355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27" name="Freeform 26"/>
          <p:cNvSpPr>
            <a:spLocks/>
          </p:cNvSpPr>
          <p:nvPr/>
        </p:nvSpPr>
        <p:spPr bwMode="ltGray">
          <a:xfrm>
            <a:off x="7096125" y="5486400"/>
            <a:ext cx="1276350" cy="449262"/>
          </a:xfrm>
          <a:custGeom>
            <a:avLst/>
            <a:gdLst>
              <a:gd name="T0" fmla="*/ 0 w 804"/>
              <a:gd name="T1" fmla="*/ 449262 h 283"/>
              <a:gd name="T2" fmla="*/ 1276350 w 804"/>
              <a:gd name="T3" fmla="*/ 449262 h 283"/>
              <a:gd name="T4" fmla="*/ 985838 w 804"/>
              <a:gd name="T5" fmla="*/ 392112 h 283"/>
              <a:gd name="T6" fmla="*/ 812800 w 804"/>
              <a:gd name="T7" fmla="*/ 290512 h 283"/>
              <a:gd name="T8" fmla="*/ 638175 w 804"/>
              <a:gd name="T9" fmla="*/ 144462 h 283"/>
              <a:gd name="T10" fmla="*/ 493713 w 804"/>
              <a:gd name="T11" fmla="*/ 28575 h 283"/>
              <a:gd name="T12" fmla="*/ 361950 w 804"/>
              <a:gd name="T13" fmla="*/ 0 h 283"/>
              <a:gd name="T14" fmla="*/ 274638 w 804"/>
              <a:gd name="T15" fmla="*/ 42862 h 283"/>
              <a:gd name="T16" fmla="*/ 188912 w 804"/>
              <a:gd name="T17" fmla="*/ 188912 h 283"/>
              <a:gd name="T18" fmla="*/ 158750 w 804"/>
              <a:gd name="T19" fmla="*/ 290512 h 283"/>
              <a:gd name="T20" fmla="*/ 101600 w 804"/>
              <a:gd name="T21" fmla="*/ 406400 h 283"/>
              <a:gd name="T22" fmla="*/ 0 w 804"/>
              <a:gd name="T23" fmla="*/ 449262 h 2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4"/>
              <a:gd name="T37" fmla="*/ 0 h 283"/>
              <a:gd name="T38" fmla="*/ 804 w 804"/>
              <a:gd name="T39" fmla="*/ 283 h 2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4" h="283">
                <a:moveTo>
                  <a:pt x="0" y="283"/>
                </a:moveTo>
                <a:lnTo>
                  <a:pt x="804" y="283"/>
                </a:lnTo>
                <a:lnTo>
                  <a:pt x="621" y="247"/>
                </a:lnTo>
                <a:lnTo>
                  <a:pt x="512" y="183"/>
                </a:lnTo>
                <a:lnTo>
                  <a:pt x="402" y="91"/>
                </a:lnTo>
                <a:lnTo>
                  <a:pt x="311" y="18"/>
                </a:lnTo>
                <a:lnTo>
                  <a:pt x="228" y="0"/>
                </a:lnTo>
                <a:lnTo>
                  <a:pt x="173" y="27"/>
                </a:lnTo>
                <a:lnTo>
                  <a:pt x="119" y="119"/>
                </a:lnTo>
                <a:lnTo>
                  <a:pt x="100" y="183"/>
                </a:lnTo>
                <a:lnTo>
                  <a:pt x="64" y="256"/>
                </a:lnTo>
                <a:lnTo>
                  <a:pt x="0" y="283"/>
                </a:lnTo>
                <a:close/>
              </a:path>
            </a:pathLst>
          </a:custGeom>
          <a:solidFill>
            <a:schemeClr val="accent1"/>
          </a:solidFill>
          <a:ln w="3175">
            <a:solidFill>
              <a:schemeClr val="tx1"/>
            </a:solidFill>
            <a:round/>
            <a:headEnd/>
            <a:tailEnd/>
          </a:ln>
        </p:spPr>
        <p:txBody>
          <a:bodyPr wrap="none" anchor="ctr"/>
          <a:lstStyle/>
          <a:p>
            <a:endParaRPr lang="en-US"/>
          </a:p>
        </p:txBody>
      </p:sp>
      <p:sp>
        <p:nvSpPr>
          <p:cNvPr id="28" name="Line 27"/>
          <p:cNvSpPr>
            <a:spLocks noChangeShapeType="1"/>
          </p:cNvSpPr>
          <p:nvPr/>
        </p:nvSpPr>
        <p:spPr bwMode="ltGray">
          <a:xfrm>
            <a:off x="6756400" y="4924425"/>
            <a:ext cx="0" cy="1379537"/>
          </a:xfrm>
          <a:prstGeom prst="line">
            <a:avLst/>
          </a:prstGeom>
          <a:noFill/>
          <a:ln w="3175">
            <a:solidFill>
              <a:schemeClr val="tx1"/>
            </a:solidFill>
            <a:round/>
            <a:headEnd/>
            <a:tailEnd/>
          </a:ln>
        </p:spPr>
        <p:txBody>
          <a:bodyPr wrap="none" anchor="ctr"/>
          <a:lstStyle/>
          <a:p>
            <a:endParaRPr lang="en-US"/>
          </a:p>
        </p:txBody>
      </p:sp>
      <p:sp>
        <p:nvSpPr>
          <p:cNvPr id="29" name="Line 28"/>
          <p:cNvSpPr>
            <a:spLocks noChangeShapeType="1"/>
          </p:cNvSpPr>
          <p:nvPr/>
        </p:nvSpPr>
        <p:spPr bwMode="ltGray">
          <a:xfrm>
            <a:off x="6951662" y="4916487"/>
            <a:ext cx="0" cy="1379538"/>
          </a:xfrm>
          <a:prstGeom prst="line">
            <a:avLst/>
          </a:prstGeom>
          <a:noFill/>
          <a:ln w="3175">
            <a:solidFill>
              <a:schemeClr val="tx1"/>
            </a:solidFill>
            <a:round/>
            <a:headEnd/>
            <a:tailEnd/>
          </a:ln>
        </p:spPr>
        <p:txBody>
          <a:bodyPr wrap="none" anchor="ctr"/>
          <a:lstStyle/>
          <a:p>
            <a:endParaRPr lang="en-US"/>
          </a:p>
        </p:txBody>
      </p:sp>
      <p:sp>
        <p:nvSpPr>
          <p:cNvPr id="30" name="Line 29"/>
          <p:cNvSpPr>
            <a:spLocks noChangeShapeType="1"/>
          </p:cNvSpPr>
          <p:nvPr/>
        </p:nvSpPr>
        <p:spPr bwMode="ltGray">
          <a:xfrm>
            <a:off x="7431087" y="4918075"/>
            <a:ext cx="0" cy="1379537"/>
          </a:xfrm>
          <a:prstGeom prst="line">
            <a:avLst/>
          </a:prstGeom>
          <a:noFill/>
          <a:ln w="3175">
            <a:solidFill>
              <a:schemeClr val="tx1"/>
            </a:solidFill>
            <a:round/>
            <a:headEnd/>
            <a:tailEnd/>
          </a:ln>
        </p:spPr>
        <p:txBody>
          <a:bodyPr wrap="none" anchor="ctr"/>
          <a:lstStyle/>
          <a:p>
            <a:endParaRPr lang="en-US"/>
          </a:p>
        </p:txBody>
      </p:sp>
      <p:sp>
        <p:nvSpPr>
          <p:cNvPr id="31" name="Line 30"/>
          <p:cNvSpPr>
            <a:spLocks noChangeShapeType="1"/>
          </p:cNvSpPr>
          <p:nvPr/>
        </p:nvSpPr>
        <p:spPr bwMode="ltGray">
          <a:xfrm>
            <a:off x="7648575" y="4916487"/>
            <a:ext cx="0" cy="1379538"/>
          </a:xfrm>
          <a:prstGeom prst="line">
            <a:avLst/>
          </a:prstGeom>
          <a:noFill/>
          <a:ln w="3175">
            <a:solidFill>
              <a:schemeClr val="tx1"/>
            </a:solidFill>
            <a:round/>
            <a:headEnd/>
            <a:tailEnd/>
          </a:ln>
        </p:spPr>
        <p:txBody>
          <a:bodyPr wrap="none" anchor="ctr"/>
          <a:lstStyle/>
          <a:p>
            <a:endParaRPr lang="en-US"/>
          </a:p>
        </p:txBody>
      </p:sp>
      <p:sp>
        <p:nvSpPr>
          <p:cNvPr id="32" name="Line 31"/>
          <p:cNvSpPr>
            <a:spLocks noChangeShapeType="1"/>
          </p:cNvSpPr>
          <p:nvPr/>
        </p:nvSpPr>
        <p:spPr bwMode="ltGray">
          <a:xfrm>
            <a:off x="7286625" y="4918075"/>
            <a:ext cx="0" cy="1379537"/>
          </a:xfrm>
          <a:prstGeom prst="line">
            <a:avLst/>
          </a:prstGeom>
          <a:noFill/>
          <a:ln w="3175">
            <a:solidFill>
              <a:schemeClr val="tx1"/>
            </a:solidFill>
            <a:round/>
            <a:headEnd/>
            <a:tailEnd/>
          </a:ln>
        </p:spPr>
        <p:txBody>
          <a:bodyPr wrap="none" anchor="ctr"/>
          <a:lstStyle/>
          <a:p>
            <a:endParaRPr lang="en-US"/>
          </a:p>
        </p:txBody>
      </p:sp>
      <p:sp>
        <p:nvSpPr>
          <p:cNvPr id="33" name="Line 32"/>
          <p:cNvSpPr>
            <a:spLocks noChangeShapeType="1"/>
          </p:cNvSpPr>
          <p:nvPr/>
        </p:nvSpPr>
        <p:spPr bwMode="ltGray">
          <a:xfrm>
            <a:off x="7069137" y="4916487"/>
            <a:ext cx="0" cy="1379538"/>
          </a:xfrm>
          <a:prstGeom prst="line">
            <a:avLst/>
          </a:prstGeom>
          <a:noFill/>
          <a:ln w="3175">
            <a:solidFill>
              <a:schemeClr val="tx1"/>
            </a:solidFill>
            <a:round/>
            <a:headEnd/>
            <a:tailEnd/>
          </a:ln>
        </p:spPr>
        <p:txBody>
          <a:bodyPr wrap="none" anchor="ctr"/>
          <a:lstStyle/>
          <a:p>
            <a:endParaRPr lang="en-US"/>
          </a:p>
        </p:txBody>
      </p:sp>
      <p:sp>
        <p:nvSpPr>
          <p:cNvPr id="34" name="Line 33"/>
          <p:cNvSpPr>
            <a:spLocks noChangeShapeType="1"/>
          </p:cNvSpPr>
          <p:nvPr/>
        </p:nvSpPr>
        <p:spPr bwMode="ltGray">
          <a:xfrm>
            <a:off x="7881937" y="4918075"/>
            <a:ext cx="0" cy="1379537"/>
          </a:xfrm>
          <a:prstGeom prst="line">
            <a:avLst/>
          </a:prstGeom>
          <a:noFill/>
          <a:ln w="3175">
            <a:solidFill>
              <a:schemeClr val="tx1"/>
            </a:solidFill>
            <a:round/>
            <a:headEnd/>
            <a:tailEnd/>
          </a:ln>
        </p:spPr>
        <p:txBody>
          <a:bodyPr wrap="none" anchor="ctr"/>
          <a:lstStyle/>
          <a:p>
            <a:endParaRPr lang="en-US"/>
          </a:p>
        </p:txBody>
      </p:sp>
      <p:sp>
        <p:nvSpPr>
          <p:cNvPr id="35" name="Line 34"/>
          <p:cNvSpPr>
            <a:spLocks noChangeShapeType="1"/>
          </p:cNvSpPr>
          <p:nvPr/>
        </p:nvSpPr>
        <p:spPr bwMode="ltGray">
          <a:xfrm>
            <a:off x="8026400" y="4918075"/>
            <a:ext cx="0" cy="1379537"/>
          </a:xfrm>
          <a:prstGeom prst="line">
            <a:avLst/>
          </a:prstGeom>
          <a:noFill/>
          <a:ln w="3175">
            <a:solidFill>
              <a:schemeClr val="tx1"/>
            </a:solidFill>
            <a:round/>
            <a:headEnd/>
            <a:tailEnd/>
          </a:ln>
        </p:spPr>
        <p:txBody>
          <a:bodyPr wrap="none" anchor="ctr"/>
          <a:lstStyle/>
          <a:p>
            <a:endParaRPr lang="en-US"/>
          </a:p>
        </p:txBody>
      </p:sp>
      <p:sp>
        <p:nvSpPr>
          <p:cNvPr id="36" name="Line 35"/>
          <p:cNvSpPr>
            <a:spLocks noChangeShapeType="1"/>
          </p:cNvSpPr>
          <p:nvPr/>
        </p:nvSpPr>
        <p:spPr bwMode="ltGray">
          <a:xfrm>
            <a:off x="8085137" y="4916487"/>
            <a:ext cx="0" cy="1379538"/>
          </a:xfrm>
          <a:prstGeom prst="line">
            <a:avLst/>
          </a:prstGeom>
          <a:noFill/>
          <a:ln w="3175">
            <a:solidFill>
              <a:schemeClr val="tx1"/>
            </a:solidFill>
            <a:round/>
            <a:headEnd/>
            <a:tailEnd/>
          </a:ln>
        </p:spPr>
        <p:txBody>
          <a:bodyPr wrap="none" anchor="ctr"/>
          <a:lstStyle/>
          <a:p>
            <a:endParaRPr lang="en-US"/>
          </a:p>
        </p:txBody>
      </p:sp>
      <p:sp>
        <p:nvSpPr>
          <p:cNvPr id="37" name="Line 36"/>
          <p:cNvSpPr>
            <a:spLocks noChangeShapeType="1"/>
          </p:cNvSpPr>
          <p:nvPr/>
        </p:nvSpPr>
        <p:spPr bwMode="ltGray">
          <a:xfrm>
            <a:off x="8374062" y="4902200"/>
            <a:ext cx="0" cy="1379537"/>
          </a:xfrm>
          <a:prstGeom prst="line">
            <a:avLst/>
          </a:prstGeom>
          <a:noFill/>
          <a:ln w="3175">
            <a:solidFill>
              <a:schemeClr val="tx1"/>
            </a:solidFill>
            <a:round/>
            <a:headEnd/>
            <a:tailEnd/>
          </a:ln>
        </p:spPr>
        <p:txBody>
          <a:bodyPr wrap="none" anchor="ctr"/>
          <a:lstStyle/>
          <a:p>
            <a:endParaRPr lang="en-US"/>
          </a:p>
        </p:txBody>
      </p:sp>
      <p:sp>
        <p:nvSpPr>
          <p:cNvPr id="38" name="Rectangle 37"/>
          <p:cNvSpPr>
            <a:spLocks noChangeArrowheads="1"/>
          </p:cNvSpPr>
          <p:nvPr/>
        </p:nvSpPr>
        <p:spPr bwMode="ltGray">
          <a:xfrm>
            <a:off x="1022350" y="5840412"/>
            <a:ext cx="44450" cy="10160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39" name="Rectangle 38"/>
          <p:cNvSpPr>
            <a:spLocks noChangeArrowheads="1"/>
          </p:cNvSpPr>
          <p:nvPr/>
        </p:nvSpPr>
        <p:spPr bwMode="ltGray">
          <a:xfrm>
            <a:off x="6907212" y="5819775"/>
            <a:ext cx="44450" cy="10160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40" name="Line 39"/>
          <p:cNvSpPr>
            <a:spLocks noChangeShapeType="1"/>
          </p:cNvSpPr>
          <p:nvPr/>
        </p:nvSpPr>
        <p:spPr bwMode="ltGray">
          <a:xfrm>
            <a:off x="3808412" y="5956300"/>
            <a:ext cx="2133600" cy="0"/>
          </a:xfrm>
          <a:prstGeom prst="line">
            <a:avLst/>
          </a:prstGeom>
          <a:noFill/>
          <a:ln w="3175">
            <a:solidFill>
              <a:schemeClr val="tx1"/>
            </a:solidFill>
            <a:round/>
            <a:headEnd/>
            <a:tailEnd type="triangle" w="med" len="med"/>
          </a:ln>
        </p:spPr>
        <p:txBody>
          <a:bodyPr wrap="none" anchor="ctr"/>
          <a:lstStyle/>
          <a:p>
            <a:endParaRPr lang="en-US"/>
          </a:p>
        </p:txBody>
      </p:sp>
      <p:sp>
        <p:nvSpPr>
          <p:cNvPr id="41" name="Line 40"/>
          <p:cNvSpPr>
            <a:spLocks noChangeShapeType="1"/>
          </p:cNvSpPr>
          <p:nvPr/>
        </p:nvSpPr>
        <p:spPr bwMode="ltGray">
          <a:xfrm flipV="1">
            <a:off x="3808412" y="4911725"/>
            <a:ext cx="0" cy="1030287"/>
          </a:xfrm>
          <a:prstGeom prst="line">
            <a:avLst/>
          </a:prstGeom>
          <a:noFill/>
          <a:ln w="3175">
            <a:solidFill>
              <a:schemeClr val="tx1"/>
            </a:solidFill>
            <a:round/>
            <a:headEnd/>
            <a:tailEnd type="triangle" w="med" len="med"/>
          </a:ln>
        </p:spPr>
        <p:txBody>
          <a:bodyPr wrap="none" anchor="ctr"/>
          <a:lstStyle/>
          <a:p>
            <a:endParaRPr lang="en-US"/>
          </a:p>
        </p:txBody>
      </p:sp>
      <p:sp>
        <p:nvSpPr>
          <p:cNvPr id="42" name="Rectangle 41"/>
          <p:cNvSpPr>
            <a:spLocks noChangeArrowheads="1"/>
          </p:cNvSpPr>
          <p:nvPr/>
        </p:nvSpPr>
        <p:spPr bwMode="ltGray">
          <a:xfrm>
            <a:off x="4041775" y="5187950"/>
            <a:ext cx="88900" cy="754062"/>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43" name="Rectangle 42"/>
          <p:cNvSpPr>
            <a:spLocks noChangeArrowheads="1"/>
          </p:cNvSpPr>
          <p:nvPr/>
        </p:nvSpPr>
        <p:spPr bwMode="ltGray">
          <a:xfrm>
            <a:off x="5318125" y="5480050"/>
            <a:ext cx="58737" cy="46355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44" name="Freeform 43"/>
          <p:cNvSpPr>
            <a:spLocks/>
          </p:cNvSpPr>
          <p:nvPr/>
        </p:nvSpPr>
        <p:spPr bwMode="ltGray">
          <a:xfrm>
            <a:off x="4375150" y="5492750"/>
            <a:ext cx="1276350" cy="449262"/>
          </a:xfrm>
          <a:custGeom>
            <a:avLst/>
            <a:gdLst>
              <a:gd name="T0" fmla="*/ 0 w 804"/>
              <a:gd name="T1" fmla="*/ 449262 h 283"/>
              <a:gd name="T2" fmla="*/ 1276350 w 804"/>
              <a:gd name="T3" fmla="*/ 449262 h 283"/>
              <a:gd name="T4" fmla="*/ 985838 w 804"/>
              <a:gd name="T5" fmla="*/ 392112 h 283"/>
              <a:gd name="T6" fmla="*/ 812800 w 804"/>
              <a:gd name="T7" fmla="*/ 290512 h 283"/>
              <a:gd name="T8" fmla="*/ 638175 w 804"/>
              <a:gd name="T9" fmla="*/ 144462 h 283"/>
              <a:gd name="T10" fmla="*/ 493713 w 804"/>
              <a:gd name="T11" fmla="*/ 28575 h 283"/>
              <a:gd name="T12" fmla="*/ 361950 w 804"/>
              <a:gd name="T13" fmla="*/ 0 h 283"/>
              <a:gd name="T14" fmla="*/ 274638 w 804"/>
              <a:gd name="T15" fmla="*/ 42862 h 283"/>
              <a:gd name="T16" fmla="*/ 188912 w 804"/>
              <a:gd name="T17" fmla="*/ 188912 h 283"/>
              <a:gd name="T18" fmla="*/ 158750 w 804"/>
              <a:gd name="T19" fmla="*/ 290512 h 283"/>
              <a:gd name="T20" fmla="*/ 101600 w 804"/>
              <a:gd name="T21" fmla="*/ 406400 h 283"/>
              <a:gd name="T22" fmla="*/ 0 w 804"/>
              <a:gd name="T23" fmla="*/ 449262 h 2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4"/>
              <a:gd name="T37" fmla="*/ 0 h 283"/>
              <a:gd name="T38" fmla="*/ 804 w 804"/>
              <a:gd name="T39" fmla="*/ 283 h 2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4" h="283">
                <a:moveTo>
                  <a:pt x="0" y="283"/>
                </a:moveTo>
                <a:lnTo>
                  <a:pt x="804" y="283"/>
                </a:lnTo>
                <a:lnTo>
                  <a:pt x="621" y="247"/>
                </a:lnTo>
                <a:lnTo>
                  <a:pt x="512" y="183"/>
                </a:lnTo>
                <a:lnTo>
                  <a:pt x="402" y="91"/>
                </a:lnTo>
                <a:lnTo>
                  <a:pt x="311" y="18"/>
                </a:lnTo>
                <a:lnTo>
                  <a:pt x="228" y="0"/>
                </a:lnTo>
                <a:lnTo>
                  <a:pt x="173" y="27"/>
                </a:lnTo>
                <a:lnTo>
                  <a:pt x="119" y="119"/>
                </a:lnTo>
                <a:lnTo>
                  <a:pt x="100" y="183"/>
                </a:lnTo>
                <a:lnTo>
                  <a:pt x="64" y="256"/>
                </a:lnTo>
                <a:lnTo>
                  <a:pt x="0" y="283"/>
                </a:lnTo>
                <a:close/>
              </a:path>
            </a:pathLst>
          </a:custGeom>
          <a:solidFill>
            <a:schemeClr val="accent1"/>
          </a:solidFill>
          <a:ln w="3175">
            <a:solidFill>
              <a:schemeClr val="tx1"/>
            </a:solidFill>
            <a:round/>
            <a:headEnd/>
            <a:tailEnd/>
          </a:ln>
        </p:spPr>
        <p:txBody>
          <a:bodyPr wrap="none" anchor="ctr"/>
          <a:lstStyle/>
          <a:p>
            <a:endParaRPr lang="en-US"/>
          </a:p>
        </p:txBody>
      </p:sp>
      <p:sp>
        <p:nvSpPr>
          <p:cNvPr id="45" name="Line 44"/>
          <p:cNvSpPr>
            <a:spLocks noChangeShapeType="1"/>
          </p:cNvSpPr>
          <p:nvPr/>
        </p:nvSpPr>
        <p:spPr bwMode="ltGray">
          <a:xfrm>
            <a:off x="4035425" y="4932362"/>
            <a:ext cx="0" cy="1379538"/>
          </a:xfrm>
          <a:prstGeom prst="line">
            <a:avLst/>
          </a:prstGeom>
          <a:noFill/>
          <a:ln w="3175">
            <a:solidFill>
              <a:schemeClr val="tx1"/>
            </a:solidFill>
            <a:round/>
            <a:headEnd/>
            <a:tailEnd/>
          </a:ln>
        </p:spPr>
        <p:txBody>
          <a:bodyPr wrap="none" anchor="ctr"/>
          <a:lstStyle/>
          <a:p>
            <a:endParaRPr lang="en-US"/>
          </a:p>
        </p:txBody>
      </p:sp>
      <p:sp>
        <p:nvSpPr>
          <p:cNvPr id="46" name="Line 45"/>
          <p:cNvSpPr>
            <a:spLocks noChangeShapeType="1"/>
          </p:cNvSpPr>
          <p:nvPr/>
        </p:nvSpPr>
        <p:spPr bwMode="ltGray">
          <a:xfrm>
            <a:off x="4129087" y="4924425"/>
            <a:ext cx="0" cy="1379537"/>
          </a:xfrm>
          <a:prstGeom prst="line">
            <a:avLst/>
          </a:prstGeom>
          <a:noFill/>
          <a:ln w="3175">
            <a:solidFill>
              <a:schemeClr val="tx1"/>
            </a:solidFill>
            <a:round/>
            <a:headEnd/>
            <a:tailEnd/>
          </a:ln>
        </p:spPr>
        <p:txBody>
          <a:bodyPr wrap="none" anchor="ctr"/>
          <a:lstStyle/>
          <a:p>
            <a:endParaRPr lang="en-US"/>
          </a:p>
        </p:txBody>
      </p:sp>
      <p:sp>
        <p:nvSpPr>
          <p:cNvPr id="47" name="Line 46"/>
          <p:cNvSpPr>
            <a:spLocks noChangeShapeType="1"/>
          </p:cNvSpPr>
          <p:nvPr/>
        </p:nvSpPr>
        <p:spPr bwMode="ltGray">
          <a:xfrm>
            <a:off x="4841875" y="4926012"/>
            <a:ext cx="0" cy="1379538"/>
          </a:xfrm>
          <a:prstGeom prst="line">
            <a:avLst/>
          </a:prstGeom>
          <a:noFill/>
          <a:ln w="3175">
            <a:solidFill>
              <a:schemeClr val="tx1"/>
            </a:solidFill>
            <a:round/>
            <a:headEnd/>
            <a:tailEnd/>
          </a:ln>
        </p:spPr>
        <p:txBody>
          <a:bodyPr wrap="none" anchor="ctr"/>
          <a:lstStyle/>
          <a:p>
            <a:endParaRPr lang="en-US"/>
          </a:p>
        </p:txBody>
      </p:sp>
      <p:sp>
        <p:nvSpPr>
          <p:cNvPr id="48" name="Line 47"/>
          <p:cNvSpPr>
            <a:spLocks noChangeShapeType="1"/>
          </p:cNvSpPr>
          <p:nvPr/>
        </p:nvSpPr>
        <p:spPr bwMode="ltGray">
          <a:xfrm>
            <a:off x="4775200" y="4930775"/>
            <a:ext cx="0" cy="1379537"/>
          </a:xfrm>
          <a:prstGeom prst="line">
            <a:avLst/>
          </a:prstGeom>
          <a:noFill/>
          <a:ln w="3175">
            <a:solidFill>
              <a:schemeClr val="tx1"/>
            </a:solidFill>
            <a:round/>
            <a:headEnd/>
            <a:tailEnd/>
          </a:ln>
        </p:spPr>
        <p:txBody>
          <a:bodyPr wrap="none" anchor="ctr"/>
          <a:lstStyle/>
          <a:p>
            <a:endParaRPr lang="en-US"/>
          </a:p>
        </p:txBody>
      </p:sp>
      <p:sp>
        <p:nvSpPr>
          <p:cNvPr id="49" name="Line 48"/>
          <p:cNvSpPr>
            <a:spLocks noChangeShapeType="1"/>
          </p:cNvSpPr>
          <p:nvPr/>
        </p:nvSpPr>
        <p:spPr bwMode="ltGray">
          <a:xfrm>
            <a:off x="4710112" y="4926012"/>
            <a:ext cx="0" cy="1379538"/>
          </a:xfrm>
          <a:prstGeom prst="line">
            <a:avLst/>
          </a:prstGeom>
          <a:noFill/>
          <a:ln w="3175">
            <a:solidFill>
              <a:schemeClr val="tx1"/>
            </a:solidFill>
            <a:round/>
            <a:headEnd/>
            <a:tailEnd/>
          </a:ln>
        </p:spPr>
        <p:txBody>
          <a:bodyPr wrap="none" anchor="ctr"/>
          <a:lstStyle/>
          <a:p>
            <a:endParaRPr lang="en-US"/>
          </a:p>
        </p:txBody>
      </p:sp>
      <p:sp>
        <p:nvSpPr>
          <p:cNvPr id="50" name="Line 49"/>
          <p:cNvSpPr>
            <a:spLocks noChangeShapeType="1"/>
          </p:cNvSpPr>
          <p:nvPr/>
        </p:nvSpPr>
        <p:spPr bwMode="ltGray">
          <a:xfrm>
            <a:off x="4927600" y="4924425"/>
            <a:ext cx="0" cy="1379537"/>
          </a:xfrm>
          <a:prstGeom prst="line">
            <a:avLst/>
          </a:prstGeom>
          <a:noFill/>
          <a:ln w="3175">
            <a:solidFill>
              <a:schemeClr val="tx1"/>
            </a:solidFill>
            <a:round/>
            <a:headEnd/>
            <a:tailEnd/>
          </a:ln>
        </p:spPr>
        <p:txBody>
          <a:bodyPr wrap="none" anchor="ctr"/>
          <a:lstStyle/>
          <a:p>
            <a:endParaRPr lang="en-US"/>
          </a:p>
        </p:txBody>
      </p:sp>
      <p:sp>
        <p:nvSpPr>
          <p:cNvPr id="51" name="Line 50"/>
          <p:cNvSpPr>
            <a:spLocks noChangeShapeType="1"/>
          </p:cNvSpPr>
          <p:nvPr/>
        </p:nvSpPr>
        <p:spPr bwMode="ltGray">
          <a:xfrm>
            <a:off x="4637087" y="4924425"/>
            <a:ext cx="0" cy="1379537"/>
          </a:xfrm>
          <a:prstGeom prst="line">
            <a:avLst/>
          </a:prstGeom>
          <a:noFill/>
          <a:ln w="3175">
            <a:solidFill>
              <a:schemeClr val="tx1"/>
            </a:solidFill>
            <a:round/>
            <a:headEnd/>
            <a:tailEnd/>
          </a:ln>
        </p:spPr>
        <p:txBody>
          <a:bodyPr wrap="none" anchor="ctr"/>
          <a:lstStyle/>
          <a:p>
            <a:endParaRPr lang="en-US"/>
          </a:p>
        </p:txBody>
      </p:sp>
      <p:sp>
        <p:nvSpPr>
          <p:cNvPr id="52" name="Line 51"/>
          <p:cNvSpPr>
            <a:spLocks noChangeShapeType="1"/>
          </p:cNvSpPr>
          <p:nvPr/>
        </p:nvSpPr>
        <p:spPr bwMode="ltGray">
          <a:xfrm>
            <a:off x="4565650" y="4926012"/>
            <a:ext cx="0" cy="1379538"/>
          </a:xfrm>
          <a:prstGeom prst="line">
            <a:avLst/>
          </a:prstGeom>
          <a:noFill/>
          <a:ln w="3175">
            <a:solidFill>
              <a:schemeClr val="tx1"/>
            </a:solidFill>
            <a:round/>
            <a:headEnd/>
            <a:tailEnd/>
          </a:ln>
        </p:spPr>
        <p:txBody>
          <a:bodyPr wrap="none" anchor="ctr"/>
          <a:lstStyle/>
          <a:p>
            <a:endParaRPr lang="en-US"/>
          </a:p>
        </p:txBody>
      </p:sp>
      <p:sp>
        <p:nvSpPr>
          <p:cNvPr id="53" name="Line 52"/>
          <p:cNvSpPr>
            <a:spLocks noChangeShapeType="1"/>
          </p:cNvSpPr>
          <p:nvPr/>
        </p:nvSpPr>
        <p:spPr bwMode="ltGray">
          <a:xfrm>
            <a:off x="4478337" y="4926012"/>
            <a:ext cx="0" cy="1379538"/>
          </a:xfrm>
          <a:prstGeom prst="line">
            <a:avLst/>
          </a:prstGeom>
          <a:noFill/>
          <a:ln w="3175">
            <a:solidFill>
              <a:schemeClr val="tx1"/>
            </a:solidFill>
            <a:round/>
            <a:headEnd/>
            <a:tailEnd/>
          </a:ln>
        </p:spPr>
        <p:txBody>
          <a:bodyPr wrap="none" anchor="ctr"/>
          <a:lstStyle/>
          <a:p>
            <a:endParaRPr lang="en-US"/>
          </a:p>
        </p:txBody>
      </p:sp>
      <p:sp>
        <p:nvSpPr>
          <p:cNvPr id="54" name="Line 53"/>
          <p:cNvSpPr>
            <a:spLocks noChangeShapeType="1"/>
          </p:cNvSpPr>
          <p:nvPr/>
        </p:nvSpPr>
        <p:spPr bwMode="ltGray">
          <a:xfrm>
            <a:off x="4348162" y="4924425"/>
            <a:ext cx="0" cy="1379537"/>
          </a:xfrm>
          <a:prstGeom prst="line">
            <a:avLst/>
          </a:prstGeom>
          <a:noFill/>
          <a:ln w="3175">
            <a:solidFill>
              <a:schemeClr val="tx1"/>
            </a:solidFill>
            <a:round/>
            <a:headEnd/>
            <a:tailEnd/>
          </a:ln>
        </p:spPr>
        <p:txBody>
          <a:bodyPr wrap="none" anchor="ctr"/>
          <a:lstStyle/>
          <a:p>
            <a:endParaRPr lang="en-US"/>
          </a:p>
        </p:txBody>
      </p:sp>
      <p:sp>
        <p:nvSpPr>
          <p:cNvPr id="55" name="Line 54"/>
          <p:cNvSpPr>
            <a:spLocks noChangeShapeType="1"/>
          </p:cNvSpPr>
          <p:nvPr/>
        </p:nvSpPr>
        <p:spPr bwMode="ltGray">
          <a:xfrm>
            <a:off x="5043487" y="4926012"/>
            <a:ext cx="0" cy="1379538"/>
          </a:xfrm>
          <a:prstGeom prst="line">
            <a:avLst/>
          </a:prstGeom>
          <a:noFill/>
          <a:ln w="3175">
            <a:solidFill>
              <a:schemeClr val="tx1"/>
            </a:solidFill>
            <a:round/>
            <a:headEnd/>
            <a:tailEnd/>
          </a:ln>
        </p:spPr>
        <p:txBody>
          <a:bodyPr wrap="none" anchor="ctr"/>
          <a:lstStyle/>
          <a:p>
            <a:endParaRPr lang="en-US"/>
          </a:p>
        </p:txBody>
      </p:sp>
      <p:sp>
        <p:nvSpPr>
          <p:cNvPr id="56" name="Line 55"/>
          <p:cNvSpPr>
            <a:spLocks noChangeShapeType="1"/>
          </p:cNvSpPr>
          <p:nvPr/>
        </p:nvSpPr>
        <p:spPr bwMode="ltGray">
          <a:xfrm>
            <a:off x="5160962" y="4926012"/>
            <a:ext cx="0" cy="1379538"/>
          </a:xfrm>
          <a:prstGeom prst="line">
            <a:avLst/>
          </a:prstGeom>
          <a:noFill/>
          <a:ln w="3175">
            <a:solidFill>
              <a:schemeClr val="tx1"/>
            </a:solidFill>
            <a:round/>
            <a:headEnd/>
            <a:tailEnd/>
          </a:ln>
        </p:spPr>
        <p:txBody>
          <a:bodyPr wrap="none" anchor="ctr"/>
          <a:lstStyle/>
          <a:p>
            <a:endParaRPr lang="en-US"/>
          </a:p>
        </p:txBody>
      </p:sp>
      <p:sp>
        <p:nvSpPr>
          <p:cNvPr id="57" name="Line 56"/>
          <p:cNvSpPr>
            <a:spLocks noChangeShapeType="1"/>
          </p:cNvSpPr>
          <p:nvPr/>
        </p:nvSpPr>
        <p:spPr bwMode="ltGray">
          <a:xfrm>
            <a:off x="5319712" y="4926012"/>
            <a:ext cx="0" cy="1379538"/>
          </a:xfrm>
          <a:prstGeom prst="line">
            <a:avLst/>
          </a:prstGeom>
          <a:noFill/>
          <a:ln w="3175">
            <a:solidFill>
              <a:schemeClr val="tx1"/>
            </a:solidFill>
            <a:round/>
            <a:headEnd/>
            <a:tailEnd/>
          </a:ln>
        </p:spPr>
        <p:txBody>
          <a:bodyPr wrap="none" anchor="ctr"/>
          <a:lstStyle/>
          <a:p>
            <a:endParaRPr lang="en-US"/>
          </a:p>
        </p:txBody>
      </p:sp>
      <p:sp>
        <p:nvSpPr>
          <p:cNvPr id="58" name="Line 57"/>
          <p:cNvSpPr>
            <a:spLocks noChangeShapeType="1"/>
          </p:cNvSpPr>
          <p:nvPr/>
        </p:nvSpPr>
        <p:spPr bwMode="ltGray">
          <a:xfrm>
            <a:off x="5376862" y="4924425"/>
            <a:ext cx="0" cy="1379537"/>
          </a:xfrm>
          <a:prstGeom prst="line">
            <a:avLst/>
          </a:prstGeom>
          <a:noFill/>
          <a:ln w="3175">
            <a:solidFill>
              <a:schemeClr val="tx1"/>
            </a:solidFill>
            <a:round/>
            <a:headEnd/>
            <a:tailEnd/>
          </a:ln>
        </p:spPr>
        <p:txBody>
          <a:bodyPr wrap="none" anchor="ctr"/>
          <a:lstStyle/>
          <a:p>
            <a:endParaRPr lang="en-US"/>
          </a:p>
        </p:txBody>
      </p:sp>
      <p:sp>
        <p:nvSpPr>
          <p:cNvPr id="59" name="Line 58"/>
          <p:cNvSpPr>
            <a:spLocks noChangeShapeType="1"/>
          </p:cNvSpPr>
          <p:nvPr/>
        </p:nvSpPr>
        <p:spPr bwMode="ltGray">
          <a:xfrm>
            <a:off x="5653087" y="4910137"/>
            <a:ext cx="0" cy="1379538"/>
          </a:xfrm>
          <a:prstGeom prst="line">
            <a:avLst/>
          </a:prstGeom>
          <a:noFill/>
          <a:ln w="3175">
            <a:solidFill>
              <a:schemeClr val="tx1"/>
            </a:solidFill>
            <a:round/>
            <a:headEnd/>
            <a:tailEnd/>
          </a:ln>
        </p:spPr>
        <p:txBody>
          <a:bodyPr wrap="none" anchor="ctr"/>
          <a:lstStyle/>
          <a:p>
            <a:endParaRPr lang="en-US"/>
          </a:p>
        </p:txBody>
      </p:sp>
      <p:sp>
        <p:nvSpPr>
          <p:cNvPr id="60" name="Rectangle 59"/>
          <p:cNvSpPr>
            <a:spLocks noChangeArrowheads="1"/>
          </p:cNvSpPr>
          <p:nvPr/>
        </p:nvSpPr>
        <p:spPr bwMode="ltGray">
          <a:xfrm>
            <a:off x="4176712" y="5848350"/>
            <a:ext cx="46038" cy="101600"/>
          </a:xfrm>
          <a:prstGeom prst="rect">
            <a:avLst/>
          </a:prstGeom>
          <a:solidFill>
            <a:schemeClr val="accent1"/>
          </a:solidFill>
          <a:ln w="3175" algn="ctr">
            <a:solidFill>
              <a:schemeClr val="tx1"/>
            </a:solidFill>
            <a:miter lim="800000"/>
            <a:headEnd/>
            <a:tailEnd/>
          </a:ln>
        </p:spPr>
        <p:txBody>
          <a:bodyPr wrap="none" anchor="ctr"/>
          <a:lstStyle/>
          <a:p>
            <a:endParaRPr lang="en-US"/>
          </a:p>
        </p:txBody>
      </p:sp>
      <p:sp>
        <p:nvSpPr>
          <p:cNvPr id="61" name="Line 60"/>
          <p:cNvSpPr>
            <a:spLocks noChangeShapeType="1"/>
          </p:cNvSpPr>
          <p:nvPr/>
        </p:nvSpPr>
        <p:spPr bwMode="ltGray">
          <a:xfrm>
            <a:off x="4210050" y="4932362"/>
            <a:ext cx="0" cy="1379538"/>
          </a:xfrm>
          <a:prstGeom prst="line">
            <a:avLst/>
          </a:prstGeom>
          <a:noFill/>
          <a:ln w="3175">
            <a:solidFill>
              <a:schemeClr val="tx1"/>
            </a:solidFill>
            <a:round/>
            <a:headEnd/>
            <a:tailEnd/>
          </a:ln>
        </p:spPr>
        <p:txBody>
          <a:bodyPr wrap="none" anchor="ctr"/>
          <a:lstStyle/>
          <a:p>
            <a:endParaRPr lang="en-US"/>
          </a:p>
        </p:txBody>
      </p:sp>
      <p:sp>
        <p:nvSpPr>
          <p:cNvPr id="62" name="Line 61"/>
          <p:cNvSpPr>
            <a:spLocks noChangeShapeType="1"/>
          </p:cNvSpPr>
          <p:nvPr/>
        </p:nvSpPr>
        <p:spPr bwMode="ltGray">
          <a:xfrm>
            <a:off x="4167187" y="4932362"/>
            <a:ext cx="0" cy="1379538"/>
          </a:xfrm>
          <a:prstGeom prst="line">
            <a:avLst/>
          </a:prstGeom>
          <a:noFill/>
          <a:ln w="3175">
            <a:solidFill>
              <a:schemeClr val="tx1"/>
            </a:solidFill>
            <a:round/>
            <a:headEnd/>
            <a:tailEnd/>
          </a:ln>
        </p:spPr>
        <p:txBody>
          <a:bodyPr wrap="none" anchor="ctr"/>
          <a:lstStyle/>
          <a:p>
            <a:endParaRPr lang="en-US"/>
          </a:p>
        </p:txBody>
      </p:sp>
      <p:sp>
        <p:nvSpPr>
          <p:cNvPr id="63" name="Line 62"/>
          <p:cNvSpPr>
            <a:spLocks noChangeShapeType="1"/>
          </p:cNvSpPr>
          <p:nvPr/>
        </p:nvSpPr>
        <p:spPr bwMode="ltGray">
          <a:xfrm>
            <a:off x="5500687" y="4918075"/>
            <a:ext cx="0" cy="1379537"/>
          </a:xfrm>
          <a:prstGeom prst="line">
            <a:avLst/>
          </a:prstGeom>
          <a:noFill/>
          <a:ln w="3175">
            <a:solidFill>
              <a:schemeClr val="tx1"/>
            </a:solidFill>
            <a:round/>
            <a:headEnd/>
            <a:tailEnd/>
          </a:ln>
        </p:spPr>
        <p:txBody>
          <a:bodyPr wrap="none" anchor="ctr"/>
          <a:lstStyle/>
          <a:p>
            <a:endParaRPr lang="en-US"/>
          </a:p>
        </p:txBody>
      </p:sp>
      <p:sp>
        <p:nvSpPr>
          <p:cNvPr id="64" name="Text Box 63"/>
          <p:cNvSpPr txBox="1">
            <a:spLocks noChangeArrowheads="1"/>
          </p:cNvSpPr>
          <p:nvPr/>
        </p:nvSpPr>
        <p:spPr bwMode="ltGray">
          <a:xfrm>
            <a:off x="2638425" y="6046787"/>
            <a:ext cx="287337"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x</a:t>
            </a:r>
          </a:p>
        </p:txBody>
      </p:sp>
      <p:sp>
        <p:nvSpPr>
          <p:cNvPr id="65" name="Text Box 64"/>
          <p:cNvSpPr txBox="1">
            <a:spLocks noChangeArrowheads="1"/>
          </p:cNvSpPr>
          <p:nvPr/>
        </p:nvSpPr>
        <p:spPr bwMode="ltGray">
          <a:xfrm>
            <a:off x="514350" y="4398962"/>
            <a:ext cx="1624012"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Frequency f(x)</a:t>
            </a:r>
          </a:p>
        </p:txBody>
      </p:sp>
      <p:sp>
        <p:nvSpPr>
          <p:cNvPr id="66" name="Text Box 65"/>
          <p:cNvSpPr txBox="1">
            <a:spLocks noChangeArrowheads="1"/>
          </p:cNvSpPr>
          <p:nvPr/>
        </p:nvSpPr>
        <p:spPr bwMode="ltGray">
          <a:xfrm>
            <a:off x="3686175" y="4391025"/>
            <a:ext cx="1096962" cy="36671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Fine bins</a:t>
            </a:r>
          </a:p>
        </p:txBody>
      </p:sp>
      <p:sp>
        <p:nvSpPr>
          <p:cNvPr id="67" name="Text Box 66"/>
          <p:cNvSpPr txBox="1">
            <a:spLocks noChangeArrowheads="1"/>
          </p:cNvSpPr>
          <p:nvPr/>
        </p:nvSpPr>
        <p:spPr bwMode="ltGray">
          <a:xfrm>
            <a:off x="6397625" y="4395787"/>
            <a:ext cx="1377950" cy="366713"/>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Coarse bins</a:t>
            </a:r>
          </a:p>
        </p:txBody>
      </p:sp>
    </p:spTree>
  </p:cSld>
  <p:clrMapOvr>
    <a:masterClrMapping/>
  </p:clrMapOvr>
  <p:transition>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Binning and Coarse Binning</a:t>
            </a:r>
          </a:p>
        </p:txBody>
      </p:sp>
      <p:sp>
        <p:nvSpPr>
          <p:cNvPr id="3" name="Content Placeholder 2"/>
          <p:cNvSpPr>
            <a:spLocks noGrp="1"/>
          </p:cNvSpPr>
          <p:nvPr>
            <p:ph idx="1"/>
          </p:nvPr>
        </p:nvSpPr>
        <p:spPr>
          <a:xfrm>
            <a:off x="381000" y="1143000"/>
            <a:ext cx="8534400" cy="2953116"/>
          </a:xfrm>
        </p:spPr>
        <p:txBody>
          <a:bodyPr/>
          <a:lstStyle/>
          <a:p>
            <a:r>
              <a:rPr lang="en-US" dirty="0"/>
              <a:t>Fine binning is the first step, which normally creates a large number of narrow (conservative) bins</a:t>
            </a:r>
          </a:p>
          <a:p>
            <a:r>
              <a:rPr lang="en-US" dirty="0"/>
              <a:t>Coarse binning is the process of combining adjacent fine bins into a smaller number of wider bins</a:t>
            </a:r>
          </a:p>
          <a:p>
            <a:r>
              <a:rPr lang="en-US" dirty="0"/>
              <a:t>Coarse bins are used in scorecard training, NOT fine bins</a:t>
            </a:r>
          </a:p>
          <a:p>
            <a:r>
              <a:rPr lang="en-US" dirty="0"/>
              <a:t>Coarse bins are based on fine bins, and they are reversible</a:t>
            </a:r>
          </a:p>
          <a:p>
            <a:r>
              <a:rPr lang="en-US" dirty="0"/>
              <a:t>Changing coarse bins will not affect underlying fine bins</a:t>
            </a:r>
          </a:p>
          <a:p>
            <a:r>
              <a:rPr lang="en-US" dirty="0"/>
              <a:t>Changing fine bins WILL invalidate coarse  bins</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304800" y="1066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Strengths</a:t>
            </a:r>
          </a:p>
        </p:txBody>
      </p:sp>
      <p:sp>
        <p:nvSpPr>
          <p:cNvPr id="6" name="Rectangle 5"/>
          <p:cNvSpPr/>
          <p:nvPr/>
        </p:nvSpPr>
        <p:spPr>
          <a:xfrm>
            <a:off x="723900" y="1676400"/>
            <a:ext cx="7696200" cy="4524315"/>
          </a:xfrm>
          <a:prstGeom prst="rect">
            <a:avLst/>
          </a:prstGeom>
        </p:spPr>
        <p:txBody>
          <a:bodyPr wrap="square">
            <a:spAutoFit/>
          </a:bodyPr>
          <a:lstStyle/>
          <a:p>
            <a:pPr>
              <a:lnSpc>
                <a:spcPct val="150000"/>
              </a:lnSpc>
              <a:buFont typeface="Arial" panose="020B0604020202020204" pitchFamily="34" charset="0"/>
              <a:buChar char="•"/>
            </a:pPr>
            <a:r>
              <a:rPr lang="en-US" sz="1600" dirty="0">
                <a:solidFill>
                  <a:srgbClr val="000000"/>
                </a:solidFill>
              </a:rPr>
              <a:t>Contains training algorithms that make no data structural assumptions other than that certain conditional score distributions are approximately normal.</a:t>
            </a:r>
          </a:p>
          <a:p>
            <a:pPr>
              <a:lnSpc>
                <a:spcPct val="150000"/>
              </a:lnSpc>
              <a:buFont typeface="Arial" panose="020B0604020202020204" pitchFamily="34" charset="0"/>
              <a:buChar char="•"/>
            </a:pPr>
            <a:r>
              <a:rPr lang="en-US" sz="1600" dirty="0">
                <a:solidFill>
                  <a:srgbClr val="000000"/>
                </a:solidFill>
              </a:rPr>
              <a:t>Contains training algorithm for Maximum Likelihood Estimation (for producing Engineered Logistic Regression scorecards) and for boosting classification performance of a score.</a:t>
            </a:r>
          </a:p>
          <a:p>
            <a:pPr>
              <a:lnSpc>
                <a:spcPct val="150000"/>
              </a:lnSpc>
              <a:buFont typeface="Arial" panose="020B0604020202020204" pitchFamily="34" charset="0"/>
              <a:buChar char="•"/>
            </a:pPr>
            <a:r>
              <a:rPr lang="en-US" sz="1600" dirty="0">
                <a:solidFill>
                  <a:srgbClr val="000000"/>
                </a:solidFill>
              </a:rPr>
              <a:t>Contains training algorithm that allows for two dependent variables, which enables, for example, developing a risk-adjusted response score.</a:t>
            </a:r>
          </a:p>
          <a:p>
            <a:pPr>
              <a:lnSpc>
                <a:spcPct val="150000"/>
              </a:lnSpc>
              <a:buFont typeface="Arial" panose="020B0604020202020204" pitchFamily="34" charset="0"/>
              <a:buChar char="•"/>
            </a:pPr>
            <a:r>
              <a:rPr lang="en-US" sz="1600" dirty="0">
                <a:solidFill>
                  <a:srgbClr val="000000"/>
                </a:solidFill>
              </a:rPr>
              <a:t>Supports score development for binary as well as ordinal/continuous dependent variables.</a:t>
            </a:r>
          </a:p>
          <a:p>
            <a:pPr>
              <a:lnSpc>
                <a:spcPct val="150000"/>
              </a:lnSpc>
              <a:buFont typeface="Arial" panose="020B0604020202020204" pitchFamily="34" charset="0"/>
              <a:buChar char="•"/>
            </a:pPr>
            <a:r>
              <a:rPr lang="en-US" sz="1600" dirty="0">
                <a:solidFill>
                  <a:srgbClr val="000000"/>
                </a:solidFill>
              </a:rPr>
              <a:t>Allows for constraints to be applied to score coefficient relationships (also called score weights restrictions or "score engineering") which provide for model stability and palatability.</a:t>
            </a:r>
            <a:endParaRPr lang="en-US" sz="1600" dirty="0">
              <a:solidFill>
                <a:srgbClr val="000000"/>
              </a:solidFill>
              <a:effectLst/>
            </a:endParaRPr>
          </a:p>
        </p:txBody>
      </p:sp>
    </p:spTree>
    <p:extLst>
      <p:ext uri="{BB962C8B-B14F-4D97-AF65-F5344CB8AC3E}">
        <p14:creationId xmlns:p14="http://schemas.microsoft.com/office/powerpoint/2010/main" val="27202447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Binning</a:t>
            </a:r>
          </a:p>
        </p:txBody>
      </p:sp>
      <p:sp>
        <p:nvSpPr>
          <p:cNvPr id="3" name="Content Placeholder 2"/>
          <p:cNvSpPr>
            <a:spLocks noGrp="1"/>
          </p:cNvSpPr>
          <p:nvPr>
            <p:ph idx="1"/>
          </p:nvPr>
        </p:nvSpPr>
        <p:spPr>
          <a:xfrm>
            <a:off x="381000" y="1143000"/>
            <a:ext cx="8534400" cy="397032"/>
          </a:xfrm>
        </p:spPr>
        <p:txBody>
          <a:bodyPr/>
          <a:lstStyle/>
          <a:p>
            <a:r>
              <a:rPr lang="en-US" dirty="0"/>
              <a:t>Fine binning tends to capture patterns and noises in the data</a:t>
            </a:r>
          </a:p>
        </p:txBody>
      </p:sp>
      <p:grpSp>
        <p:nvGrpSpPr>
          <p:cNvPr id="4" name="Group 2"/>
          <p:cNvGrpSpPr>
            <a:grpSpLocks/>
          </p:cNvGrpSpPr>
          <p:nvPr/>
        </p:nvGrpSpPr>
        <p:grpSpPr bwMode="auto">
          <a:xfrm>
            <a:off x="1752600" y="1981200"/>
            <a:ext cx="6315075" cy="4492625"/>
            <a:chOff x="1149" y="1291"/>
            <a:chExt cx="4235" cy="2975"/>
          </a:xfrm>
        </p:grpSpPr>
        <p:graphicFrame>
          <p:nvGraphicFramePr>
            <p:cNvPr id="5" name="Object 3"/>
            <p:cNvGraphicFramePr>
              <a:graphicFrameLocks/>
            </p:cNvGraphicFramePr>
            <p:nvPr/>
          </p:nvGraphicFramePr>
          <p:xfrm>
            <a:off x="1203" y="1291"/>
            <a:ext cx="4181" cy="2914"/>
          </p:xfrm>
          <a:graphic>
            <a:graphicData uri="http://schemas.openxmlformats.org/presentationml/2006/ole">
              <mc:AlternateContent xmlns:mc="http://schemas.openxmlformats.org/markup-compatibility/2006">
                <mc:Choice xmlns:v="urn:schemas-microsoft-com:vml" Requires="v">
                  <p:oleObj name="Chart" r:id="rId2" imgW="8058150" imgH="4419600" progId="MSGraph.Chart.8">
                    <p:embed followColorScheme="full"/>
                  </p:oleObj>
                </mc:Choice>
                <mc:Fallback>
                  <p:oleObj name="Chart" r:id="rId2" imgW="8058150" imgH="4419600" progId="MSGraph.Chart.8">
                    <p:embed followColorScheme="full"/>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 y="1291"/>
                          <a:ext cx="4181" cy="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p:cNvSpPr>
              <a:spLocks noChangeArrowheads="1"/>
            </p:cNvSpPr>
            <p:nvPr/>
          </p:nvSpPr>
          <p:spPr bwMode="auto">
            <a:xfrm>
              <a:off x="1149" y="4042"/>
              <a:ext cx="364" cy="224"/>
            </a:xfrm>
            <a:prstGeom prst="rect">
              <a:avLst/>
            </a:prstGeom>
            <a:noFill/>
            <a:ln w="9525">
              <a:noFill/>
              <a:miter lim="800000"/>
              <a:headEnd/>
              <a:tailEnd/>
            </a:ln>
            <a:effectLst/>
          </p:spPr>
          <p:txBody>
            <a:bodyPr wrap="none" lIns="90814" tIns="45407" rIns="90814" bIns="45407">
              <a:spAutoFit/>
            </a:bodyPr>
            <a:lstStyle/>
            <a:p>
              <a:pPr defTabSz="901700">
                <a:buClrTx/>
                <a:buSzTx/>
                <a:buFontTx/>
                <a:buNone/>
                <a:defRPr/>
              </a:pPr>
              <a:r>
                <a:rPr lang="es-ES_tradnl" b="1">
                  <a:effectLst>
                    <a:outerShdw blurRad="38100" dist="38100" dir="2700000" algn="tl">
                      <a:srgbClr val="C0C0C0"/>
                    </a:outerShdw>
                  </a:effectLst>
                </a:rPr>
                <a:t>Low</a:t>
              </a:r>
            </a:p>
          </p:txBody>
        </p:sp>
        <p:sp>
          <p:nvSpPr>
            <p:cNvPr id="7" name="Rectangle 5"/>
            <p:cNvSpPr>
              <a:spLocks noChangeArrowheads="1"/>
            </p:cNvSpPr>
            <p:nvPr/>
          </p:nvSpPr>
          <p:spPr bwMode="auto">
            <a:xfrm>
              <a:off x="4724" y="4031"/>
              <a:ext cx="391" cy="223"/>
            </a:xfrm>
            <a:prstGeom prst="rect">
              <a:avLst/>
            </a:prstGeom>
            <a:noFill/>
            <a:ln w="9525">
              <a:noFill/>
              <a:miter lim="800000"/>
              <a:headEnd/>
              <a:tailEnd/>
            </a:ln>
            <a:effectLst/>
          </p:spPr>
          <p:txBody>
            <a:bodyPr wrap="none" lIns="90814" tIns="45407" rIns="90814" bIns="45407">
              <a:spAutoFit/>
            </a:bodyPr>
            <a:lstStyle/>
            <a:p>
              <a:pPr defTabSz="901700">
                <a:buClrTx/>
                <a:buSzTx/>
                <a:buFontTx/>
                <a:buNone/>
                <a:defRPr/>
              </a:pPr>
              <a:r>
                <a:rPr lang="es-ES_tradnl" b="1">
                  <a:effectLst>
                    <a:outerShdw blurRad="38100" dist="38100" dir="2700000" algn="tl">
                      <a:srgbClr val="C0C0C0"/>
                    </a:outerShdw>
                  </a:effectLst>
                </a:rPr>
                <a:t>HIgh</a:t>
              </a:r>
            </a:p>
          </p:txBody>
        </p:sp>
      </p:grpSp>
      <p:sp>
        <p:nvSpPr>
          <p:cNvPr id="8" name="Rectangle 6"/>
          <p:cNvSpPr>
            <a:spLocks noChangeArrowheads="1"/>
          </p:cNvSpPr>
          <p:nvPr/>
        </p:nvSpPr>
        <p:spPr bwMode="auto">
          <a:xfrm>
            <a:off x="2209800" y="1600200"/>
            <a:ext cx="5141912" cy="396875"/>
          </a:xfrm>
          <a:prstGeom prst="rect">
            <a:avLst/>
          </a:prstGeom>
          <a:noFill/>
          <a:ln w="9525">
            <a:noFill/>
            <a:miter lim="800000"/>
            <a:headEnd/>
            <a:tailEnd/>
          </a:ln>
          <a:effectLst/>
        </p:spPr>
        <p:txBody>
          <a:bodyPr lIns="90814" tIns="45407" rIns="90814" bIns="45407">
            <a:spAutoFit/>
          </a:bodyPr>
          <a:lstStyle/>
          <a:p>
            <a:pPr algn="ctr" defTabSz="901700">
              <a:spcBef>
                <a:spcPct val="50000"/>
              </a:spcBef>
              <a:buClrTx/>
              <a:buSzTx/>
              <a:buFontTx/>
              <a:buNone/>
              <a:defRPr/>
            </a:pPr>
            <a:r>
              <a:rPr lang="en-US" altLang="ja-JP" sz="2000" b="1" dirty="0">
                <a:ea typeface="ＭＳ Ｐゴシック" pitchFamily="34" charset="-128"/>
              </a:rPr>
              <a:t>Time with Employer</a:t>
            </a:r>
            <a:endParaRPr lang="es-ES_tradnl" sz="2000" b="1" dirty="0">
              <a:effectLst>
                <a:outerShdw blurRad="38100" dist="38100" dir="2700000" algn="tl">
                  <a:srgbClr val="C0C0C0"/>
                </a:outerShdw>
              </a:effectLst>
              <a:ea typeface="ＭＳ Ｐゴシック" pitchFamily="34" charset="-128"/>
            </a:endParaRPr>
          </a:p>
        </p:txBody>
      </p:sp>
      <p:sp>
        <p:nvSpPr>
          <p:cNvPr id="9" name="Rectangle 7"/>
          <p:cNvSpPr>
            <a:spLocks noChangeArrowheads="1"/>
          </p:cNvSpPr>
          <p:nvPr/>
        </p:nvSpPr>
        <p:spPr bwMode="auto">
          <a:xfrm rot="16200000">
            <a:off x="-558006" y="3631406"/>
            <a:ext cx="4073525" cy="719137"/>
          </a:xfrm>
          <a:prstGeom prst="rect">
            <a:avLst/>
          </a:prstGeom>
          <a:noFill/>
          <a:ln w="9525">
            <a:noFill/>
            <a:miter lim="800000"/>
            <a:headEnd/>
            <a:tailEnd/>
          </a:ln>
        </p:spPr>
        <p:txBody>
          <a:bodyPr lIns="90814" tIns="45407" rIns="90814" bIns="45407">
            <a:spAutoFit/>
          </a:bodyPr>
          <a:lstStyle/>
          <a:p>
            <a:pPr algn="ctr" defTabSz="901700">
              <a:spcBef>
                <a:spcPct val="50000"/>
              </a:spcBef>
              <a:buClrTx/>
              <a:buSzTx/>
              <a:buFontTx/>
              <a:buNone/>
            </a:pPr>
            <a:r>
              <a:rPr lang="es-ES_tradnl" sz="1800" b="1"/>
              <a:t>RELATIVE RISK</a:t>
            </a:r>
          </a:p>
          <a:p>
            <a:pPr algn="ctr" defTabSz="901700">
              <a:spcBef>
                <a:spcPct val="50000"/>
              </a:spcBef>
              <a:buClrTx/>
              <a:buSzTx/>
              <a:buFontTx/>
              <a:buNone/>
            </a:pPr>
            <a:r>
              <a:rPr lang="es-ES_tradnl" sz="1800" b="1"/>
              <a:t>High Risk                     Low Risk</a:t>
            </a:r>
          </a:p>
        </p:txBody>
      </p:sp>
    </p:spTree>
  </p:cSld>
  <p:clrMapOvr>
    <a:masterClrMapping/>
  </p:clrMapOvr>
  <p:transition>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a:t>
            </a:r>
          </a:p>
        </p:txBody>
      </p:sp>
      <p:sp>
        <p:nvSpPr>
          <p:cNvPr id="3" name="Content Placeholder 2"/>
          <p:cNvSpPr>
            <a:spLocks noGrp="1"/>
          </p:cNvSpPr>
          <p:nvPr>
            <p:ph idx="1"/>
          </p:nvPr>
        </p:nvSpPr>
        <p:spPr>
          <a:xfrm>
            <a:off x="381000" y="1143000"/>
            <a:ext cx="8534400" cy="701731"/>
          </a:xfrm>
        </p:spPr>
        <p:txBody>
          <a:bodyPr/>
          <a:lstStyle/>
          <a:p>
            <a:r>
              <a:rPr lang="en-US" dirty="0"/>
              <a:t>Coarse binning tends to preserve pattern and reduce noise, and in turn minimize overfit to the data</a:t>
            </a:r>
          </a:p>
        </p:txBody>
      </p:sp>
      <p:grpSp>
        <p:nvGrpSpPr>
          <p:cNvPr id="4" name="Group 2"/>
          <p:cNvGrpSpPr>
            <a:grpSpLocks/>
          </p:cNvGrpSpPr>
          <p:nvPr/>
        </p:nvGrpSpPr>
        <p:grpSpPr bwMode="auto">
          <a:xfrm>
            <a:off x="1676400" y="1981200"/>
            <a:ext cx="6869112" cy="4608512"/>
            <a:chOff x="1089" y="1281"/>
            <a:chExt cx="4388" cy="2942"/>
          </a:xfrm>
        </p:grpSpPr>
        <p:graphicFrame>
          <p:nvGraphicFramePr>
            <p:cNvPr id="5" name="Object 3"/>
            <p:cNvGraphicFramePr>
              <a:graphicFrameLocks/>
            </p:cNvGraphicFramePr>
            <p:nvPr/>
          </p:nvGraphicFramePr>
          <p:xfrm>
            <a:off x="1089" y="1281"/>
            <a:ext cx="4388" cy="2891"/>
          </p:xfrm>
          <a:graphic>
            <a:graphicData uri="http://schemas.openxmlformats.org/presentationml/2006/ole">
              <mc:AlternateContent xmlns:mc="http://schemas.openxmlformats.org/markup-compatibility/2006">
                <mc:Choice xmlns:v="urn:schemas-microsoft-com:vml" Requires="v">
                  <p:oleObj name="Chart" r:id="rId2" imgW="6620040" imgH="4419720" progId="MSGraph.Chart.8">
                    <p:embed followColorScheme="full"/>
                  </p:oleObj>
                </mc:Choice>
                <mc:Fallback>
                  <p:oleObj name="Chart" r:id="rId2" imgW="6620040" imgH="4419720" progId="MSGraph.Chart.8">
                    <p:embed followColorScheme="full"/>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 y="1281"/>
                          <a:ext cx="4388" cy="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p:cNvSpPr>
              <a:spLocks noChangeArrowheads="1"/>
            </p:cNvSpPr>
            <p:nvPr/>
          </p:nvSpPr>
          <p:spPr bwMode="auto">
            <a:xfrm>
              <a:off x="1123" y="4008"/>
              <a:ext cx="346" cy="215"/>
            </a:xfrm>
            <a:prstGeom prst="rect">
              <a:avLst/>
            </a:prstGeom>
            <a:noFill/>
            <a:ln w="9525">
              <a:noFill/>
              <a:miter lim="800000"/>
              <a:headEnd/>
              <a:tailEnd/>
            </a:ln>
          </p:spPr>
          <p:txBody>
            <a:bodyPr wrap="none" lIns="90814" tIns="45407" rIns="90814" bIns="45407">
              <a:spAutoFit/>
            </a:bodyPr>
            <a:lstStyle/>
            <a:p>
              <a:pPr defTabSz="901700">
                <a:buClrTx/>
                <a:buSzTx/>
                <a:buFontTx/>
                <a:buNone/>
              </a:pPr>
              <a:r>
                <a:rPr lang="es-ES_tradnl" b="1"/>
                <a:t>Low</a:t>
              </a:r>
            </a:p>
          </p:txBody>
        </p:sp>
        <p:sp>
          <p:nvSpPr>
            <p:cNvPr id="7" name="Rectangle 5"/>
            <p:cNvSpPr>
              <a:spLocks noChangeArrowheads="1"/>
            </p:cNvSpPr>
            <p:nvPr/>
          </p:nvSpPr>
          <p:spPr bwMode="auto">
            <a:xfrm>
              <a:off x="4535" y="3999"/>
              <a:ext cx="373" cy="215"/>
            </a:xfrm>
            <a:prstGeom prst="rect">
              <a:avLst/>
            </a:prstGeom>
            <a:noFill/>
            <a:ln w="9525">
              <a:noFill/>
              <a:miter lim="800000"/>
              <a:headEnd/>
              <a:tailEnd/>
            </a:ln>
          </p:spPr>
          <p:txBody>
            <a:bodyPr wrap="none" lIns="90814" tIns="45407" rIns="90814" bIns="45407">
              <a:spAutoFit/>
            </a:bodyPr>
            <a:lstStyle/>
            <a:p>
              <a:pPr defTabSz="901700">
                <a:buClrTx/>
                <a:buSzTx/>
                <a:buFontTx/>
                <a:buNone/>
              </a:pPr>
              <a:r>
                <a:rPr lang="es-ES_tradnl" b="1"/>
                <a:t>High</a:t>
              </a:r>
            </a:p>
          </p:txBody>
        </p:sp>
      </p:grpSp>
      <p:sp>
        <p:nvSpPr>
          <p:cNvPr id="8" name="Rectangle 6"/>
          <p:cNvSpPr>
            <a:spLocks noChangeArrowheads="1"/>
          </p:cNvSpPr>
          <p:nvPr/>
        </p:nvSpPr>
        <p:spPr bwMode="auto">
          <a:xfrm>
            <a:off x="1828800" y="1752600"/>
            <a:ext cx="5886450" cy="396875"/>
          </a:xfrm>
          <a:prstGeom prst="rect">
            <a:avLst/>
          </a:prstGeom>
          <a:noFill/>
          <a:ln w="9525">
            <a:noFill/>
            <a:miter lim="800000"/>
            <a:headEnd/>
            <a:tailEnd/>
          </a:ln>
          <a:effectLst/>
        </p:spPr>
        <p:txBody>
          <a:bodyPr lIns="90814" tIns="45407" rIns="90814" bIns="45407">
            <a:spAutoFit/>
          </a:bodyPr>
          <a:lstStyle/>
          <a:p>
            <a:pPr algn="ctr" defTabSz="901700">
              <a:spcBef>
                <a:spcPct val="50000"/>
              </a:spcBef>
              <a:buClrTx/>
              <a:buSzTx/>
              <a:buFontTx/>
              <a:buNone/>
              <a:defRPr/>
            </a:pPr>
            <a:r>
              <a:rPr lang="en-US" altLang="ja-JP" sz="2000" b="1" dirty="0">
                <a:ea typeface="ＭＳ Ｐゴシック" pitchFamily="34" charset="-128"/>
              </a:rPr>
              <a:t>Time with Employer</a:t>
            </a:r>
            <a:endParaRPr lang="es-ES_tradnl" sz="2000" b="1" dirty="0">
              <a:effectLst>
                <a:outerShdw blurRad="38100" dist="38100" dir="2700000" algn="tl">
                  <a:srgbClr val="C0C0C0"/>
                </a:outerShdw>
              </a:effectLst>
              <a:ea typeface="ＭＳ Ｐゴシック" pitchFamily="34" charset="-128"/>
            </a:endParaRPr>
          </a:p>
        </p:txBody>
      </p:sp>
      <p:sp>
        <p:nvSpPr>
          <p:cNvPr id="9" name="Rectangle 7"/>
          <p:cNvSpPr>
            <a:spLocks noChangeArrowheads="1"/>
          </p:cNvSpPr>
          <p:nvPr/>
        </p:nvSpPr>
        <p:spPr bwMode="auto">
          <a:xfrm rot="16200000">
            <a:off x="-731044" y="3809206"/>
            <a:ext cx="4073525" cy="719137"/>
          </a:xfrm>
          <a:prstGeom prst="rect">
            <a:avLst/>
          </a:prstGeom>
          <a:noFill/>
          <a:ln w="9525">
            <a:noFill/>
            <a:miter lim="800000"/>
            <a:headEnd/>
            <a:tailEnd/>
          </a:ln>
        </p:spPr>
        <p:txBody>
          <a:bodyPr lIns="90814" tIns="45407" rIns="90814" bIns="45407">
            <a:spAutoFit/>
          </a:bodyPr>
          <a:lstStyle/>
          <a:p>
            <a:pPr algn="ctr" defTabSz="901700">
              <a:spcBef>
                <a:spcPct val="50000"/>
              </a:spcBef>
              <a:buClrTx/>
              <a:buSzTx/>
              <a:buFontTx/>
              <a:buNone/>
            </a:pPr>
            <a:r>
              <a:rPr lang="es-ES_tradnl" sz="1800" b="1"/>
              <a:t>RELATIVE RISK</a:t>
            </a:r>
          </a:p>
          <a:p>
            <a:pPr algn="ctr" defTabSz="901700">
              <a:spcBef>
                <a:spcPct val="50000"/>
              </a:spcBef>
              <a:buClrTx/>
              <a:buSzTx/>
              <a:buFontTx/>
              <a:buNone/>
            </a:pPr>
            <a:r>
              <a:rPr lang="es-ES_tradnl" sz="1800" b="1"/>
              <a:t>High Risk                     Low Risk</a:t>
            </a:r>
          </a:p>
        </p:txBody>
      </p:sp>
    </p:spTree>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4257" name="Picture 1"/>
          <p:cNvPicPr>
            <a:picLocks noChangeAspect="1" noChangeArrowheads="1"/>
          </p:cNvPicPr>
          <p:nvPr/>
        </p:nvPicPr>
        <p:blipFill>
          <a:blip r:embed="rId2" cstate="print"/>
          <a:srcRect/>
          <a:stretch>
            <a:fillRect/>
          </a:stretch>
        </p:blipFill>
        <p:spPr bwMode="auto">
          <a:xfrm>
            <a:off x="609600" y="3352800"/>
            <a:ext cx="8020050" cy="264278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Binning Library and Scorecard</a:t>
            </a:r>
          </a:p>
        </p:txBody>
      </p:sp>
      <p:sp>
        <p:nvSpPr>
          <p:cNvPr id="3" name="Content Placeholder 2"/>
          <p:cNvSpPr>
            <a:spLocks noGrp="1"/>
          </p:cNvSpPr>
          <p:nvPr>
            <p:ph idx="1"/>
          </p:nvPr>
        </p:nvSpPr>
        <p:spPr>
          <a:xfrm>
            <a:off x="381000" y="1143000"/>
            <a:ext cx="8534400" cy="2089803"/>
          </a:xfrm>
        </p:spPr>
        <p:txBody>
          <a:bodyPr/>
          <a:lstStyle/>
          <a:p>
            <a:r>
              <a:rPr lang="en-US" dirty="0"/>
              <a:t>Each scorecard model is associated with a </a:t>
            </a:r>
            <a:r>
              <a:rPr lang="en-US" i="1" dirty="0"/>
              <a:t>Binning Library</a:t>
            </a:r>
          </a:p>
          <a:p>
            <a:r>
              <a:rPr lang="en-US" dirty="0"/>
              <a:t>When creating a new scorecard model through the New Model wizard, user can choose to create a new binning library or use an existing one </a:t>
            </a:r>
          </a:p>
          <a:p>
            <a:r>
              <a:rPr lang="en-US" dirty="0"/>
              <a:t>The binning library of a scorecard model can be opened from Scorecard Model Editor</a:t>
            </a:r>
          </a:p>
        </p:txBody>
      </p:sp>
      <p:sp>
        <p:nvSpPr>
          <p:cNvPr id="5" name="Oval 4"/>
          <p:cNvSpPr>
            <a:spLocks noChangeArrowheads="1"/>
          </p:cNvSpPr>
          <p:nvPr/>
        </p:nvSpPr>
        <p:spPr bwMode="ltGray">
          <a:xfrm>
            <a:off x="8305800" y="3505200"/>
            <a:ext cx="304800" cy="4572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 and Dataset</a:t>
            </a:r>
          </a:p>
        </p:txBody>
      </p:sp>
      <p:sp>
        <p:nvSpPr>
          <p:cNvPr id="3" name="Content Placeholder 2"/>
          <p:cNvSpPr>
            <a:spLocks noGrp="1"/>
          </p:cNvSpPr>
          <p:nvPr>
            <p:ph idx="1"/>
          </p:nvPr>
        </p:nvSpPr>
        <p:spPr>
          <a:xfrm>
            <a:off x="381000" y="1143000"/>
            <a:ext cx="8534400" cy="397032"/>
          </a:xfrm>
        </p:spPr>
        <p:txBody>
          <a:bodyPr/>
          <a:lstStyle/>
          <a:p>
            <a:r>
              <a:rPr lang="en-US" dirty="0"/>
              <a:t>Binning library allows user to easily change backing dataset</a:t>
            </a:r>
          </a:p>
        </p:txBody>
      </p:sp>
      <p:pic>
        <p:nvPicPr>
          <p:cNvPr id="101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4" y="1828800"/>
            <a:ext cx="714216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a:spLocks noChangeArrowheads="1"/>
          </p:cNvSpPr>
          <p:nvPr/>
        </p:nvSpPr>
        <p:spPr bwMode="ltGray">
          <a:xfrm>
            <a:off x="1024008" y="4038600"/>
            <a:ext cx="2785992" cy="457200"/>
          </a:xfrm>
          <a:prstGeom prst="ellipse">
            <a:avLst/>
          </a:prstGeom>
          <a:noFill/>
          <a:ln w="12700" algn="ctr">
            <a:solidFill>
              <a:schemeClr val="tx2"/>
            </a:solidFill>
            <a:round/>
            <a:headEnd/>
            <a:tailEnd/>
          </a:ln>
          <a:effectLst/>
        </p:spPr>
        <p:txBody>
          <a:bodyPr wrap="none" anchor="ctr"/>
          <a:lstStyle/>
          <a:p>
            <a:endParaRPr lang="en-US" dirty="0"/>
          </a:p>
        </p:txBody>
      </p:sp>
      <p:sp>
        <p:nvSpPr>
          <p:cNvPr id="6" name="Oval 5"/>
          <p:cNvSpPr>
            <a:spLocks noChangeArrowheads="1"/>
          </p:cNvSpPr>
          <p:nvPr/>
        </p:nvSpPr>
        <p:spPr bwMode="ltGray">
          <a:xfrm>
            <a:off x="7685087" y="4038600"/>
            <a:ext cx="457200" cy="4572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3937048912"/>
      </p:ext>
    </p:extLst>
  </p:cSld>
  <p:clrMapOvr>
    <a:masterClrMapping/>
  </p:clrMapOvr>
  <p:transition>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2479140"/>
          </a:xfrm>
        </p:spPr>
        <p:txBody>
          <a:bodyPr/>
          <a:lstStyle/>
          <a:p>
            <a:r>
              <a:rPr lang="en-US" dirty="0"/>
              <a:t>Binning library contains variable binnings for training scorecard models</a:t>
            </a:r>
          </a:p>
          <a:p>
            <a:pPr marL="233363" lvl="1" indent="-233363"/>
            <a:r>
              <a:rPr lang="en-US" sz="2200" dirty="0"/>
              <a:t>A variable can have multiple binnings if it has been cloned</a:t>
            </a:r>
          </a:p>
          <a:p>
            <a:r>
              <a:rPr lang="en-US" dirty="0"/>
              <a:t>Changes to bins made directly in the binning library take effect on scorecards immediately</a:t>
            </a:r>
          </a:p>
          <a:p>
            <a:r>
              <a:rPr lang="en-US" dirty="0"/>
              <a:t>Fine bins and coarse bins can be edited manually in the binning library</a:t>
            </a:r>
          </a:p>
        </p:txBody>
      </p:sp>
      <p:pic>
        <p:nvPicPr>
          <p:cNvPr id="4" name="Picture 3" descr="insidebl.jpg"/>
          <p:cNvPicPr>
            <a:picLocks noChangeAspect="1"/>
          </p:cNvPicPr>
          <p:nvPr/>
        </p:nvPicPr>
        <p:blipFill>
          <a:blip r:embed="rId2" cstate="print"/>
          <a:stretch>
            <a:fillRect/>
          </a:stretch>
        </p:blipFill>
        <p:spPr>
          <a:xfrm>
            <a:off x="1371600" y="3657600"/>
            <a:ext cx="6567487" cy="2646240"/>
          </a:xfrm>
          <a:prstGeom prst="rect">
            <a:avLst/>
          </a:prstGeom>
        </p:spPr>
      </p:pic>
      <p:sp>
        <p:nvSpPr>
          <p:cNvPr id="5" name="Oval 4"/>
          <p:cNvSpPr>
            <a:spLocks noChangeArrowheads="1"/>
          </p:cNvSpPr>
          <p:nvPr/>
        </p:nvSpPr>
        <p:spPr bwMode="ltGray">
          <a:xfrm>
            <a:off x="6477000" y="5867400"/>
            <a:ext cx="1371600" cy="4572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45" y="3010469"/>
            <a:ext cx="799876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Editing Bins</a:t>
            </a:r>
          </a:p>
        </p:txBody>
      </p:sp>
      <p:sp>
        <p:nvSpPr>
          <p:cNvPr id="3" name="Content Placeholder 2"/>
          <p:cNvSpPr>
            <a:spLocks noGrp="1"/>
          </p:cNvSpPr>
          <p:nvPr>
            <p:ph idx="1"/>
          </p:nvPr>
        </p:nvSpPr>
        <p:spPr>
          <a:xfrm>
            <a:off x="381000" y="1143000"/>
            <a:ext cx="8534400" cy="1735860"/>
          </a:xfrm>
        </p:spPr>
        <p:txBody>
          <a:bodyPr/>
          <a:lstStyle/>
          <a:p>
            <a:r>
              <a:rPr lang="en-US" dirty="0"/>
              <a:t>User can edit bins by using </a:t>
            </a:r>
          </a:p>
          <a:p>
            <a:pPr lvl="1"/>
            <a:r>
              <a:rPr lang="en-US" i="1" dirty="0"/>
              <a:t>Group</a:t>
            </a:r>
            <a:r>
              <a:rPr lang="en-US" dirty="0"/>
              <a:t> and </a:t>
            </a:r>
            <a:r>
              <a:rPr lang="en-US" i="1" dirty="0"/>
              <a:t>Ungroup</a:t>
            </a:r>
            <a:r>
              <a:rPr lang="en-US" dirty="0"/>
              <a:t> buttons (at coarse bin level only)</a:t>
            </a:r>
          </a:p>
          <a:p>
            <a:pPr lvl="1"/>
            <a:r>
              <a:rPr lang="en-US" i="1" dirty="0"/>
              <a:t>Move Up </a:t>
            </a:r>
            <a:r>
              <a:rPr lang="en-US" dirty="0"/>
              <a:t>and </a:t>
            </a:r>
            <a:r>
              <a:rPr lang="en-US" i="1" dirty="0"/>
              <a:t>Move Down </a:t>
            </a:r>
            <a:r>
              <a:rPr lang="en-US" dirty="0"/>
              <a:t>buttons</a:t>
            </a:r>
          </a:p>
          <a:p>
            <a:pPr lvl="1"/>
            <a:r>
              <a:rPr lang="en-US" i="1" dirty="0"/>
              <a:t>Move to existing coarse bin </a:t>
            </a:r>
            <a:r>
              <a:rPr lang="en-US" dirty="0"/>
              <a:t>and </a:t>
            </a:r>
            <a:r>
              <a:rPr lang="en-US" i="1" dirty="0"/>
              <a:t>Move to a new coarse bin </a:t>
            </a:r>
            <a:r>
              <a:rPr lang="en-US" dirty="0"/>
              <a:t>buttons (at fine bin level only)</a:t>
            </a:r>
            <a:endParaRPr lang="en-US" i="1" dirty="0"/>
          </a:p>
        </p:txBody>
      </p:sp>
      <p:sp>
        <p:nvSpPr>
          <p:cNvPr id="8" name="Rectangle 6"/>
          <p:cNvSpPr>
            <a:spLocks noChangeArrowheads="1"/>
          </p:cNvSpPr>
          <p:nvPr/>
        </p:nvSpPr>
        <p:spPr bwMode="gray">
          <a:xfrm>
            <a:off x="1143000" y="3352800"/>
            <a:ext cx="1333500" cy="391947"/>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Bin Power Editing</a:t>
            </a:r>
          </a:p>
        </p:txBody>
      </p:sp>
      <p:sp>
        <p:nvSpPr>
          <p:cNvPr id="3" name="Content Placeholder 2"/>
          <p:cNvSpPr>
            <a:spLocks noGrp="1"/>
          </p:cNvSpPr>
          <p:nvPr>
            <p:ph idx="1"/>
          </p:nvPr>
        </p:nvSpPr>
        <p:spPr>
          <a:xfrm>
            <a:off x="381000" y="1143000"/>
            <a:ext cx="8534400" cy="1409617"/>
          </a:xfrm>
        </p:spPr>
        <p:txBody>
          <a:bodyPr/>
          <a:lstStyle/>
          <a:p>
            <a:r>
              <a:rPr lang="en-US" dirty="0"/>
              <a:t>Binning editor allows user to quickly create palatable fine bins using desired parameters</a:t>
            </a:r>
          </a:p>
          <a:p>
            <a:pPr lvl="1"/>
            <a:r>
              <a:rPr lang="en-US" dirty="0"/>
              <a:t>Boundaries</a:t>
            </a:r>
          </a:p>
          <a:p>
            <a:pPr lvl="1"/>
            <a:r>
              <a:rPr lang="en-US" dirty="0"/>
              <a:t>Start, stop and step size</a:t>
            </a:r>
          </a:p>
        </p:txBody>
      </p:sp>
      <p:pic>
        <p:nvPicPr>
          <p:cNvPr id="101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56965"/>
            <a:ext cx="19907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633557"/>
            <a:ext cx="375285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552077"/>
            <a:ext cx="20002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739" y="3657600"/>
            <a:ext cx="3006772" cy="284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443401"/>
      </p:ext>
    </p:extLst>
  </p:cSld>
  <p:clrMapOvr>
    <a:masterClrMapping/>
  </p:clrMapOvr>
  <p:transition>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Bins</a:t>
            </a:r>
          </a:p>
        </p:txBody>
      </p:sp>
      <p:sp>
        <p:nvSpPr>
          <p:cNvPr id="3" name="Content Placeholder 2"/>
          <p:cNvSpPr>
            <a:spLocks noGrp="1"/>
          </p:cNvSpPr>
          <p:nvPr>
            <p:ph idx="1"/>
          </p:nvPr>
        </p:nvSpPr>
        <p:spPr>
          <a:xfrm>
            <a:off x="381000" y="1143000"/>
            <a:ext cx="8534400" cy="397032"/>
          </a:xfrm>
        </p:spPr>
        <p:txBody>
          <a:bodyPr/>
          <a:lstStyle/>
          <a:p>
            <a:r>
              <a:rPr lang="en-US" dirty="0"/>
              <a:t>User can choose to view coarse bins only, fine bins only, or both</a:t>
            </a:r>
          </a:p>
        </p:txBody>
      </p:sp>
      <p:pic>
        <p:nvPicPr>
          <p:cNvPr id="4" name="Picture 3" descr="shwobin.jpg"/>
          <p:cNvPicPr>
            <a:picLocks noChangeAspect="1"/>
          </p:cNvPicPr>
          <p:nvPr/>
        </p:nvPicPr>
        <p:blipFill>
          <a:blip r:embed="rId2" cstate="print"/>
          <a:stretch>
            <a:fillRect/>
          </a:stretch>
        </p:blipFill>
        <p:spPr>
          <a:xfrm>
            <a:off x="457200" y="1752600"/>
            <a:ext cx="4152900" cy="3067050"/>
          </a:xfrm>
          <a:prstGeom prst="rect">
            <a:avLst/>
          </a:prstGeom>
        </p:spPr>
      </p:pic>
      <p:sp>
        <p:nvSpPr>
          <p:cNvPr id="5" name="Oval 4"/>
          <p:cNvSpPr>
            <a:spLocks noChangeArrowheads="1"/>
          </p:cNvSpPr>
          <p:nvPr/>
        </p:nvSpPr>
        <p:spPr bwMode="ltGray">
          <a:xfrm>
            <a:off x="457200" y="2895600"/>
            <a:ext cx="609600" cy="1981200"/>
          </a:xfrm>
          <a:prstGeom prst="ellipse">
            <a:avLst/>
          </a:prstGeom>
          <a:noFill/>
          <a:ln w="12700" algn="ctr">
            <a:solidFill>
              <a:schemeClr val="tx2"/>
            </a:solidFill>
            <a:round/>
            <a:headEnd/>
            <a:tailEnd/>
          </a:ln>
          <a:effectLst/>
        </p:spPr>
        <p:txBody>
          <a:bodyPr wrap="none" anchor="ctr"/>
          <a:lstStyle/>
          <a:p>
            <a:endParaRPr lang="en-US" dirty="0"/>
          </a:p>
        </p:txBody>
      </p:sp>
      <p:pic>
        <p:nvPicPr>
          <p:cNvPr id="6" name="Picture 5" descr="showbin.jpg"/>
          <p:cNvPicPr>
            <a:picLocks noChangeAspect="1"/>
          </p:cNvPicPr>
          <p:nvPr/>
        </p:nvPicPr>
        <p:blipFill>
          <a:blip r:embed="rId3" cstate="print"/>
          <a:stretch>
            <a:fillRect/>
          </a:stretch>
        </p:blipFill>
        <p:spPr>
          <a:xfrm>
            <a:off x="4343400" y="2667000"/>
            <a:ext cx="4238625" cy="3381375"/>
          </a:xfrm>
          <a:prstGeom prst="rect">
            <a:avLst/>
          </a:prstGeom>
        </p:spPr>
      </p:pic>
      <p:sp>
        <p:nvSpPr>
          <p:cNvPr id="7" name="Oval 6"/>
          <p:cNvSpPr>
            <a:spLocks noChangeArrowheads="1"/>
          </p:cNvSpPr>
          <p:nvPr/>
        </p:nvSpPr>
        <p:spPr bwMode="ltGray">
          <a:xfrm>
            <a:off x="4343400" y="3581400"/>
            <a:ext cx="609600" cy="2590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Auto-Binning</a:t>
            </a:r>
          </a:p>
        </p:txBody>
      </p:sp>
      <p:sp>
        <p:nvSpPr>
          <p:cNvPr id="3" name="Content Placeholder 2"/>
          <p:cNvSpPr>
            <a:spLocks noGrp="1"/>
          </p:cNvSpPr>
          <p:nvPr>
            <p:ph idx="1"/>
          </p:nvPr>
        </p:nvSpPr>
        <p:spPr>
          <a:xfrm>
            <a:off x="381000" y="1143000"/>
            <a:ext cx="8534400" cy="5241435"/>
          </a:xfrm>
        </p:spPr>
        <p:txBody>
          <a:bodyPr/>
          <a:lstStyle/>
          <a:p>
            <a:r>
              <a:rPr lang="en-US" dirty="0"/>
              <a:t>User can perform auto-binning on all variables in a binning library</a:t>
            </a:r>
          </a:p>
          <a:p>
            <a:r>
              <a:rPr lang="en-US" dirty="0"/>
              <a:t>Auto-binning algorithms</a:t>
            </a:r>
          </a:p>
          <a:p>
            <a:pPr lvl="1"/>
            <a:r>
              <a:rPr lang="en-US" dirty="0"/>
              <a:t>Fine Unsupervised</a:t>
            </a:r>
          </a:p>
          <a:p>
            <a:pPr lvl="2"/>
            <a:r>
              <a:rPr lang="en-US" dirty="0"/>
              <a:t>creates fine bins without regard to a target</a:t>
            </a:r>
          </a:p>
          <a:p>
            <a:pPr lvl="1"/>
            <a:r>
              <a:rPr lang="en-US" dirty="0"/>
              <a:t>Fine Supervised</a:t>
            </a:r>
          </a:p>
          <a:p>
            <a:pPr lvl="2"/>
            <a:r>
              <a:rPr lang="en-US" dirty="0"/>
              <a:t>creates fine bins taking into consideration target counts in each bin</a:t>
            </a:r>
          </a:p>
          <a:p>
            <a:pPr lvl="1"/>
            <a:r>
              <a:rPr lang="en-US" dirty="0"/>
              <a:t>Fine Coarse  Supervised</a:t>
            </a:r>
          </a:p>
          <a:p>
            <a:pPr lvl="2"/>
            <a:r>
              <a:rPr lang="en-US" dirty="0"/>
              <a:t>creates fine bins and coarse bins based on target counts in each bin</a:t>
            </a:r>
          </a:p>
          <a:p>
            <a:pPr lvl="1"/>
            <a:r>
              <a:rPr lang="en-US" dirty="0"/>
              <a:t>Coarse Supervised</a:t>
            </a:r>
          </a:p>
          <a:p>
            <a:pPr lvl="2"/>
            <a:r>
              <a:rPr lang="en-US" dirty="0"/>
              <a:t>creates coarse bins from existing fine bins</a:t>
            </a:r>
          </a:p>
          <a:p>
            <a:r>
              <a:rPr lang="en-US" dirty="0"/>
              <a:t>Recount</a:t>
            </a:r>
          </a:p>
          <a:p>
            <a:pPr lvl="1"/>
            <a:r>
              <a:rPr lang="en-US" dirty="0"/>
              <a:t>counts number of observations in each fine bin</a:t>
            </a:r>
          </a:p>
          <a:p>
            <a:r>
              <a:rPr lang="en-US" dirty="0"/>
              <a:t>After choosing a binning algorithm, user</a:t>
            </a:r>
          </a:p>
          <a:p>
            <a:pPr lvl="1">
              <a:buNone/>
            </a:pPr>
            <a:r>
              <a:rPr lang="en-US" dirty="0"/>
              <a:t>can run auto-binning on selected or all variables</a:t>
            </a:r>
          </a:p>
          <a:p>
            <a:pPr lvl="1"/>
            <a:endParaRPr lang="en-US" dirty="0"/>
          </a:p>
        </p:txBody>
      </p:sp>
      <p:pic>
        <p:nvPicPr>
          <p:cNvPr id="4" name="Picture 3" descr="binalgorithms.jpg"/>
          <p:cNvPicPr>
            <a:picLocks noChangeAspect="1"/>
          </p:cNvPicPr>
          <p:nvPr/>
        </p:nvPicPr>
        <p:blipFill>
          <a:blip r:embed="rId2" cstate="print"/>
          <a:stretch>
            <a:fillRect/>
          </a:stretch>
        </p:blipFill>
        <p:spPr>
          <a:xfrm>
            <a:off x="6781800" y="3810000"/>
            <a:ext cx="1543050" cy="2438400"/>
          </a:xfrm>
          <a:prstGeom prst="rect">
            <a:avLst/>
          </a:prstGeom>
        </p:spPr>
      </p:pic>
    </p:spTree>
  </p:cSld>
  <p:clrMapOvr>
    <a:masterClrMapping/>
  </p:clrMapOvr>
  <p:transition>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397032"/>
          </a:xfrm>
        </p:spPr>
        <p:txBody>
          <a:bodyPr/>
          <a:lstStyle/>
          <a:p>
            <a:r>
              <a:rPr lang="en-US" dirty="0"/>
              <a:t>User can set appropriate parameters for auto-binning</a:t>
            </a:r>
          </a:p>
        </p:txBody>
      </p:sp>
      <p:pic>
        <p:nvPicPr>
          <p:cNvPr id="4" name="Picture 3" descr="binparams.jpg"/>
          <p:cNvPicPr>
            <a:picLocks noChangeAspect="1"/>
          </p:cNvPicPr>
          <p:nvPr/>
        </p:nvPicPr>
        <p:blipFill>
          <a:blip r:embed="rId2" cstate="print"/>
          <a:stretch>
            <a:fillRect/>
          </a:stretch>
        </p:blipFill>
        <p:spPr>
          <a:xfrm>
            <a:off x="1447800" y="1676400"/>
            <a:ext cx="6424612" cy="4714639"/>
          </a:xfrm>
          <a:prstGeom prst="rect">
            <a:avLst/>
          </a:prstGeom>
        </p:spPr>
      </p:pic>
      <p:sp>
        <p:nvSpPr>
          <p:cNvPr id="5" name="Oval 4"/>
          <p:cNvSpPr>
            <a:spLocks noChangeArrowheads="1"/>
          </p:cNvSpPr>
          <p:nvPr/>
        </p:nvSpPr>
        <p:spPr bwMode="ltGray">
          <a:xfrm>
            <a:off x="2667000" y="6096000"/>
            <a:ext cx="685800" cy="381000"/>
          </a:xfrm>
          <a:prstGeom prst="ellipse">
            <a:avLst/>
          </a:prstGeom>
          <a:noFill/>
          <a:ln w="12700" algn="ctr">
            <a:solidFill>
              <a:schemeClr val="tx2"/>
            </a:solidFill>
            <a:round/>
            <a:headEnd/>
            <a:tailEnd/>
          </a:ln>
          <a:effectLst/>
        </p:spPr>
        <p:txBody>
          <a:bodyPr wrap="none" anchor="ctr"/>
          <a:lstStyle/>
          <a:p>
            <a:endParaRPr lang="en-US" dirty="0"/>
          </a:p>
        </p:txBody>
      </p:sp>
      <p:sp>
        <p:nvSpPr>
          <p:cNvPr id="6" name="Rectangle 6"/>
          <p:cNvSpPr>
            <a:spLocks noChangeArrowheads="1"/>
          </p:cNvSpPr>
          <p:nvPr/>
        </p:nvSpPr>
        <p:spPr bwMode="gray">
          <a:xfrm>
            <a:off x="1524000" y="2895600"/>
            <a:ext cx="5181600" cy="1600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304800" y="1066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Strengths</a:t>
            </a:r>
          </a:p>
        </p:txBody>
      </p:sp>
      <p:sp>
        <p:nvSpPr>
          <p:cNvPr id="6" name="Rectangle 5"/>
          <p:cNvSpPr/>
          <p:nvPr/>
        </p:nvSpPr>
        <p:spPr>
          <a:xfrm>
            <a:off x="723900" y="1371600"/>
            <a:ext cx="7696200" cy="5262979"/>
          </a:xfrm>
          <a:prstGeom prst="rect">
            <a:avLst/>
          </a:prstGeom>
        </p:spPr>
        <p:txBody>
          <a:bodyPr wrap="square">
            <a:spAutoFit/>
          </a:bodyPr>
          <a:lstStyle/>
          <a:p>
            <a:pPr>
              <a:lnSpc>
                <a:spcPct val="150000"/>
              </a:lnSpc>
              <a:buFont typeface="Arial" panose="020B0604020202020204" pitchFamily="34" charset="0"/>
              <a:buChar char="•"/>
            </a:pPr>
            <a:r>
              <a:rPr lang="en-US" sz="1600" dirty="0">
                <a:solidFill>
                  <a:srgbClr val="000000"/>
                </a:solidFill>
              </a:rPr>
              <a:t>Provides properties of ridge regression via a weights penalty parameter, which can improve the performance on new data, especially for small samples.</a:t>
            </a:r>
          </a:p>
          <a:p>
            <a:pPr>
              <a:lnSpc>
                <a:spcPct val="150000"/>
              </a:lnSpc>
              <a:buFont typeface="Arial" panose="020B0604020202020204" pitchFamily="34" charset="0"/>
              <a:buChar char="•"/>
            </a:pPr>
            <a:r>
              <a:rPr lang="en-US" sz="1600" dirty="0">
                <a:solidFill>
                  <a:srgbClr val="000000"/>
                </a:solidFill>
              </a:rPr>
              <a:t>Offers Bootstrap unbiased estimation of validation performance, which is useful if development sample is too small to set aside a representative test sample.</a:t>
            </a:r>
          </a:p>
          <a:p>
            <a:pPr>
              <a:lnSpc>
                <a:spcPct val="150000"/>
              </a:lnSpc>
              <a:buFont typeface="Arial" panose="020B0604020202020204" pitchFamily="34" charset="0"/>
              <a:buChar char="•"/>
            </a:pPr>
            <a:r>
              <a:rPr lang="en-US" sz="1600" dirty="0">
                <a:solidFill>
                  <a:srgbClr val="000000"/>
                </a:solidFill>
              </a:rPr>
              <a:t>Allows for "Bagging" (Bootstrap Aggregation) of scorecards, a process in which many bootstrap replicas of a scorecard are fitted and then averaged.</a:t>
            </a:r>
          </a:p>
          <a:p>
            <a:pPr>
              <a:lnSpc>
                <a:spcPct val="150000"/>
              </a:lnSpc>
              <a:buFont typeface="Arial" panose="020B0604020202020204" pitchFamily="34" charset="0"/>
              <a:buChar char="•"/>
            </a:pPr>
            <a:r>
              <a:rPr lang="en-US" sz="1600" dirty="0">
                <a:solidFill>
                  <a:srgbClr val="000000"/>
                </a:solidFill>
              </a:rPr>
              <a:t>Allow problem variables to be de-emphasized by range restriction for a given set of variables while trading off overall model strength.</a:t>
            </a:r>
          </a:p>
          <a:p>
            <a:pPr>
              <a:lnSpc>
                <a:spcPct val="150000"/>
              </a:lnSpc>
              <a:buFont typeface="Arial" panose="020B0604020202020204" pitchFamily="34" charset="0"/>
              <a:buChar char="•"/>
            </a:pPr>
            <a:r>
              <a:rPr lang="en-US" sz="1600" dirty="0">
                <a:solidFill>
                  <a:srgbClr val="000000"/>
                </a:solidFill>
              </a:rPr>
              <a:t>Handles mixed variables (i.e., which take on continuous and categorical values).</a:t>
            </a:r>
          </a:p>
          <a:p>
            <a:pPr>
              <a:lnSpc>
                <a:spcPct val="150000"/>
              </a:lnSpc>
              <a:buFont typeface="Arial" panose="020B0604020202020204" pitchFamily="34" charset="0"/>
              <a:buChar char="•"/>
            </a:pPr>
            <a:r>
              <a:rPr lang="en-US" sz="1600" dirty="0">
                <a:solidFill>
                  <a:srgbClr val="000000"/>
                </a:solidFill>
              </a:rPr>
              <a:t>Handles missing values (i.e., no information) without having to drop the observation. Missing values are forced to take on the neutral predictive score weight.</a:t>
            </a:r>
          </a:p>
          <a:p>
            <a:pPr>
              <a:lnSpc>
                <a:spcPct val="150000"/>
              </a:lnSpc>
              <a:buFont typeface="Arial" panose="020B0604020202020204" pitchFamily="34" charset="0"/>
              <a:buChar char="•"/>
            </a:pPr>
            <a:r>
              <a:rPr lang="en-US" sz="1600" dirty="0">
                <a:solidFill>
                  <a:srgbClr val="000000"/>
                </a:solidFill>
              </a:rPr>
              <a:t>Provides automated and/or interactive fine and coarse binning of predictors, as required for developing Generalized Additive Models.</a:t>
            </a:r>
            <a:endParaRPr lang="en-US" sz="1600" dirty="0">
              <a:solidFill>
                <a:srgbClr val="000000"/>
              </a:solidFill>
              <a:effectLst/>
            </a:endParaRPr>
          </a:p>
        </p:txBody>
      </p:sp>
    </p:spTree>
    <p:extLst>
      <p:ext uri="{BB962C8B-B14F-4D97-AF65-F5344CB8AC3E}">
        <p14:creationId xmlns:p14="http://schemas.microsoft.com/office/powerpoint/2010/main" val="10725946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3816429"/>
          </a:xfrm>
        </p:spPr>
        <p:txBody>
          <a:bodyPr/>
          <a:lstStyle/>
          <a:p>
            <a:r>
              <a:rPr lang="en-US" dirty="0"/>
              <a:t>If using supervised binning, user needs to specify the </a:t>
            </a:r>
            <a:r>
              <a:rPr lang="en-US" i="1" dirty="0"/>
              <a:t>primary target </a:t>
            </a:r>
          </a:p>
          <a:p>
            <a:r>
              <a:rPr lang="en-US" dirty="0"/>
              <a:t>Optionally, specify the sample weight variable</a:t>
            </a:r>
          </a:p>
          <a:p>
            <a:endParaRPr lang="en-US" dirty="0"/>
          </a:p>
          <a:p>
            <a:endParaRPr lang="en-US" dirty="0"/>
          </a:p>
          <a:p>
            <a:r>
              <a:rPr lang="en-US" dirty="0"/>
              <a:t>Specify whether to use sample-weighted counts</a:t>
            </a:r>
          </a:p>
          <a:p>
            <a:r>
              <a:rPr lang="en-US" dirty="0"/>
              <a:t>Specify parameters for both string and numeric variables</a:t>
            </a:r>
          </a:p>
          <a:p>
            <a:endParaRPr lang="en-US" dirty="0"/>
          </a:p>
          <a:p>
            <a:endParaRPr lang="en-US" dirty="0"/>
          </a:p>
          <a:p>
            <a:endParaRPr lang="en-US" dirty="0"/>
          </a:p>
        </p:txBody>
      </p:sp>
      <p:pic>
        <p:nvPicPr>
          <p:cNvPr id="4" name="Picture 3" descr="bintarget.jpg"/>
          <p:cNvPicPr>
            <a:picLocks noChangeAspect="1"/>
          </p:cNvPicPr>
          <p:nvPr/>
        </p:nvPicPr>
        <p:blipFill>
          <a:blip r:embed="rId2" cstate="print"/>
          <a:stretch>
            <a:fillRect/>
          </a:stretch>
        </p:blipFill>
        <p:spPr>
          <a:xfrm>
            <a:off x="2743200" y="2209800"/>
            <a:ext cx="3790950" cy="809625"/>
          </a:xfrm>
          <a:prstGeom prst="rect">
            <a:avLst/>
          </a:prstGeom>
        </p:spPr>
      </p:pic>
      <p:pic>
        <p:nvPicPr>
          <p:cNvPr id="5" name="Picture 4" descr="finebinparams.jpg"/>
          <p:cNvPicPr>
            <a:picLocks noChangeAspect="1"/>
          </p:cNvPicPr>
          <p:nvPr/>
        </p:nvPicPr>
        <p:blipFill>
          <a:blip r:embed="rId3" cstate="print"/>
          <a:stretch>
            <a:fillRect/>
          </a:stretch>
        </p:blipFill>
        <p:spPr>
          <a:xfrm>
            <a:off x="1524000" y="3886200"/>
            <a:ext cx="6010275" cy="1924050"/>
          </a:xfrm>
          <a:prstGeom prst="rect">
            <a:avLst/>
          </a:prstGeom>
        </p:spPr>
      </p:pic>
    </p:spTree>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1381917"/>
          </a:xfrm>
        </p:spPr>
        <p:txBody>
          <a:bodyPr/>
          <a:lstStyle/>
          <a:p>
            <a:r>
              <a:rPr lang="en-US" dirty="0"/>
              <a:t>Max Fine Bins</a:t>
            </a:r>
          </a:p>
          <a:p>
            <a:pPr lvl="1"/>
            <a:r>
              <a:rPr lang="en-US" dirty="0"/>
              <a:t>The maximum number of fine bins of a string variable</a:t>
            </a:r>
          </a:p>
          <a:p>
            <a:pPr lvl="1"/>
            <a:r>
              <a:rPr lang="en-US" dirty="0"/>
              <a:t>Example: Before auto-binning an </a:t>
            </a:r>
            <a:r>
              <a:rPr lang="en-US" i="1" dirty="0"/>
              <a:t>Occupation</a:t>
            </a:r>
            <a:r>
              <a:rPr lang="en-US" dirty="0"/>
              <a:t> variable, it may look something like this…. </a:t>
            </a:r>
          </a:p>
        </p:txBody>
      </p:sp>
      <p:graphicFrame>
        <p:nvGraphicFramePr>
          <p:cNvPr id="4" name="Group 34"/>
          <p:cNvGraphicFramePr>
            <a:graphicFrameLocks/>
          </p:cNvGraphicFramePr>
          <p:nvPr/>
        </p:nvGraphicFramePr>
        <p:xfrm>
          <a:off x="838200" y="2895600"/>
          <a:ext cx="3924300" cy="2560320"/>
        </p:xfrm>
        <a:graphic>
          <a:graphicData uri="http://schemas.openxmlformats.org/drawingml/2006/table">
            <a:tbl>
              <a:tblPr/>
              <a:tblGrid>
                <a:gridCol w="19621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tblGrid>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x = Profession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Sales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191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Professor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Clown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4642">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King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AutoShape 31"/>
          <p:cNvSpPr>
            <a:spLocks/>
          </p:cNvSpPr>
          <p:nvPr/>
        </p:nvSpPr>
        <p:spPr bwMode="ltGray">
          <a:xfrm>
            <a:off x="4935538" y="2895599"/>
            <a:ext cx="434975" cy="2590801"/>
          </a:xfrm>
          <a:prstGeom prst="rightBrace">
            <a:avLst>
              <a:gd name="adj1" fmla="val 58729"/>
              <a:gd name="adj2" fmla="val 50000"/>
            </a:avLst>
          </a:prstGeom>
          <a:noFill/>
          <a:ln w="3175">
            <a:solidFill>
              <a:schemeClr val="tx1"/>
            </a:solidFill>
            <a:round/>
            <a:headEnd/>
            <a:tailEnd/>
          </a:ln>
        </p:spPr>
        <p:txBody>
          <a:bodyPr wrap="none" anchor="ctr"/>
          <a:lstStyle/>
          <a:p>
            <a:endParaRPr lang="en-US"/>
          </a:p>
        </p:txBody>
      </p:sp>
      <p:sp>
        <p:nvSpPr>
          <p:cNvPr id="6" name="Text Box 32"/>
          <p:cNvSpPr txBox="1">
            <a:spLocks noChangeArrowheads="1"/>
          </p:cNvSpPr>
          <p:nvPr/>
        </p:nvSpPr>
        <p:spPr bwMode="ltGray">
          <a:xfrm>
            <a:off x="5495925" y="3929925"/>
            <a:ext cx="2800350" cy="1061829"/>
          </a:xfrm>
          <a:prstGeom prst="rect">
            <a:avLst/>
          </a:prstGeom>
          <a:noFill/>
          <a:ln w="3175" algn="ctr">
            <a:noFill/>
            <a:miter lim="800000"/>
            <a:headEnd/>
            <a:tailEnd/>
          </a:ln>
        </p:spPr>
        <p:txBody>
          <a:bodyPr wrap="square">
            <a:spAutoFit/>
          </a:bodyPr>
          <a:lstStyle/>
          <a:p>
            <a:pPr>
              <a:spcBef>
                <a:spcPct val="50000"/>
              </a:spcBef>
              <a:buClr>
                <a:srgbClr val="B2B2B2"/>
              </a:buClr>
              <a:buFont typeface="Wingdings" pitchFamily="2" charset="2"/>
              <a:buNone/>
            </a:pPr>
            <a:r>
              <a:rPr lang="en-US" sz="1800" b="1" i="1" dirty="0"/>
              <a:t>Dataset may contain </a:t>
            </a:r>
          </a:p>
          <a:p>
            <a:pPr>
              <a:spcBef>
                <a:spcPct val="50000"/>
              </a:spcBef>
              <a:buClr>
                <a:srgbClr val="B2B2B2"/>
              </a:buClr>
              <a:buFont typeface="Wingdings" pitchFamily="2" charset="2"/>
              <a:buNone/>
            </a:pPr>
            <a:r>
              <a:rPr lang="en-US" sz="1800" b="1" i="1" dirty="0"/>
              <a:t>300s unique professions</a:t>
            </a:r>
            <a:r>
              <a:rPr lang="en-US" sz="1800" dirty="0"/>
              <a:t> </a:t>
            </a:r>
          </a:p>
        </p:txBody>
      </p:sp>
    </p:spTree>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397032"/>
          </a:xfrm>
        </p:spPr>
        <p:txBody>
          <a:bodyPr/>
          <a:lstStyle/>
          <a:p>
            <a:r>
              <a:rPr lang="en-US" dirty="0"/>
              <a:t>After auto binning the Occupation variable, it may look like this</a:t>
            </a:r>
          </a:p>
        </p:txBody>
      </p:sp>
      <p:graphicFrame>
        <p:nvGraphicFramePr>
          <p:cNvPr id="4" name="Group 34"/>
          <p:cNvGraphicFramePr>
            <a:graphicFrameLocks/>
          </p:cNvGraphicFramePr>
          <p:nvPr/>
        </p:nvGraphicFramePr>
        <p:xfrm>
          <a:off x="685800" y="3006725"/>
          <a:ext cx="4584700" cy="2194560"/>
        </p:xfrm>
        <a:graphic>
          <a:graphicData uri="http://schemas.openxmlformats.org/drawingml/2006/table">
            <a:tbl>
              <a:tblPr/>
              <a:tblGrid>
                <a:gridCol w="2292350">
                  <a:extLst>
                    <a:ext uri="{9D8B030D-6E8A-4147-A177-3AD203B41FA5}">
                      <a16:colId xmlns:a16="http://schemas.microsoft.com/office/drawing/2014/main" val="20000"/>
                    </a:ext>
                  </a:extLst>
                </a:gridCol>
                <a:gridCol w="2292350">
                  <a:extLst>
                    <a:ext uri="{9D8B030D-6E8A-4147-A177-3AD203B41FA5}">
                      <a16:colId xmlns:a16="http://schemas.microsoft.com/office/drawing/2014/main" val="20001"/>
                    </a:ext>
                  </a:extLst>
                </a:gridCol>
              </a:tblGrid>
              <a:tr h="1555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Bin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71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Sales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71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Manager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55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55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Professor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571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All Other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AutoShape 29"/>
          <p:cNvSpPr>
            <a:spLocks/>
          </p:cNvSpPr>
          <p:nvPr/>
        </p:nvSpPr>
        <p:spPr bwMode="ltGray">
          <a:xfrm>
            <a:off x="5457825" y="3047999"/>
            <a:ext cx="346075" cy="2133601"/>
          </a:xfrm>
          <a:prstGeom prst="rightBrace">
            <a:avLst>
              <a:gd name="adj1" fmla="val 62997"/>
              <a:gd name="adj2" fmla="val 50000"/>
            </a:avLst>
          </a:prstGeom>
          <a:noFill/>
          <a:ln w="3175">
            <a:solidFill>
              <a:schemeClr val="tx1"/>
            </a:solidFill>
            <a:round/>
            <a:headEnd/>
            <a:tailEnd/>
          </a:ln>
        </p:spPr>
        <p:txBody>
          <a:bodyPr wrap="none" anchor="ctr"/>
          <a:lstStyle/>
          <a:p>
            <a:endParaRPr lang="en-US"/>
          </a:p>
        </p:txBody>
      </p:sp>
      <p:sp>
        <p:nvSpPr>
          <p:cNvPr id="6" name="Text Box 30"/>
          <p:cNvSpPr txBox="1">
            <a:spLocks noChangeArrowheads="1"/>
          </p:cNvSpPr>
          <p:nvPr/>
        </p:nvSpPr>
        <p:spPr bwMode="ltGray">
          <a:xfrm>
            <a:off x="6057900" y="3854450"/>
            <a:ext cx="2386013" cy="641350"/>
          </a:xfrm>
          <a:prstGeom prst="rect">
            <a:avLst/>
          </a:prstGeom>
          <a:noFill/>
          <a:ln w="3175" algn="ctr">
            <a:noFill/>
            <a:miter lim="800000"/>
            <a:headEnd/>
            <a:tailEnd/>
          </a:ln>
        </p:spPr>
        <p:txBody>
          <a:bodyPr wrap="none">
            <a:spAutoFit/>
          </a:bodyPr>
          <a:lstStyle/>
          <a:p>
            <a:pPr>
              <a:buClr>
                <a:srgbClr val="B2B2B2"/>
              </a:buClr>
              <a:buFont typeface="Wingdings" pitchFamily="2" charset="2"/>
              <a:buNone/>
            </a:pPr>
            <a:r>
              <a:rPr lang="en-US" sz="1800" b="1" i="1"/>
              <a:t>49 bins for the most</a:t>
            </a:r>
          </a:p>
          <a:p>
            <a:pPr>
              <a:buClr>
                <a:srgbClr val="B2B2B2"/>
              </a:buClr>
              <a:buFont typeface="Wingdings" pitchFamily="2" charset="2"/>
              <a:buNone/>
            </a:pPr>
            <a:r>
              <a:rPr lang="en-US" sz="1800" b="1" i="1"/>
              <a:t>frequent professions </a:t>
            </a:r>
            <a:r>
              <a:rPr lang="en-US" sz="1800"/>
              <a:t> </a:t>
            </a:r>
          </a:p>
        </p:txBody>
      </p:sp>
      <p:sp>
        <p:nvSpPr>
          <p:cNvPr id="7" name="Text Box 31"/>
          <p:cNvSpPr txBox="1">
            <a:spLocks noChangeArrowheads="1"/>
          </p:cNvSpPr>
          <p:nvPr/>
        </p:nvSpPr>
        <p:spPr bwMode="ltGray">
          <a:xfrm>
            <a:off x="6096000" y="4724400"/>
            <a:ext cx="2386012" cy="641350"/>
          </a:xfrm>
          <a:prstGeom prst="rect">
            <a:avLst/>
          </a:prstGeom>
          <a:noFill/>
          <a:ln w="3175" algn="ctr">
            <a:noFill/>
            <a:miter lim="800000"/>
            <a:headEnd/>
            <a:tailEnd/>
          </a:ln>
        </p:spPr>
        <p:txBody>
          <a:bodyPr wrap="none">
            <a:spAutoFit/>
          </a:bodyPr>
          <a:lstStyle/>
          <a:p>
            <a:pPr>
              <a:buClr>
                <a:srgbClr val="B2B2B2"/>
              </a:buClr>
              <a:buFont typeface="Wingdings" pitchFamily="2" charset="2"/>
              <a:buNone/>
            </a:pPr>
            <a:r>
              <a:rPr lang="en-US" sz="1800" b="1" i="1" dirty="0"/>
              <a:t>“All Other” bin lumps </a:t>
            </a:r>
          </a:p>
          <a:p>
            <a:pPr>
              <a:buClr>
                <a:srgbClr val="B2B2B2"/>
              </a:buClr>
              <a:buFont typeface="Wingdings" pitchFamily="2" charset="2"/>
              <a:buNone/>
            </a:pPr>
            <a:r>
              <a:rPr lang="en-US" sz="1800" b="1" i="1" dirty="0"/>
              <a:t>the rest together </a:t>
            </a:r>
            <a:r>
              <a:rPr lang="en-US" sz="1800" dirty="0"/>
              <a:t> </a:t>
            </a:r>
          </a:p>
        </p:txBody>
      </p:sp>
      <p:pic>
        <p:nvPicPr>
          <p:cNvPr id="8" name="Picture 7" descr="finebinex.jpg"/>
          <p:cNvPicPr>
            <a:picLocks noChangeAspect="1"/>
          </p:cNvPicPr>
          <p:nvPr/>
        </p:nvPicPr>
        <p:blipFill>
          <a:blip r:embed="rId2" cstate="print"/>
          <a:stretch>
            <a:fillRect/>
          </a:stretch>
        </p:blipFill>
        <p:spPr>
          <a:xfrm>
            <a:off x="5867400" y="1752600"/>
            <a:ext cx="2838450" cy="1885950"/>
          </a:xfrm>
          <a:prstGeom prst="rect">
            <a:avLst/>
          </a:prstGeom>
        </p:spPr>
      </p:pic>
      <p:sp>
        <p:nvSpPr>
          <p:cNvPr id="9" name="Oval 8"/>
          <p:cNvSpPr>
            <a:spLocks noChangeArrowheads="1"/>
          </p:cNvSpPr>
          <p:nvPr/>
        </p:nvSpPr>
        <p:spPr bwMode="ltGray">
          <a:xfrm>
            <a:off x="6858000" y="2438400"/>
            <a:ext cx="6858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Binning Parameters</a:t>
            </a:r>
          </a:p>
        </p:txBody>
      </p:sp>
      <p:sp>
        <p:nvSpPr>
          <p:cNvPr id="3" name="Content Placeholder 2"/>
          <p:cNvSpPr>
            <a:spLocks noGrp="1"/>
          </p:cNvSpPr>
          <p:nvPr>
            <p:ph idx="1"/>
          </p:nvPr>
        </p:nvSpPr>
        <p:spPr>
          <a:xfrm>
            <a:off x="381000" y="1143000"/>
            <a:ext cx="8534400" cy="2962349"/>
          </a:xfrm>
        </p:spPr>
        <p:txBody>
          <a:bodyPr/>
          <a:lstStyle/>
          <a:p>
            <a:r>
              <a:rPr lang="en-US" dirty="0"/>
              <a:t>For numeric variables, user can specify</a:t>
            </a:r>
          </a:p>
          <a:p>
            <a:pPr lvl="1"/>
            <a:r>
              <a:rPr lang="en-US" dirty="0"/>
              <a:t>Desired % of total in fine bin (default 5%)</a:t>
            </a:r>
          </a:p>
          <a:p>
            <a:pPr lvl="2"/>
            <a:r>
              <a:rPr lang="en-US" dirty="0"/>
              <a:t>By default, no fine bin </a:t>
            </a:r>
            <a:r>
              <a:rPr lang="en-US"/>
              <a:t>contains less </a:t>
            </a:r>
            <a:r>
              <a:rPr lang="en-US" dirty="0"/>
              <a:t>than 5% of the total population</a:t>
            </a:r>
          </a:p>
          <a:p>
            <a:pPr lvl="1"/>
            <a:r>
              <a:rPr lang="en-US" dirty="0"/>
              <a:t>Desired % of Fine Target Set in fine bin (default 2%)</a:t>
            </a:r>
          </a:p>
          <a:p>
            <a:pPr lvl="2"/>
            <a:r>
              <a:rPr lang="en-US" dirty="0"/>
              <a:t>User defines Fine Target Set {Good} and {Bad}</a:t>
            </a:r>
          </a:p>
          <a:p>
            <a:pPr lvl="2"/>
            <a:r>
              <a:rPr lang="en-US" dirty="0"/>
              <a:t>By default, no fine bin contains less than 2% of the Goods or the Bads</a:t>
            </a:r>
          </a:p>
          <a:p>
            <a:pPr lvl="1"/>
            <a:r>
              <a:rPr lang="en-US" dirty="0"/>
              <a:t>Minimum number of unique values (default 2)</a:t>
            </a:r>
          </a:p>
          <a:p>
            <a:pPr lvl="1"/>
            <a:r>
              <a:rPr lang="en-US" dirty="0"/>
              <a:t>Above is the ideal situation. We usually see bins with slightly more than the desired percent specified</a:t>
            </a:r>
          </a:p>
        </p:txBody>
      </p:sp>
    </p:spTree>
  </p:cSld>
  <p:clrMapOvr>
    <a:masterClrMapping/>
  </p:clrMapOvr>
  <p:transition>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8</a:t>
            </a:r>
            <a:br>
              <a:rPr lang="en-US" dirty="0">
                <a:cs typeface="Arial" charset="0"/>
              </a:rPr>
            </a:br>
            <a:r>
              <a:rPr lang="en-US" dirty="0"/>
              <a:t>Variable Binning – Coarse Binning</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8 Variable Binning – Coarse Binning </a:t>
            </a:r>
          </a:p>
        </p:txBody>
      </p:sp>
      <p:sp>
        <p:nvSpPr>
          <p:cNvPr id="3" name="Content Placeholder 2"/>
          <p:cNvSpPr>
            <a:spLocks noGrp="1"/>
          </p:cNvSpPr>
          <p:nvPr>
            <p:ph idx="1"/>
          </p:nvPr>
        </p:nvSpPr>
        <p:spPr>
          <a:xfrm>
            <a:off x="381000" y="1143000"/>
            <a:ext cx="8534400" cy="1104918"/>
          </a:xfrm>
        </p:spPr>
        <p:txBody>
          <a:bodyPr/>
          <a:lstStyle/>
          <a:p>
            <a:r>
              <a:rPr lang="en-US" dirty="0"/>
              <a:t>Topics</a:t>
            </a:r>
          </a:p>
          <a:p>
            <a:pPr lvl="1"/>
            <a:r>
              <a:rPr lang="en-US" dirty="0"/>
              <a:t>Coarse Binning Concepts</a:t>
            </a:r>
          </a:p>
          <a:p>
            <a:pPr lvl="1"/>
            <a:r>
              <a:rPr lang="en-US" dirty="0"/>
              <a:t>Auto-Coarse Binning Algorithms</a:t>
            </a:r>
          </a:p>
        </p:txBody>
      </p:sp>
    </p:spTree>
  </p:cSld>
  <p:clrMapOvr>
    <a:masterClrMapping/>
  </p:clrMapOvr>
  <p:transition>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 Concepts</a:t>
            </a:r>
          </a:p>
        </p:txBody>
      </p:sp>
      <p:sp>
        <p:nvSpPr>
          <p:cNvPr id="3" name="Content Placeholder 2"/>
          <p:cNvSpPr>
            <a:spLocks noGrp="1"/>
          </p:cNvSpPr>
          <p:nvPr>
            <p:ph idx="1"/>
          </p:nvPr>
        </p:nvSpPr>
        <p:spPr>
          <a:xfrm>
            <a:off x="381000" y="1143000"/>
            <a:ext cx="8534400" cy="1920526"/>
          </a:xfrm>
        </p:spPr>
        <p:txBody>
          <a:bodyPr/>
          <a:lstStyle/>
          <a:p>
            <a:pPr>
              <a:lnSpc>
                <a:spcPct val="100000"/>
              </a:lnSpc>
            </a:pPr>
            <a:r>
              <a:rPr lang="en-US" dirty="0"/>
              <a:t>Fine binning tends to be conservative and “general purpose” - preserves most of the predictive information in the data</a:t>
            </a:r>
            <a:endParaRPr lang="en-US" i="1" dirty="0"/>
          </a:p>
          <a:p>
            <a:pPr>
              <a:lnSpc>
                <a:spcPct val="100000"/>
              </a:lnSpc>
            </a:pPr>
            <a:r>
              <a:rPr lang="en-US" dirty="0"/>
              <a:t>Coarse binning is more focused - controls for the predictive information about a specific target</a:t>
            </a:r>
          </a:p>
          <a:p>
            <a:endParaRPr lang="en-US" dirty="0"/>
          </a:p>
        </p:txBody>
      </p:sp>
      <p:grpSp>
        <p:nvGrpSpPr>
          <p:cNvPr id="4" name="Group 6"/>
          <p:cNvGrpSpPr>
            <a:grpSpLocks/>
          </p:cNvGrpSpPr>
          <p:nvPr/>
        </p:nvGrpSpPr>
        <p:grpSpPr bwMode="auto">
          <a:xfrm>
            <a:off x="685800" y="2971800"/>
            <a:ext cx="7751763" cy="2898775"/>
            <a:chOff x="463" y="914"/>
            <a:chExt cx="4883" cy="1826"/>
          </a:xfrm>
        </p:grpSpPr>
        <p:sp>
          <p:nvSpPr>
            <p:cNvPr id="5" name="Oval 7"/>
            <p:cNvSpPr>
              <a:spLocks noChangeArrowheads="1"/>
            </p:cNvSpPr>
            <p:nvPr/>
          </p:nvSpPr>
          <p:spPr bwMode="ltGray">
            <a:xfrm>
              <a:off x="1941" y="914"/>
              <a:ext cx="1883" cy="695"/>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sz="1800" b="1" i="1"/>
                <a:t>Fine binning</a:t>
              </a:r>
            </a:p>
            <a:p>
              <a:pPr algn="ctr">
                <a:spcBef>
                  <a:spcPct val="50000"/>
                </a:spcBef>
                <a:buClr>
                  <a:srgbClr val="B2B2B2"/>
                </a:buClr>
                <a:buFont typeface="Wingdings" pitchFamily="2" charset="2"/>
                <a:buNone/>
              </a:pPr>
              <a:r>
                <a:rPr lang="en-US" sz="1800" b="1" i="1"/>
                <a:t>(with counts)</a:t>
              </a:r>
            </a:p>
          </p:txBody>
        </p:sp>
        <p:sp>
          <p:nvSpPr>
            <p:cNvPr id="6" name="Oval 8"/>
            <p:cNvSpPr>
              <a:spLocks noChangeArrowheads="1"/>
            </p:cNvSpPr>
            <p:nvPr/>
          </p:nvSpPr>
          <p:spPr bwMode="ltGray">
            <a:xfrm>
              <a:off x="463" y="2017"/>
              <a:ext cx="2156" cy="723"/>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sz="1800" b="1" i="1" dirty="0"/>
                <a:t>Coarse binning A suitable </a:t>
              </a:r>
            </a:p>
            <a:p>
              <a:pPr algn="ctr">
                <a:spcBef>
                  <a:spcPct val="50000"/>
                </a:spcBef>
                <a:buClr>
                  <a:srgbClr val="B2B2B2"/>
                </a:buClr>
                <a:buFont typeface="Wingdings" pitchFamily="2" charset="2"/>
                <a:buNone/>
              </a:pPr>
              <a:r>
                <a:rPr lang="en-US" sz="1800" b="1" i="1" dirty="0"/>
                <a:t>for “Known” model</a:t>
              </a:r>
            </a:p>
          </p:txBody>
        </p:sp>
        <p:sp>
          <p:nvSpPr>
            <p:cNvPr id="7" name="Oval 9"/>
            <p:cNvSpPr>
              <a:spLocks noChangeArrowheads="1"/>
            </p:cNvSpPr>
            <p:nvPr/>
          </p:nvSpPr>
          <p:spPr bwMode="ltGray">
            <a:xfrm>
              <a:off x="3235" y="2016"/>
              <a:ext cx="2111" cy="723"/>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sz="1800" b="1" i="1"/>
                <a:t>Coarse binning B suitable</a:t>
              </a:r>
            </a:p>
            <a:p>
              <a:pPr algn="ctr">
                <a:spcBef>
                  <a:spcPct val="50000"/>
                </a:spcBef>
                <a:buClr>
                  <a:srgbClr val="B2B2B2"/>
                </a:buClr>
                <a:buFont typeface="Wingdings" pitchFamily="2" charset="2"/>
                <a:buNone/>
              </a:pPr>
              <a:r>
                <a:rPr lang="en-US" sz="1800" b="1" i="1"/>
                <a:t>for “TTD” model</a:t>
              </a:r>
            </a:p>
          </p:txBody>
        </p:sp>
        <p:sp>
          <p:nvSpPr>
            <p:cNvPr id="8" name="Freeform 10"/>
            <p:cNvSpPr>
              <a:spLocks/>
            </p:cNvSpPr>
            <p:nvPr/>
          </p:nvSpPr>
          <p:spPr bwMode="ltGray">
            <a:xfrm>
              <a:off x="1876" y="1563"/>
              <a:ext cx="320" cy="421"/>
            </a:xfrm>
            <a:custGeom>
              <a:avLst/>
              <a:gdLst>
                <a:gd name="T0" fmla="*/ 320 w 320"/>
                <a:gd name="T1" fmla="*/ 0 h 421"/>
                <a:gd name="T2" fmla="*/ 155 w 320"/>
                <a:gd name="T3" fmla="*/ 147 h 421"/>
                <a:gd name="T4" fmla="*/ 73 w 320"/>
                <a:gd name="T5" fmla="*/ 238 h 421"/>
                <a:gd name="T6" fmla="*/ 27 w 320"/>
                <a:gd name="T7" fmla="*/ 339 h 421"/>
                <a:gd name="T8" fmla="*/ 0 w 320"/>
                <a:gd name="T9" fmla="*/ 421 h 421"/>
                <a:gd name="T10" fmla="*/ 0 60000 65536"/>
                <a:gd name="T11" fmla="*/ 0 60000 65536"/>
                <a:gd name="T12" fmla="*/ 0 60000 65536"/>
                <a:gd name="T13" fmla="*/ 0 60000 65536"/>
                <a:gd name="T14" fmla="*/ 0 60000 65536"/>
                <a:gd name="T15" fmla="*/ 0 w 320"/>
                <a:gd name="T16" fmla="*/ 0 h 421"/>
                <a:gd name="T17" fmla="*/ 320 w 320"/>
                <a:gd name="T18" fmla="*/ 421 h 421"/>
              </a:gdLst>
              <a:ahLst/>
              <a:cxnLst>
                <a:cxn ang="T10">
                  <a:pos x="T0" y="T1"/>
                </a:cxn>
                <a:cxn ang="T11">
                  <a:pos x="T2" y="T3"/>
                </a:cxn>
                <a:cxn ang="T12">
                  <a:pos x="T4" y="T5"/>
                </a:cxn>
                <a:cxn ang="T13">
                  <a:pos x="T6" y="T7"/>
                </a:cxn>
                <a:cxn ang="T14">
                  <a:pos x="T8" y="T9"/>
                </a:cxn>
              </a:cxnLst>
              <a:rect l="T15" t="T16" r="T17" b="T18"/>
              <a:pathLst>
                <a:path w="320" h="421">
                  <a:moveTo>
                    <a:pt x="320" y="0"/>
                  </a:moveTo>
                  <a:cubicBezTo>
                    <a:pt x="258" y="53"/>
                    <a:pt x="196" y="107"/>
                    <a:pt x="155" y="147"/>
                  </a:cubicBezTo>
                  <a:cubicBezTo>
                    <a:pt x="114" y="187"/>
                    <a:pt x="94" y="206"/>
                    <a:pt x="73" y="238"/>
                  </a:cubicBezTo>
                  <a:cubicBezTo>
                    <a:pt x="52" y="270"/>
                    <a:pt x="39" y="309"/>
                    <a:pt x="27" y="339"/>
                  </a:cubicBezTo>
                  <a:cubicBezTo>
                    <a:pt x="15" y="369"/>
                    <a:pt x="7" y="395"/>
                    <a:pt x="0" y="421"/>
                  </a:cubicBezTo>
                </a:path>
              </a:pathLst>
            </a:custGeom>
            <a:noFill/>
            <a:ln w="3175">
              <a:solidFill>
                <a:schemeClr val="tx1"/>
              </a:solidFill>
              <a:round/>
              <a:headEnd/>
              <a:tailEnd type="triangle" w="med" len="med"/>
            </a:ln>
          </p:spPr>
          <p:txBody>
            <a:bodyPr wrap="none" anchor="ctr"/>
            <a:lstStyle/>
            <a:p>
              <a:endParaRPr lang="en-US"/>
            </a:p>
          </p:txBody>
        </p:sp>
        <p:sp>
          <p:nvSpPr>
            <p:cNvPr id="9" name="Freeform 11"/>
            <p:cNvSpPr>
              <a:spLocks/>
            </p:cNvSpPr>
            <p:nvPr/>
          </p:nvSpPr>
          <p:spPr bwMode="ltGray">
            <a:xfrm>
              <a:off x="3503" y="1618"/>
              <a:ext cx="256" cy="357"/>
            </a:xfrm>
            <a:custGeom>
              <a:avLst/>
              <a:gdLst>
                <a:gd name="T0" fmla="*/ 0 w 256"/>
                <a:gd name="T1" fmla="*/ 0 h 357"/>
                <a:gd name="T2" fmla="*/ 110 w 256"/>
                <a:gd name="T3" fmla="*/ 119 h 357"/>
                <a:gd name="T4" fmla="*/ 192 w 256"/>
                <a:gd name="T5" fmla="*/ 238 h 357"/>
                <a:gd name="T6" fmla="*/ 256 w 256"/>
                <a:gd name="T7" fmla="*/ 357 h 357"/>
                <a:gd name="T8" fmla="*/ 0 60000 65536"/>
                <a:gd name="T9" fmla="*/ 0 60000 65536"/>
                <a:gd name="T10" fmla="*/ 0 60000 65536"/>
                <a:gd name="T11" fmla="*/ 0 60000 65536"/>
                <a:gd name="T12" fmla="*/ 0 w 256"/>
                <a:gd name="T13" fmla="*/ 0 h 357"/>
                <a:gd name="T14" fmla="*/ 256 w 256"/>
                <a:gd name="T15" fmla="*/ 357 h 357"/>
              </a:gdLst>
              <a:ahLst/>
              <a:cxnLst>
                <a:cxn ang="T8">
                  <a:pos x="T0" y="T1"/>
                </a:cxn>
                <a:cxn ang="T9">
                  <a:pos x="T2" y="T3"/>
                </a:cxn>
                <a:cxn ang="T10">
                  <a:pos x="T4" y="T5"/>
                </a:cxn>
                <a:cxn ang="T11">
                  <a:pos x="T6" y="T7"/>
                </a:cxn>
              </a:cxnLst>
              <a:rect l="T12" t="T13" r="T14" b="T15"/>
              <a:pathLst>
                <a:path w="256" h="357">
                  <a:moveTo>
                    <a:pt x="0" y="0"/>
                  </a:moveTo>
                  <a:cubicBezTo>
                    <a:pt x="39" y="39"/>
                    <a:pt x="78" y="79"/>
                    <a:pt x="110" y="119"/>
                  </a:cubicBezTo>
                  <a:cubicBezTo>
                    <a:pt x="142" y="159"/>
                    <a:pt x="168" y="198"/>
                    <a:pt x="192" y="238"/>
                  </a:cubicBezTo>
                  <a:cubicBezTo>
                    <a:pt x="216" y="278"/>
                    <a:pt x="236" y="317"/>
                    <a:pt x="256" y="357"/>
                  </a:cubicBezTo>
                </a:path>
              </a:pathLst>
            </a:custGeom>
            <a:noFill/>
            <a:ln w="3175">
              <a:solidFill>
                <a:schemeClr val="tx1"/>
              </a:solidFill>
              <a:prstDash val="dash"/>
              <a:round/>
              <a:headEnd/>
              <a:tailEnd type="triangle" w="med" len="med"/>
            </a:ln>
          </p:spPr>
          <p:txBody>
            <a:bodyPr wrap="none" anchor="ctr"/>
            <a:lstStyle/>
            <a:p>
              <a:endParaRPr lang="en-US"/>
            </a:p>
          </p:txBody>
        </p:sp>
        <p:sp>
          <p:nvSpPr>
            <p:cNvPr id="10" name="Text Box 12"/>
            <p:cNvSpPr txBox="1">
              <a:spLocks noChangeArrowheads="1"/>
            </p:cNvSpPr>
            <p:nvPr/>
          </p:nvSpPr>
          <p:spPr bwMode="ltGray">
            <a:xfrm>
              <a:off x="567" y="1441"/>
              <a:ext cx="1126" cy="491"/>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 binning </a:t>
              </a:r>
            </a:p>
            <a:p>
              <a:pPr>
                <a:spcBef>
                  <a:spcPct val="50000"/>
                </a:spcBef>
                <a:buClr>
                  <a:srgbClr val="B2B2B2"/>
                </a:buClr>
                <a:buFont typeface="Wingdings" pitchFamily="2" charset="2"/>
                <a:buNone/>
              </a:pPr>
              <a:r>
                <a:rPr lang="en-US" sz="1800" b="1" i="1"/>
                <a:t>specifications A</a:t>
              </a:r>
            </a:p>
          </p:txBody>
        </p:sp>
        <p:sp>
          <p:nvSpPr>
            <p:cNvPr id="11" name="Text Box 13"/>
            <p:cNvSpPr txBox="1">
              <a:spLocks noChangeArrowheads="1"/>
            </p:cNvSpPr>
            <p:nvPr/>
          </p:nvSpPr>
          <p:spPr bwMode="ltGray">
            <a:xfrm>
              <a:off x="3873" y="1463"/>
              <a:ext cx="1126" cy="491"/>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Coarse binning </a:t>
              </a:r>
            </a:p>
            <a:p>
              <a:pPr>
                <a:spcBef>
                  <a:spcPct val="50000"/>
                </a:spcBef>
                <a:buClr>
                  <a:srgbClr val="B2B2B2"/>
                </a:buClr>
                <a:buFont typeface="Wingdings" pitchFamily="2" charset="2"/>
                <a:buNone/>
              </a:pPr>
              <a:r>
                <a:rPr lang="en-US" sz="1800" b="1" i="1"/>
                <a:t>specifications B</a:t>
              </a:r>
            </a:p>
          </p:txBody>
        </p:sp>
      </p:grpSp>
    </p:spTree>
  </p:cSld>
  <p:clrMapOvr>
    <a:masterClrMapping/>
  </p:clrMapOvr>
  <p:transition>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 Concepts</a:t>
            </a:r>
          </a:p>
        </p:txBody>
      </p:sp>
      <p:sp>
        <p:nvSpPr>
          <p:cNvPr id="3" name="Content Placeholder 2"/>
          <p:cNvSpPr>
            <a:spLocks noGrp="1"/>
          </p:cNvSpPr>
          <p:nvPr>
            <p:ph idx="1"/>
          </p:nvPr>
        </p:nvSpPr>
        <p:spPr>
          <a:xfrm>
            <a:off x="381000" y="1143000"/>
            <a:ext cx="8534400" cy="1897443"/>
          </a:xfrm>
        </p:spPr>
        <p:txBody>
          <a:bodyPr/>
          <a:lstStyle/>
          <a:p>
            <a:pPr>
              <a:lnSpc>
                <a:spcPct val="100000"/>
              </a:lnSpc>
            </a:pPr>
            <a:r>
              <a:rPr lang="en-US" dirty="0"/>
              <a:t>Coarse Binning is “reversible” </a:t>
            </a:r>
          </a:p>
          <a:p>
            <a:pPr lvl="1">
              <a:lnSpc>
                <a:spcPct val="100000"/>
              </a:lnSpc>
            </a:pPr>
            <a:r>
              <a:rPr lang="en-US" dirty="0"/>
              <a:t>When fine bins are modified, </a:t>
            </a:r>
            <a:r>
              <a:rPr lang="en-US" i="1" dirty="0"/>
              <a:t>recount</a:t>
            </a:r>
            <a:r>
              <a:rPr lang="en-US" dirty="0"/>
              <a:t> is required</a:t>
            </a:r>
          </a:p>
          <a:p>
            <a:pPr lvl="1">
              <a:lnSpc>
                <a:spcPct val="100000"/>
              </a:lnSpc>
            </a:pPr>
            <a:r>
              <a:rPr lang="en-US" dirty="0"/>
              <a:t>User can ungroup coarse bins and re-group them in different ways, without recounting</a:t>
            </a:r>
          </a:p>
          <a:p>
            <a:endParaRPr lang="en-US" dirty="0"/>
          </a:p>
        </p:txBody>
      </p:sp>
      <p:sp>
        <p:nvSpPr>
          <p:cNvPr id="4" name="Rectangle 2"/>
          <p:cNvSpPr>
            <a:spLocks noChangeArrowheads="1"/>
          </p:cNvSpPr>
          <p:nvPr/>
        </p:nvSpPr>
        <p:spPr bwMode="ltGray">
          <a:xfrm>
            <a:off x="2451100" y="5618162"/>
            <a:ext cx="3892550" cy="368300"/>
          </a:xfrm>
          <a:prstGeom prst="rect">
            <a:avLst/>
          </a:prstGeom>
          <a:solidFill>
            <a:srgbClr val="E082F0"/>
          </a:solidFill>
          <a:ln w="3175" algn="ctr">
            <a:noFill/>
            <a:miter lim="800000"/>
            <a:headEnd/>
            <a:tailEnd/>
          </a:ln>
        </p:spPr>
        <p:txBody>
          <a:bodyPr wrap="none" anchor="ctr"/>
          <a:lstStyle/>
          <a:p>
            <a:endParaRPr lang="en-US"/>
          </a:p>
        </p:txBody>
      </p:sp>
      <p:sp>
        <p:nvSpPr>
          <p:cNvPr id="5" name="Rectangle 3"/>
          <p:cNvSpPr>
            <a:spLocks noChangeArrowheads="1"/>
          </p:cNvSpPr>
          <p:nvPr/>
        </p:nvSpPr>
        <p:spPr bwMode="ltGray">
          <a:xfrm>
            <a:off x="2455863" y="4437062"/>
            <a:ext cx="3910012" cy="1154113"/>
          </a:xfrm>
          <a:prstGeom prst="rect">
            <a:avLst/>
          </a:prstGeom>
          <a:solidFill>
            <a:srgbClr val="85EDD7"/>
          </a:solidFill>
          <a:ln w="3175" algn="ctr">
            <a:noFill/>
            <a:miter lim="800000"/>
            <a:headEnd/>
            <a:tailEnd/>
          </a:ln>
        </p:spPr>
        <p:txBody>
          <a:bodyPr wrap="none" anchor="ctr"/>
          <a:lstStyle/>
          <a:p>
            <a:endParaRPr lang="en-US"/>
          </a:p>
        </p:txBody>
      </p:sp>
      <p:sp>
        <p:nvSpPr>
          <p:cNvPr id="6" name="Rectangle 4"/>
          <p:cNvSpPr>
            <a:spLocks noChangeArrowheads="1"/>
          </p:cNvSpPr>
          <p:nvPr/>
        </p:nvSpPr>
        <p:spPr bwMode="ltGray">
          <a:xfrm>
            <a:off x="2444750" y="2797175"/>
            <a:ext cx="3921125" cy="1636712"/>
          </a:xfrm>
          <a:prstGeom prst="rect">
            <a:avLst/>
          </a:prstGeom>
          <a:solidFill>
            <a:srgbClr val="E1EA88"/>
          </a:solidFill>
          <a:ln w="3175" algn="ctr">
            <a:noFill/>
            <a:miter lim="800000"/>
            <a:headEnd/>
            <a:tailEnd/>
          </a:ln>
        </p:spPr>
        <p:txBody>
          <a:bodyPr wrap="none" anchor="ctr"/>
          <a:lstStyle/>
          <a:p>
            <a:endParaRPr lang="en-US"/>
          </a:p>
        </p:txBody>
      </p:sp>
      <p:graphicFrame>
        <p:nvGraphicFramePr>
          <p:cNvPr id="7" name="Group 39"/>
          <p:cNvGraphicFramePr>
            <a:graphicFrameLocks/>
          </p:cNvGraphicFramePr>
          <p:nvPr/>
        </p:nvGraphicFramePr>
        <p:xfrm>
          <a:off x="2438400" y="2819400"/>
          <a:ext cx="3930650" cy="3186116"/>
        </p:xfrm>
        <a:graphic>
          <a:graphicData uri="http://schemas.openxmlformats.org/drawingml/2006/table">
            <a:tbl>
              <a:tblPr/>
              <a:tblGrid>
                <a:gridCol w="2011363">
                  <a:extLst>
                    <a:ext uri="{9D8B030D-6E8A-4147-A177-3AD203B41FA5}">
                      <a16:colId xmlns:a16="http://schemas.microsoft.com/office/drawing/2014/main" val="20000"/>
                    </a:ext>
                  </a:extLst>
                </a:gridCol>
                <a:gridCol w="1919287">
                  <a:extLst>
                    <a:ext uri="{9D8B030D-6E8A-4147-A177-3AD203B41FA5}">
                      <a16:colId xmlns:a16="http://schemas.microsoft.com/office/drawing/2014/main" val="20001"/>
                    </a:ext>
                  </a:extLst>
                </a:gridCol>
              </a:tblGrid>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Fine bin 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Coarse bin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8463">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27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58750" rtl="0" eaLnBrk="0" fontAlgn="base" latinLnBrk="0" hangingPunct="0">
                        <a:lnSpc>
                          <a:spcPct val="90000"/>
                        </a:lnSpc>
                        <a:spcBef>
                          <a:spcPct val="25000"/>
                        </a:spcBef>
                        <a:spcAft>
                          <a:spcPct val="0"/>
                        </a:spcAft>
                        <a:buClr>
                          <a:schemeClr val="tx1"/>
                        </a:buClr>
                        <a:buSzTx/>
                        <a:buFont typeface="Arial" charset="0"/>
                        <a:buNone/>
                        <a:tabLst/>
                      </a:pPr>
                      <a:r>
                        <a:rPr kumimoji="0" lang="en-US" sz="2000" b="0" i="0" u="none" strike="noStrike" cap="none" normalizeH="0" baseline="0">
                          <a:ln>
                            <a:noFill/>
                          </a:ln>
                          <a:solidFill>
                            <a:schemeClr val="tx1"/>
                          </a:solidFill>
                          <a:effectLst/>
                          <a:latin typeface="Arial" charset="0"/>
                          <a:cs typeface="Arial"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Binning Concepts</a:t>
            </a:r>
          </a:p>
        </p:txBody>
      </p:sp>
      <p:sp>
        <p:nvSpPr>
          <p:cNvPr id="3" name="Content Placeholder 2"/>
          <p:cNvSpPr>
            <a:spLocks noGrp="1"/>
          </p:cNvSpPr>
          <p:nvPr>
            <p:ph idx="1"/>
          </p:nvPr>
        </p:nvSpPr>
        <p:spPr>
          <a:xfrm>
            <a:off x="381000" y="1143000"/>
            <a:ext cx="8534400" cy="3096232"/>
          </a:xfrm>
        </p:spPr>
        <p:txBody>
          <a:bodyPr/>
          <a:lstStyle/>
          <a:p>
            <a:r>
              <a:rPr lang="en-US" dirty="0"/>
              <a:t>Purpose of coarse binning</a:t>
            </a:r>
          </a:p>
          <a:p>
            <a:pPr lvl="1"/>
            <a:r>
              <a:rPr lang="en-US" dirty="0"/>
              <a:t>Ensure sufficient counts within each attribute bin to support reliable statistical analysis</a:t>
            </a:r>
          </a:p>
          <a:p>
            <a:pPr lvl="1"/>
            <a:r>
              <a:rPr lang="en-US" dirty="0"/>
              <a:t>Ensure the risk patterns represented by the data are palatable in a business environment</a:t>
            </a:r>
          </a:p>
          <a:p>
            <a:pPr lvl="1"/>
            <a:r>
              <a:rPr lang="en-US" dirty="0"/>
              <a:t>Ensure a robust scoring model which is resistant to outlier effects</a:t>
            </a:r>
          </a:p>
          <a:p>
            <a:r>
              <a:rPr lang="en-US" dirty="0"/>
              <a:t>The measure of effectiveness on which the analyst must focus is the Weight of Evidence or </a:t>
            </a:r>
            <a:r>
              <a:rPr lang="en-US" dirty="0" err="1"/>
              <a:t>WoE</a:t>
            </a:r>
            <a:r>
              <a:rPr lang="en-US" dirty="0"/>
              <a:t> for short</a:t>
            </a:r>
          </a:p>
          <a:p>
            <a:endParaRPr lang="en-US" dirty="0"/>
          </a:p>
        </p:txBody>
      </p:sp>
    </p:spTree>
  </p:cSld>
  <p:clrMapOvr>
    <a:masterClrMapping/>
  </p:clrMapOvr>
  <p:transition>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of Evidence (</a:t>
            </a:r>
            <a:r>
              <a:rPr lang="en-US" dirty="0" err="1"/>
              <a:t>WoE</a:t>
            </a:r>
            <a:r>
              <a:rPr lang="en-US" dirty="0"/>
              <a:t>)</a:t>
            </a:r>
          </a:p>
        </p:txBody>
      </p:sp>
      <p:sp>
        <p:nvSpPr>
          <p:cNvPr id="3" name="Content Placeholder 2"/>
          <p:cNvSpPr>
            <a:spLocks noGrp="1"/>
          </p:cNvSpPr>
          <p:nvPr>
            <p:ph idx="1"/>
          </p:nvPr>
        </p:nvSpPr>
        <p:spPr>
          <a:xfrm>
            <a:off x="381000" y="1143000"/>
            <a:ext cx="8534400" cy="3721019"/>
          </a:xfrm>
        </p:spPr>
        <p:txBody>
          <a:bodyPr/>
          <a:lstStyle/>
          <a:p>
            <a:r>
              <a:rPr lang="en-US" dirty="0"/>
              <a:t>Weight of Evidence (WoE)</a:t>
            </a:r>
          </a:p>
          <a:p>
            <a:pPr lvl="1"/>
            <a:r>
              <a:rPr lang="en-US" dirty="0"/>
              <a:t>measures performance of a bin relative to average</a:t>
            </a:r>
          </a:p>
          <a:p>
            <a:pPr lvl="1"/>
            <a:endParaRPr lang="en-US" dirty="0"/>
          </a:p>
          <a:p>
            <a:pPr lvl="1"/>
            <a:endParaRPr lang="en-US" dirty="0"/>
          </a:p>
          <a:p>
            <a:pPr lvl="1"/>
            <a:endParaRPr lang="en-US" dirty="0"/>
          </a:p>
          <a:p>
            <a:pPr lvl="1"/>
            <a:endParaRPr lang="en-US" dirty="0"/>
          </a:p>
          <a:p>
            <a:pPr lvl="1"/>
            <a:endParaRPr lang="en-US" dirty="0"/>
          </a:p>
          <a:p>
            <a:pPr marL="292100" indent="-292100" defTabSz="831850">
              <a:lnSpc>
                <a:spcPct val="100000"/>
              </a:lnSpc>
            </a:pPr>
            <a:r>
              <a:rPr lang="en-US" dirty="0"/>
              <a:t>Positive WOE indicates better than average</a:t>
            </a:r>
          </a:p>
          <a:p>
            <a:pPr marL="292100" indent="-292100" defTabSz="831850">
              <a:lnSpc>
                <a:spcPct val="100000"/>
              </a:lnSpc>
            </a:pPr>
            <a:r>
              <a:rPr lang="en-US" dirty="0"/>
              <a:t>Negative WOE indicates worse than average</a:t>
            </a:r>
          </a:p>
          <a:p>
            <a:pPr lvl="1"/>
            <a:endParaRPr lang="en-US" dirty="0"/>
          </a:p>
        </p:txBody>
      </p:sp>
      <p:graphicFrame>
        <p:nvGraphicFramePr>
          <p:cNvPr id="4079621" name="Object 5">
            <a:hlinkClick r:id="" action="ppaction://ole?verb=0"/>
          </p:cNvPr>
          <p:cNvGraphicFramePr>
            <a:graphicFrameLocks/>
          </p:cNvGraphicFramePr>
          <p:nvPr/>
        </p:nvGraphicFramePr>
        <p:xfrm>
          <a:off x="1524000" y="2057400"/>
          <a:ext cx="6105525" cy="1420813"/>
        </p:xfrm>
        <a:graphic>
          <a:graphicData uri="http://schemas.openxmlformats.org/presentationml/2006/ole">
            <mc:AlternateContent xmlns:mc="http://schemas.openxmlformats.org/markup-compatibility/2006">
              <mc:Choice xmlns:v="urn:schemas-microsoft-com:vml" Requires="v">
                <p:oleObj name="Equation" r:id="rId2" imgW="3187440" imgH="711000" progId="Equation.3">
                  <p:embed/>
                </p:oleObj>
              </mc:Choice>
              <mc:Fallback>
                <p:oleObj name="Equation" r:id="rId2" imgW="3187440" imgH="71100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105525" cy="1420813"/>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79621"/>
                                        </p:tgtEl>
                                        <p:attrNameLst>
                                          <p:attrName>style.visibility</p:attrName>
                                        </p:attrNameLst>
                                      </p:cBhvr>
                                      <p:to>
                                        <p:strVal val="visible"/>
                                      </p:to>
                                    </p:set>
                                    <p:animEffect transition="in" filter="wipe(left)">
                                      <p:cBhvr>
                                        <p:cTn id="7" dur="500"/>
                                        <p:tgtEl>
                                          <p:spTgt spid="407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FICO Scorecard Technology</a:t>
            </a:r>
          </a:p>
        </p:txBody>
      </p:sp>
      <p:sp>
        <p:nvSpPr>
          <p:cNvPr id="144" name="Content Placeholder 2"/>
          <p:cNvSpPr txBox="1">
            <a:spLocks/>
          </p:cNvSpPr>
          <p:nvPr/>
        </p:nvSpPr>
        <p:spPr>
          <a:xfrm>
            <a:off x="304800" y="1066800"/>
            <a:ext cx="8534400" cy="1954381"/>
          </a:xfrm>
          <a:prstGeom prst="rect">
            <a:avLst/>
          </a:prstGeom>
        </p:spPr>
        <p:txBody>
          <a:bodyPr/>
          <a:lstStyle>
            <a:lvl1pPr marL="233363" indent="-233363" algn="l" defTabSz="158750" rtl="0" eaLnBrk="1" fontAlgn="base" hangingPunct="1">
              <a:lnSpc>
                <a:spcPct val="90000"/>
              </a:lnSpc>
              <a:spcBef>
                <a:spcPct val="25000"/>
              </a:spcBef>
              <a:spcAft>
                <a:spcPct val="0"/>
              </a:spcAft>
              <a:buClr>
                <a:schemeClr val="tx1"/>
              </a:buClr>
              <a:buFont typeface="Arial" charset="0"/>
              <a:buChar char="»"/>
              <a:defRPr sz="2200">
                <a:solidFill>
                  <a:schemeClr val="tx1"/>
                </a:solidFill>
                <a:latin typeface="+mn-lt"/>
                <a:ea typeface="+mn-ea"/>
                <a:cs typeface="+mn-cs"/>
              </a:defRPr>
            </a:lvl1pPr>
            <a:lvl2pPr marL="574675" indent="-227013" algn="l" defTabSz="158750" rtl="0" eaLnBrk="1" fontAlgn="base" hangingPunct="1">
              <a:lnSpc>
                <a:spcPct val="90000"/>
              </a:lnSpc>
              <a:spcBef>
                <a:spcPct val="25000"/>
              </a:spcBef>
              <a:spcAft>
                <a:spcPct val="0"/>
              </a:spcAft>
              <a:buClr>
                <a:schemeClr val="tx1"/>
              </a:buClr>
              <a:buFont typeface="Arial" charset="0"/>
              <a:buChar char="»"/>
              <a:defRPr sz="2000">
                <a:solidFill>
                  <a:schemeClr val="tx1"/>
                </a:solidFill>
                <a:latin typeface="+mn-lt"/>
                <a:cs typeface="+mn-cs"/>
              </a:defRPr>
            </a:lvl2pPr>
            <a:lvl3pPr marL="858838" indent="-169863" algn="l" defTabSz="158750" rtl="0" eaLnBrk="1" fontAlgn="base" hangingPunct="1">
              <a:lnSpc>
                <a:spcPct val="90000"/>
              </a:lnSpc>
              <a:spcBef>
                <a:spcPct val="15000"/>
              </a:spcBef>
              <a:spcAft>
                <a:spcPct val="0"/>
              </a:spcAft>
              <a:buClr>
                <a:schemeClr val="tx1"/>
              </a:buClr>
              <a:buSzPct val="90000"/>
              <a:buFont typeface="Arial" charset="0"/>
              <a:buChar char="»"/>
              <a:defRPr>
                <a:solidFill>
                  <a:schemeClr val="tx1"/>
                </a:solidFill>
                <a:latin typeface="+mn-lt"/>
                <a:cs typeface="+mn-cs"/>
              </a:defRPr>
            </a:lvl3pPr>
            <a:lvl4pPr marL="1139825" indent="-166688"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4pPr>
            <a:lvl5pPr marL="14684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5pPr>
            <a:lvl6pPr marL="19256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6pPr>
            <a:lvl7pPr marL="23828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7pPr>
            <a:lvl8pPr marL="28400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8pPr>
            <a:lvl9pPr marL="3297238" indent="-95250" algn="l" defTabSz="158750" rtl="0" eaLnBrk="1" fontAlgn="base" hangingPunct="1">
              <a:lnSpc>
                <a:spcPct val="90000"/>
              </a:lnSpc>
              <a:spcBef>
                <a:spcPct val="15000"/>
              </a:spcBef>
              <a:spcAft>
                <a:spcPct val="0"/>
              </a:spcAft>
              <a:buClr>
                <a:schemeClr val="tx1"/>
              </a:buClr>
              <a:buSzPct val="80000"/>
              <a:buFont typeface="Arial" charset="0"/>
              <a:buChar char="»"/>
              <a:defRPr sz="1600">
                <a:solidFill>
                  <a:schemeClr val="tx1"/>
                </a:solidFill>
                <a:latin typeface="+mn-lt"/>
                <a:cs typeface="+mn-cs"/>
              </a:defRPr>
            </a:lvl9pPr>
          </a:lstStyle>
          <a:p>
            <a:r>
              <a:rPr lang="en-US" kern="0" dirty="0"/>
              <a:t>Strengths</a:t>
            </a:r>
          </a:p>
        </p:txBody>
      </p:sp>
      <p:sp>
        <p:nvSpPr>
          <p:cNvPr id="6" name="Rectangle 5"/>
          <p:cNvSpPr/>
          <p:nvPr/>
        </p:nvSpPr>
        <p:spPr>
          <a:xfrm>
            <a:off x="723900" y="1676400"/>
            <a:ext cx="7696200" cy="4154984"/>
          </a:xfrm>
          <a:prstGeom prst="rect">
            <a:avLst/>
          </a:prstGeom>
        </p:spPr>
        <p:txBody>
          <a:bodyPr wrap="square">
            <a:spAutoFit/>
          </a:bodyPr>
          <a:lstStyle/>
          <a:p>
            <a:pPr>
              <a:lnSpc>
                <a:spcPct val="150000"/>
              </a:lnSpc>
              <a:buFont typeface="Arial" panose="020B0604020202020204" pitchFamily="34" charset="0"/>
              <a:buChar char="•"/>
            </a:pPr>
            <a:r>
              <a:rPr lang="en-US" sz="1600" dirty="0">
                <a:solidFill>
                  <a:srgbClr val="000000"/>
                </a:solidFill>
              </a:rPr>
              <a:t>Supports specification, engineering, and fitting of crossed binned predictors, which allows for interpretable interaction capture.</a:t>
            </a:r>
          </a:p>
          <a:p>
            <a:pPr>
              <a:lnSpc>
                <a:spcPct val="150000"/>
              </a:lnSpc>
              <a:buFont typeface="Arial" panose="020B0604020202020204" pitchFamily="34" charset="0"/>
              <a:buChar char="•"/>
            </a:pPr>
            <a:r>
              <a:rPr lang="en-US" sz="1600" dirty="0">
                <a:solidFill>
                  <a:srgbClr val="000000"/>
                </a:solidFill>
              </a:rPr>
              <a:t>Allows for automated step-wise variable selection based on predictive power and business rules.</a:t>
            </a:r>
          </a:p>
          <a:p>
            <a:pPr>
              <a:lnSpc>
                <a:spcPct val="150000"/>
              </a:lnSpc>
              <a:buFont typeface="Arial" panose="020B0604020202020204" pitchFamily="34" charset="0"/>
              <a:buChar char="•"/>
            </a:pPr>
            <a:r>
              <a:rPr lang="en-US" sz="1600" dirty="0">
                <a:solidFill>
                  <a:srgbClr val="000000"/>
                </a:solidFill>
              </a:rPr>
              <a:t>Allows for calculation of marginal weights for candidate variables not in the scorecard, providing insight into sources of potential model weakness.</a:t>
            </a:r>
          </a:p>
          <a:p>
            <a:pPr>
              <a:lnSpc>
                <a:spcPct val="150000"/>
              </a:lnSpc>
              <a:buFont typeface="Arial" panose="020B0604020202020204" pitchFamily="34" charset="0"/>
              <a:buChar char="•"/>
            </a:pPr>
            <a:r>
              <a:rPr lang="en-US" sz="1600" dirty="0">
                <a:solidFill>
                  <a:srgbClr val="000000"/>
                </a:solidFill>
              </a:rPr>
              <a:t>Accommodates alternative performance inference capabilities.</a:t>
            </a:r>
          </a:p>
          <a:p>
            <a:pPr>
              <a:lnSpc>
                <a:spcPct val="150000"/>
              </a:lnSpc>
              <a:buFont typeface="Arial" panose="020B0604020202020204" pitchFamily="34" charset="0"/>
              <a:buChar char="•"/>
            </a:pPr>
            <a:r>
              <a:rPr lang="en-US" sz="1600" dirty="0">
                <a:solidFill>
                  <a:srgbClr val="000000"/>
                </a:solidFill>
              </a:rPr>
              <a:t>Provides log odds to score fitting and score scaling options.</a:t>
            </a:r>
          </a:p>
          <a:p>
            <a:pPr>
              <a:lnSpc>
                <a:spcPct val="150000"/>
              </a:lnSpc>
              <a:buFont typeface="Arial" panose="020B0604020202020204" pitchFamily="34" charset="0"/>
              <a:buChar char="•"/>
            </a:pPr>
            <a:r>
              <a:rPr lang="en-US" sz="1600" dirty="0">
                <a:solidFill>
                  <a:srgbClr val="000000"/>
                </a:solidFill>
              </a:rPr>
              <a:t>Score being approximately linear in log(odds) allows for multiple models to be aligned across segments of the population such that a score from any one of several models has the same interpretation.</a:t>
            </a:r>
            <a:endParaRPr lang="en-US" sz="1600" dirty="0">
              <a:solidFill>
                <a:srgbClr val="000000"/>
              </a:solidFill>
              <a:effectLst/>
            </a:endParaRPr>
          </a:p>
        </p:txBody>
      </p:sp>
    </p:spTree>
    <p:extLst>
      <p:ext uri="{BB962C8B-B14F-4D97-AF65-F5344CB8AC3E}">
        <p14:creationId xmlns:p14="http://schemas.microsoft.com/office/powerpoint/2010/main" val="32669480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Guidelines of Coarse Binning</a:t>
            </a:r>
          </a:p>
        </p:txBody>
      </p:sp>
      <p:sp>
        <p:nvSpPr>
          <p:cNvPr id="3" name="Content Placeholder 2"/>
          <p:cNvSpPr>
            <a:spLocks noGrp="1"/>
          </p:cNvSpPr>
          <p:nvPr>
            <p:ph idx="1"/>
          </p:nvPr>
        </p:nvSpPr>
        <p:spPr>
          <a:xfrm>
            <a:off x="381000" y="1143000"/>
            <a:ext cx="8534400" cy="4832092"/>
          </a:xfrm>
        </p:spPr>
        <p:txBody>
          <a:bodyPr/>
          <a:lstStyle/>
          <a:p>
            <a:r>
              <a:rPr lang="en-US" dirty="0"/>
              <a:t>Bin so that </a:t>
            </a:r>
            <a:r>
              <a:rPr lang="en-US" dirty="0" err="1"/>
              <a:t>WoE</a:t>
            </a:r>
            <a:r>
              <a:rPr lang="en-US" dirty="0"/>
              <a:t> has a smooth and palatable pattern</a:t>
            </a:r>
          </a:p>
          <a:p>
            <a:r>
              <a:rPr lang="en-GB" dirty="0"/>
              <a:t>If non-linear pattern is seen in data and this relationship is explainable then apply non-linear binning</a:t>
            </a:r>
            <a:endParaRPr lang="en-US" dirty="0"/>
          </a:p>
          <a:p>
            <a:r>
              <a:rPr lang="en-US" dirty="0"/>
              <a:t>Have </a:t>
            </a:r>
            <a:r>
              <a:rPr lang="en-US" i="1" dirty="0"/>
              <a:t>enough</a:t>
            </a:r>
            <a:r>
              <a:rPr lang="en-US" dirty="0"/>
              <a:t> counts in both the high and low score groups</a:t>
            </a:r>
          </a:p>
          <a:p>
            <a:pPr lvl="1"/>
            <a:r>
              <a:rPr lang="en-US" dirty="0"/>
              <a:t>How many is “enough”? As a general rule of thumb,</a:t>
            </a:r>
          </a:p>
          <a:p>
            <a:pPr lvl="2"/>
            <a:r>
              <a:rPr lang="en-US" dirty="0"/>
              <a:t>1200 raw observations in each principal group</a:t>
            </a:r>
          </a:p>
          <a:p>
            <a:pPr lvl="2"/>
            <a:r>
              <a:rPr lang="en-US" dirty="0"/>
              <a:t>At least 50 raw counts or 5% of the factored percentage in each principal set of each bin</a:t>
            </a:r>
          </a:p>
          <a:p>
            <a:r>
              <a:rPr lang="en-US" dirty="0"/>
              <a:t>Divide the data as evenly as possible between attributes. This is especially important for continuous variables.</a:t>
            </a:r>
          </a:p>
          <a:p>
            <a:r>
              <a:rPr lang="en-US" dirty="0"/>
              <a:t>For attributes with small counts and you are unsure how to bin them, make them “No Information” by assigning 0 weight</a:t>
            </a:r>
          </a:p>
          <a:p>
            <a:r>
              <a:rPr lang="en-US" dirty="0"/>
              <a:t>Keep missing values as separate bins from “No Information”</a:t>
            </a:r>
          </a:p>
          <a:p>
            <a:endParaRPr lang="en-US" dirty="0"/>
          </a:p>
        </p:txBody>
      </p:sp>
    </p:spTree>
  </p:cSld>
  <p:clrMapOvr>
    <a:masterClrMapping/>
  </p:clrMapOvr>
  <p:transition>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Guidelines of Course Binning</a:t>
            </a:r>
          </a:p>
        </p:txBody>
      </p:sp>
      <p:sp>
        <p:nvSpPr>
          <p:cNvPr id="3" name="Content Placeholder 2"/>
          <p:cNvSpPr>
            <a:spLocks noGrp="1"/>
          </p:cNvSpPr>
          <p:nvPr>
            <p:ph idx="1"/>
          </p:nvPr>
        </p:nvSpPr>
        <p:spPr>
          <a:xfrm>
            <a:off x="381000" y="1143000"/>
            <a:ext cx="8534400" cy="2492990"/>
          </a:xfrm>
        </p:spPr>
        <p:txBody>
          <a:bodyPr/>
          <a:lstStyle/>
          <a:p>
            <a:r>
              <a:rPr lang="en-US" dirty="0"/>
              <a:t>For large sample (e.g., broad based redevelopment projects), bin the “tails” of the data more finely</a:t>
            </a:r>
          </a:p>
          <a:p>
            <a:pPr lvl="1"/>
            <a:r>
              <a:rPr lang="en-US" dirty="0"/>
              <a:t>If there are smooth patterns in the tails, keep the fine binning</a:t>
            </a:r>
          </a:p>
          <a:p>
            <a:pPr lvl="1"/>
            <a:r>
              <a:rPr lang="en-US" dirty="0"/>
              <a:t>If there are large jumps, re-bin more coarsely</a:t>
            </a:r>
          </a:p>
          <a:p>
            <a:r>
              <a:rPr lang="en-US" dirty="0"/>
              <a:t>Pay attention to special values within continuous variables</a:t>
            </a:r>
          </a:p>
          <a:p>
            <a:r>
              <a:rPr lang="en-US" dirty="0"/>
              <a:t>It is recommended to use the “Raw Counts” to ensure a sufficient number of counts within each attribute bin</a:t>
            </a:r>
          </a:p>
        </p:txBody>
      </p:sp>
    </p:spTree>
  </p:cSld>
  <p:clrMapOvr>
    <a:masterClrMapping/>
  </p:clrMapOvr>
  <p:transition>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Coarse Binning</a:t>
            </a:r>
          </a:p>
        </p:txBody>
      </p:sp>
      <p:sp>
        <p:nvSpPr>
          <p:cNvPr id="3" name="Content Placeholder 2"/>
          <p:cNvSpPr>
            <a:spLocks noGrp="1"/>
          </p:cNvSpPr>
          <p:nvPr>
            <p:ph idx="1"/>
          </p:nvPr>
        </p:nvSpPr>
        <p:spPr>
          <a:xfrm>
            <a:off x="381000" y="1143000"/>
            <a:ext cx="8534400" cy="3617913"/>
          </a:xfrm>
        </p:spPr>
        <p:txBody>
          <a:bodyPr/>
          <a:lstStyle/>
          <a:p>
            <a:r>
              <a:rPr lang="en-US" dirty="0"/>
              <a:t>Information Value (IV)</a:t>
            </a:r>
          </a:p>
          <a:p>
            <a:pPr lvl="1"/>
            <a:r>
              <a:rPr lang="en-US" dirty="0"/>
              <a:t>measures the predictive strength of a binned variable</a:t>
            </a:r>
          </a:p>
          <a:p>
            <a:pPr lvl="1"/>
            <a:endParaRPr lang="en-US" dirty="0"/>
          </a:p>
          <a:p>
            <a:pPr lvl="1"/>
            <a:endParaRPr lang="en-US" dirty="0"/>
          </a:p>
          <a:p>
            <a:pPr lvl="1"/>
            <a:endParaRPr lang="en-US" dirty="0"/>
          </a:p>
          <a:p>
            <a:pPr lvl="1"/>
            <a:endParaRPr lang="en-US" dirty="0"/>
          </a:p>
          <a:p>
            <a:pPr lvl="1"/>
            <a:endParaRPr lang="en-US" dirty="0"/>
          </a:p>
          <a:p>
            <a:pPr lvl="1"/>
            <a:r>
              <a:rPr lang="en-US" dirty="0"/>
              <a:t>sum over IV Contributions from the </a:t>
            </a:r>
            <a:r>
              <a:rPr lang="en-US" i="1" dirty="0"/>
              <a:t>m</a:t>
            </a:r>
            <a:r>
              <a:rPr lang="en-US" dirty="0"/>
              <a:t> bins of a variable</a:t>
            </a:r>
          </a:p>
          <a:p>
            <a:pPr lvl="1"/>
            <a:endParaRPr lang="en-US" dirty="0"/>
          </a:p>
          <a:p>
            <a:pPr lvl="1"/>
            <a:endParaRPr lang="en-US" dirty="0"/>
          </a:p>
        </p:txBody>
      </p:sp>
      <p:graphicFrame>
        <p:nvGraphicFramePr>
          <p:cNvPr id="4" name="Object 5">
            <a:hlinkClick r:id="" action="ppaction://ole?verb=0"/>
          </p:cNvPr>
          <p:cNvGraphicFramePr>
            <a:graphicFrameLocks/>
          </p:cNvGraphicFramePr>
          <p:nvPr/>
        </p:nvGraphicFramePr>
        <p:xfrm>
          <a:off x="1524000" y="2057400"/>
          <a:ext cx="5961062" cy="1414462"/>
        </p:xfrm>
        <a:graphic>
          <a:graphicData uri="http://schemas.openxmlformats.org/presentationml/2006/ole">
            <mc:AlternateContent xmlns:mc="http://schemas.openxmlformats.org/markup-compatibility/2006">
              <mc:Choice xmlns:v="urn:schemas-microsoft-com:vml" Requires="v">
                <p:oleObj name="Equation" r:id="rId2" imgW="3111480" imgH="711000" progId="Equation.3">
                  <p:embed/>
                </p:oleObj>
              </mc:Choice>
              <mc:Fallback>
                <p:oleObj name="Equation" r:id="rId2" imgW="3111480" imgH="711000"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5961062" cy="1414462"/>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Coarse Binning</a:t>
            </a:r>
          </a:p>
        </p:txBody>
      </p:sp>
      <p:sp>
        <p:nvSpPr>
          <p:cNvPr id="3" name="Content Placeholder 2"/>
          <p:cNvSpPr>
            <a:spLocks noGrp="1"/>
          </p:cNvSpPr>
          <p:nvPr>
            <p:ph idx="1"/>
          </p:nvPr>
        </p:nvSpPr>
        <p:spPr>
          <a:xfrm>
            <a:off x="381000" y="1143000"/>
            <a:ext cx="8534400" cy="397032"/>
          </a:xfrm>
        </p:spPr>
        <p:txBody>
          <a:bodyPr/>
          <a:lstStyle/>
          <a:p>
            <a:r>
              <a:rPr lang="en-US" dirty="0"/>
              <a:t>Coarse Binning may cause IV loss</a:t>
            </a:r>
          </a:p>
        </p:txBody>
      </p:sp>
      <p:graphicFrame>
        <p:nvGraphicFramePr>
          <p:cNvPr id="4" name="Group 69"/>
          <p:cNvGraphicFramePr>
            <a:graphicFrameLocks/>
          </p:cNvGraphicFramePr>
          <p:nvPr/>
        </p:nvGraphicFramePr>
        <p:xfrm>
          <a:off x="442913" y="1889125"/>
          <a:ext cx="8324850" cy="3044952"/>
        </p:xfrm>
        <a:graphic>
          <a:graphicData uri="http://schemas.openxmlformats.org/drawingml/2006/table">
            <a:tbl>
              <a:tblPr/>
              <a:tblGrid>
                <a:gridCol w="2190750">
                  <a:extLst>
                    <a:ext uri="{9D8B030D-6E8A-4147-A177-3AD203B41FA5}">
                      <a16:colId xmlns:a16="http://schemas.microsoft.com/office/drawing/2014/main" val="20000"/>
                    </a:ext>
                  </a:extLst>
                </a:gridCol>
                <a:gridCol w="1020762">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1223962">
                  <a:extLst>
                    <a:ext uri="{9D8B030D-6E8A-4147-A177-3AD203B41FA5}">
                      <a16:colId xmlns:a16="http://schemas.microsoft.com/office/drawing/2014/main" val="20003"/>
                    </a:ext>
                  </a:extLst>
                </a:gridCol>
                <a:gridCol w="1346200">
                  <a:extLst>
                    <a:ext uri="{9D8B030D-6E8A-4147-A177-3AD203B41FA5}">
                      <a16:colId xmlns:a16="http://schemas.microsoft.com/office/drawing/2014/main" val="20004"/>
                    </a:ext>
                  </a:extLst>
                </a:gridCol>
                <a:gridCol w="1319213">
                  <a:extLst>
                    <a:ext uri="{9D8B030D-6E8A-4147-A177-3AD203B41FA5}">
                      <a16:colId xmlns:a16="http://schemas.microsoft.com/office/drawing/2014/main" val="20005"/>
                    </a:ext>
                  </a:extLst>
                </a:gridCol>
              </a:tblGrid>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Old Binning</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fG</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fB</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Arial" charset="0"/>
                        </a:rPr>
                        <a:t>WoE</a:t>
                      </a:r>
                      <a:endParaRPr kumimoji="0" lang="en-US" sz="1800" b="1" i="0" u="none" strike="noStrike" cap="none" normalizeH="0" baseline="0" dirty="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fG-fB</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IV Contrib</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0.4</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0.29</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0.029</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a:noFill/>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0.41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0.041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13335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IV old:</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0.172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New Binning</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w="12700" cap="flat" cmpd="sng" algn="ctr">
                      <a:solidFill>
                        <a:srgbClr val="000000"/>
                      </a:solidFill>
                      <a:prstDash val="solid"/>
                      <a:round/>
                      <a:headEnd type="none" w="med" len="med"/>
                      <a:tailEnd type="triangle" w="med" len="med"/>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a:noFill/>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{1,2}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0.7</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0.34</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0.067</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0.3</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-0.51</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0.102</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 </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a:ln>
                            <a:noFill/>
                          </a:ln>
                          <a:solidFill>
                            <a:schemeClr val="tx1"/>
                          </a:solidFill>
                          <a:effectLst/>
                          <a:latin typeface="Arial" charset="0"/>
                          <a:cs typeface="Arial" charset="0"/>
                        </a:rPr>
                        <a:t>IV new:</a:t>
                      </a:r>
                      <a:endParaRPr kumimoji="0" lang="en-US" sz="1800" b="1" i="0" u="none" strike="noStrike" cap="none" normalizeH="0" baseline="0">
                        <a:ln>
                          <a:noFill/>
                        </a:ln>
                        <a:solidFill>
                          <a:schemeClr val="tx1"/>
                        </a:solidFill>
                        <a:effectLst/>
                        <a:latin typeface="Times New Roman" pitchFamily="18" charset="0"/>
                        <a:cs typeface="Arial"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90000"/>
                        </a:lnSpc>
                        <a:spcBef>
                          <a:spcPct val="2500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cs typeface="Arial" charset="0"/>
                        </a:rPr>
                        <a:t>0.169</a:t>
                      </a:r>
                      <a:endParaRPr kumimoji="0" lang="en-US" sz="1800" b="1" i="0" u="none" strike="noStrike" cap="none" normalizeH="0" baseline="0" dirty="0">
                        <a:ln>
                          <a:noFill/>
                        </a:ln>
                        <a:solidFill>
                          <a:schemeClr val="tx1"/>
                        </a:solidFill>
                        <a:effectLst/>
                        <a:latin typeface="Times New Roman" pitchFamily="18"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Auto-Coarse Binning Algorithms</a:t>
            </a:r>
          </a:p>
        </p:txBody>
      </p:sp>
      <p:sp>
        <p:nvSpPr>
          <p:cNvPr id="3" name="Content Placeholder 2"/>
          <p:cNvSpPr>
            <a:spLocks noGrp="1"/>
          </p:cNvSpPr>
          <p:nvPr>
            <p:ph idx="1"/>
          </p:nvPr>
        </p:nvSpPr>
        <p:spPr>
          <a:xfrm>
            <a:off x="381000" y="1143000"/>
            <a:ext cx="8534400" cy="2931572"/>
          </a:xfrm>
        </p:spPr>
        <p:txBody>
          <a:bodyPr/>
          <a:lstStyle/>
          <a:p>
            <a:r>
              <a:rPr lang="en-US" dirty="0"/>
              <a:t>User can run auto-coarse binning from a binning library</a:t>
            </a:r>
          </a:p>
          <a:p>
            <a:r>
              <a:rPr lang="en-US" dirty="0"/>
              <a:t>Auto-coarse binning algorithms can do coarse binning in three ways</a:t>
            </a:r>
          </a:p>
          <a:p>
            <a:pPr lvl="1"/>
            <a:r>
              <a:rPr lang="en-US" dirty="0"/>
              <a:t>By Count</a:t>
            </a:r>
          </a:p>
          <a:p>
            <a:pPr lvl="1"/>
            <a:r>
              <a:rPr lang="en-US" dirty="0"/>
              <a:t>By Similarity</a:t>
            </a:r>
          </a:p>
          <a:p>
            <a:pPr lvl="1"/>
            <a:r>
              <a:rPr lang="en-US" dirty="0"/>
              <a:t>By Pattern</a:t>
            </a:r>
          </a:p>
          <a:p>
            <a:r>
              <a:rPr lang="en-US" dirty="0"/>
              <a:t>User can choose to use one or several of these methods</a:t>
            </a:r>
          </a:p>
          <a:p>
            <a:r>
              <a:rPr lang="en-US" dirty="0"/>
              <a:t>Auto-coarse binning always starts from </a:t>
            </a:r>
            <a:r>
              <a:rPr lang="en-US" i="1" dirty="0"/>
              <a:t>Count</a:t>
            </a:r>
            <a:r>
              <a:rPr lang="en-US" dirty="0"/>
              <a:t> stage</a:t>
            </a:r>
          </a:p>
        </p:txBody>
      </p:sp>
      <p:pic>
        <p:nvPicPr>
          <p:cNvPr id="4" name="Picture 3" descr="coarsebincriteria.jpg"/>
          <p:cNvPicPr>
            <a:picLocks noChangeAspect="1"/>
          </p:cNvPicPr>
          <p:nvPr/>
        </p:nvPicPr>
        <p:blipFill>
          <a:blip r:embed="rId2" cstate="print"/>
          <a:stretch>
            <a:fillRect/>
          </a:stretch>
        </p:blipFill>
        <p:spPr>
          <a:xfrm>
            <a:off x="990600" y="4191000"/>
            <a:ext cx="7200900" cy="2219325"/>
          </a:xfrm>
          <a:prstGeom prst="rect">
            <a:avLst/>
          </a:prstGeom>
        </p:spPr>
      </p:pic>
      <p:sp>
        <p:nvSpPr>
          <p:cNvPr id="5" name="Rectangle 6"/>
          <p:cNvSpPr>
            <a:spLocks noChangeArrowheads="1"/>
          </p:cNvSpPr>
          <p:nvPr/>
        </p:nvSpPr>
        <p:spPr bwMode="gray">
          <a:xfrm>
            <a:off x="5029200" y="4343400"/>
            <a:ext cx="3048000" cy="1600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9</a:t>
            </a:r>
            <a:br>
              <a:rPr lang="en-US" dirty="0">
                <a:cs typeface="Arial" charset="0"/>
              </a:rPr>
            </a:br>
            <a:r>
              <a:rPr lang="en-US" dirty="0"/>
              <a:t>Building Scorecard</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9 Building Scorecard</a:t>
            </a:r>
          </a:p>
        </p:txBody>
      </p:sp>
      <p:sp>
        <p:nvSpPr>
          <p:cNvPr id="3" name="Content Placeholder 2"/>
          <p:cNvSpPr>
            <a:spLocks noGrp="1"/>
          </p:cNvSpPr>
          <p:nvPr>
            <p:ph idx="1"/>
          </p:nvPr>
        </p:nvSpPr>
        <p:spPr>
          <a:xfrm>
            <a:off x="381000" y="1143000"/>
            <a:ext cx="8534400" cy="2040559"/>
          </a:xfrm>
        </p:spPr>
        <p:txBody>
          <a:bodyPr/>
          <a:lstStyle/>
          <a:p>
            <a:r>
              <a:rPr lang="en-US" dirty="0"/>
              <a:t>Topics</a:t>
            </a:r>
          </a:p>
          <a:p>
            <a:pPr lvl="1"/>
            <a:r>
              <a:rPr lang="en-US" dirty="0"/>
              <a:t>Conceptual Approach to Scorecard Development</a:t>
            </a:r>
          </a:p>
          <a:p>
            <a:pPr lvl="1"/>
            <a:r>
              <a:rPr lang="en-US" dirty="0"/>
              <a:t>Variable Selection</a:t>
            </a:r>
          </a:p>
          <a:p>
            <a:pPr lvl="2"/>
            <a:r>
              <a:rPr lang="en-US" dirty="0"/>
              <a:t>Auto variable selection</a:t>
            </a:r>
          </a:p>
          <a:p>
            <a:pPr lvl="2"/>
            <a:r>
              <a:rPr lang="en-US" dirty="0"/>
              <a:t>Manual variable selection</a:t>
            </a:r>
          </a:p>
          <a:p>
            <a:pPr lvl="1"/>
            <a:r>
              <a:rPr lang="en-US" dirty="0"/>
              <a:t>Model Version History</a:t>
            </a:r>
          </a:p>
        </p:txBody>
      </p:sp>
    </p:spTree>
  </p:cSld>
  <p:clrMapOvr>
    <a:masterClrMapping/>
  </p:clrMapOvr>
  <p:transition>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Approach to Score Development</a:t>
            </a:r>
          </a:p>
        </p:txBody>
      </p:sp>
      <p:sp>
        <p:nvSpPr>
          <p:cNvPr id="3" name="Content Placeholder 2"/>
          <p:cNvSpPr>
            <a:spLocks noGrp="1"/>
          </p:cNvSpPr>
          <p:nvPr>
            <p:ph idx="1"/>
          </p:nvPr>
        </p:nvSpPr>
        <p:spPr>
          <a:xfrm>
            <a:off x="381000" y="1143000"/>
            <a:ext cx="8534400" cy="3998018"/>
          </a:xfrm>
        </p:spPr>
        <p:txBody>
          <a:bodyPr/>
          <a:lstStyle/>
          <a:p>
            <a:pPr>
              <a:lnSpc>
                <a:spcPct val="100000"/>
              </a:lnSpc>
            </a:pPr>
            <a:r>
              <a:rPr lang="en-US" dirty="0"/>
              <a:t>Divide data into Training and Test samples</a:t>
            </a:r>
          </a:p>
          <a:p>
            <a:pPr>
              <a:lnSpc>
                <a:spcPct val="100000"/>
              </a:lnSpc>
            </a:pPr>
            <a:r>
              <a:rPr lang="en-US" dirty="0"/>
              <a:t>Specify a family of </a:t>
            </a:r>
            <a:r>
              <a:rPr lang="en-US" u="sng" dirty="0"/>
              <a:t>score formulas</a:t>
            </a:r>
            <a:r>
              <a:rPr lang="en-US" dirty="0"/>
              <a:t>, { S(D) }</a:t>
            </a:r>
          </a:p>
          <a:p>
            <a:pPr>
              <a:lnSpc>
                <a:spcPct val="100000"/>
              </a:lnSpc>
            </a:pPr>
            <a:r>
              <a:rPr lang="en-US" dirty="0"/>
              <a:t>Specify a </a:t>
            </a:r>
            <a:r>
              <a:rPr lang="en-US" u="sng" dirty="0"/>
              <a:t>fitting objective function</a:t>
            </a:r>
            <a:r>
              <a:rPr lang="en-US" dirty="0"/>
              <a:t> (FOF)</a:t>
            </a:r>
          </a:p>
          <a:p>
            <a:pPr>
              <a:lnSpc>
                <a:spcPct val="100000"/>
              </a:lnSpc>
            </a:pPr>
            <a:r>
              <a:rPr lang="en-US" dirty="0"/>
              <a:t>Let a </a:t>
            </a:r>
            <a:r>
              <a:rPr lang="en-US" u="sng" dirty="0"/>
              <a:t>fitting algorithm</a:t>
            </a:r>
            <a:r>
              <a:rPr lang="en-US" dirty="0"/>
              <a:t> optimize FOF on training sample</a:t>
            </a:r>
          </a:p>
          <a:p>
            <a:pPr lvl="1">
              <a:lnSpc>
                <a:spcPct val="100000"/>
              </a:lnSpc>
            </a:pPr>
            <a:r>
              <a:rPr lang="en-US" dirty="0"/>
              <a:t> May use automated </a:t>
            </a:r>
            <a:r>
              <a:rPr lang="en-US" u="sng" dirty="0"/>
              <a:t>variable selection</a:t>
            </a:r>
          </a:p>
          <a:p>
            <a:pPr>
              <a:lnSpc>
                <a:spcPct val="100000"/>
              </a:lnSpc>
            </a:pPr>
            <a:r>
              <a:rPr lang="en-US" dirty="0"/>
              <a:t>Evaluate merits of fitted model based on a value of Business Objective Function (BOF), typically on the test sample</a:t>
            </a:r>
          </a:p>
          <a:p>
            <a:pPr>
              <a:lnSpc>
                <a:spcPct val="100000"/>
              </a:lnSpc>
            </a:pPr>
            <a:r>
              <a:rPr lang="en-US" dirty="0"/>
              <a:t>Modify modeling specifications and retrain the model until palatable and high BOF value is obtained</a:t>
            </a:r>
          </a:p>
          <a:p>
            <a:endParaRPr lang="en-US" dirty="0"/>
          </a:p>
        </p:txBody>
      </p:sp>
    </p:spTree>
  </p:cSld>
  <p:clrMapOvr>
    <a:masterClrMapping/>
  </p:clrMapOvr>
  <p:transition>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381000" y="1143000"/>
            <a:ext cx="8534400" cy="5181600"/>
          </a:xfrm>
        </p:spPr>
        <p:txBody>
          <a:bodyPr/>
          <a:lstStyle/>
          <a:p>
            <a:pPr>
              <a:lnSpc>
                <a:spcPct val="100000"/>
              </a:lnSpc>
            </a:pPr>
            <a:r>
              <a:rPr lang="en-US" dirty="0"/>
              <a:t>Analyst has generated dozens, maybe 100’s of candidate variables</a:t>
            </a:r>
          </a:p>
          <a:p>
            <a:pPr>
              <a:lnSpc>
                <a:spcPct val="100000"/>
              </a:lnSpc>
            </a:pPr>
            <a:r>
              <a:rPr lang="en-US" dirty="0"/>
              <a:t>All qualify for inclusion in scorecard</a:t>
            </a:r>
          </a:p>
          <a:p>
            <a:pPr>
              <a:lnSpc>
                <a:spcPct val="100000"/>
              </a:lnSpc>
            </a:pPr>
            <a:r>
              <a:rPr lang="en-US" dirty="0"/>
              <a:t>How does the analyst choose which variables to use?</a:t>
            </a:r>
          </a:p>
          <a:p>
            <a:r>
              <a:rPr lang="en-US" dirty="0"/>
              <a:t>Basic approach</a:t>
            </a:r>
          </a:p>
          <a:p>
            <a:pPr lvl="1">
              <a:lnSpc>
                <a:spcPct val="100000"/>
              </a:lnSpc>
            </a:pPr>
            <a:r>
              <a:rPr lang="en-US" dirty="0"/>
              <a:t>Select the subset of variables that maximize the fitting objective function</a:t>
            </a:r>
          </a:p>
          <a:p>
            <a:pPr lvl="1">
              <a:lnSpc>
                <a:spcPct val="100000"/>
              </a:lnSpc>
            </a:pPr>
            <a:r>
              <a:rPr lang="en-US" dirty="0"/>
              <a:t>Select the variables that are</a:t>
            </a:r>
          </a:p>
          <a:p>
            <a:pPr lvl="2">
              <a:lnSpc>
                <a:spcPct val="100000"/>
              </a:lnSpc>
            </a:pPr>
            <a:r>
              <a:rPr lang="en-US" dirty="0"/>
              <a:t>Easy to obtain to ensure efficiency in process</a:t>
            </a:r>
          </a:p>
          <a:p>
            <a:pPr lvl="2">
              <a:lnSpc>
                <a:spcPct val="100000"/>
              </a:lnSpc>
            </a:pPr>
            <a:r>
              <a:rPr lang="en-US" dirty="0"/>
              <a:t>Easy to calculate and score</a:t>
            </a:r>
          </a:p>
          <a:p>
            <a:pPr lvl="2">
              <a:spcBef>
                <a:spcPct val="40000"/>
              </a:spcBef>
              <a:spcAft>
                <a:spcPct val="5000"/>
              </a:spcAft>
            </a:pPr>
            <a:r>
              <a:rPr lang="en-US" dirty="0"/>
              <a:t>With palatable decline reason for customer service</a:t>
            </a:r>
          </a:p>
          <a:p>
            <a:pPr lvl="2">
              <a:spcBef>
                <a:spcPct val="40000"/>
              </a:spcBef>
              <a:spcAft>
                <a:spcPct val="5000"/>
              </a:spcAft>
            </a:pPr>
            <a:r>
              <a:rPr lang="en-US" dirty="0"/>
              <a:t>Stable over time</a:t>
            </a:r>
          </a:p>
          <a:p>
            <a:pPr lvl="2">
              <a:spcBef>
                <a:spcPct val="40000"/>
              </a:spcBef>
              <a:spcAft>
                <a:spcPct val="5000"/>
              </a:spcAft>
            </a:pPr>
            <a:r>
              <a:rPr lang="en-GB" dirty="0"/>
              <a:t>Legally safe to use</a:t>
            </a:r>
            <a:endParaRPr lang="en-US" dirty="0"/>
          </a:p>
          <a:p>
            <a:pPr lvl="2">
              <a:spcBef>
                <a:spcPct val="40000"/>
              </a:spcBef>
              <a:spcAft>
                <a:spcPct val="5000"/>
              </a:spcAft>
            </a:pPr>
            <a:endParaRPr lang="en-US" sz="1600" dirty="0"/>
          </a:p>
          <a:p>
            <a:pPr lvl="2">
              <a:lnSpc>
                <a:spcPct val="100000"/>
              </a:lnSpc>
            </a:pPr>
            <a:endParaRPr lang="en-US" sz="1600" dirty="0"/>
          </a:p>
          <a:p>
            <a:endParaRPr lang="en-US" dirty="0"/>
          </a:p>
        </p:txBody>
      </p:sp>
    </p:spTree>
  </p:cSld>
  <p:clrMapOvr>
    <a:masterClrMapping/>
  </p:clrMapOvr>
  <p:transition>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381000" y="1143000"/>
            <a:ext cx="8534400" cy="4798237"/>
          </a:xfrm>
        </p:spPr>
        <p:txBody>
          <a:bodyPr/>
          <a:lstStyle/>
          <a:p>
            <a:pPr>
              <a:lnSpc>
                <a:spcPct val="100000"/>
              </a:lnSpc>
            </a:pPr>
            <a:r>
              <a:rPr lang="en-US" dirty="0"/>
              <a:t>Practical considerations</a:t>
            </a:r>
          </a:p>
          <a:p>
            <a:pPr lvl="1">
              <a:lnSpc>
                <a:spcPct val="100000"/>
              </a:lnSpc>
            </a:pPr>
            <a:r>
              <a:rPr lang="en-US" dirty="0"/>
              <a:t>Desirability</a:t>
            </a:r>
          </a:p>
          <a:p>
            <a:pPr lvl="2">
              <a:lnSpc>
                <a:spcPct val="100000"/>
              </a:lnSpc>
            </a:pPr>
            <a:r>
              <a:rPr lang="en-US" dirty="0"/>
              <a:t>Some variables may be undesirable for business reasons</a:t>
            </a:r>
          </a:p>
          <a:p>
            <a:pPr lvl="2">
              <a:lnSpc>
                <a:spcPct val="100000"/>
              </a:lnSpc>
            </a:pPr>
            <a:r>
              <a:rPr lang="en-US" dirty="0"/>
              <a:t>Different variable selection thresholds can be set for each variable</a:t>
            </a:r>
          </a:p>
          <a:p>
            <a:pPr lvl="1">
              <a:lnSpc>
                <a:spcPct val="100000"/>
              </a:lnSpc>
            </a:pPr>
            <a:r>
              <a:rPr lang="en-US" dirty="0"/>
              <a:t>Diversity</a:t>
            </a:r>
          </a:p>
          <a:p>
            <a:pPr lvl="2">
              <a:lnSpc>
                <a:spcPct val="100000"/>
              </a:lnSpc>
            </a:pPr>
            <a:r>
              <a:rPr lang="en-US" dirty="0"/>
              <a:t>The scorecard will reason more robustly if it depends proportionally on a diverse group of variables that cover different concepts</a:t>
            </a:r>
          </a:p>
          <a:p>
            <a:pPr lvl="3">
              <a:lnSpc>
                <a:spcPct val="100000"/>
              </a:lnSpc>
            </a:pPr>
            <a:r>
              <a:rPr lang="en-US" dirty="0"/>
              <a:t>Demographic information</a:t>
            </a:r>
          </a:p>
          <a:p>
            <a:pPr lvl="3">
              <a:lnSpc>
                <a:spcPct val="100000"/>
              </a:lnSpc>
            </a:pPr>
            <a:r>
              <a:rPr lang="en-US" dirty="0"/>
              <a:t>Credit / Account history</a:t>
            </a:r>
          </a:p>
          <a:p>
            <a:pPr lvl="3">
              <a:lnSpc>
                <a:spcPct val="100000"/>
              </a:lnSpc>
            </a:pPr>
            <a:r>
              <a:rPr lang="en-US" dirty="0"/>
              <a:t>Delinquency information</a:t>
            </a:r>
          </a:p>
          <a:p>
            <a:pPr lvl="3">
              <a:lnSpc>
                <a:spcPct val="100000"/>
              </a:lnSpc>
            </a:pPr>
            <a:r>
              <a:rPr lang="en-US" dirty="0"/>
              <a:t>Inquires</a:t>
            </a:r>
          </a:p>
          <a:p>
            <a:pPr lvl="3">
              <a:lnSpc>
                <a:spcPct val="100000"/>
              </a:lnSpc>
            </a:pPr>
            <a:r>
              <a:rPr lang="en-US" dirty="0"/>
              <a:t>Credit bureau variables</a:t>
            </a:r>
          </a:p>
          <a:p>
            <a:pPr lvl="2">
              <a:lnSpc>
                <a:spcPct val="100000"/>
              </a:lnSpc>
            </a:pPr>
            <a:r>
              <a:rPr lang="en-US" dirty="0"/>
              <a:t>Variable selection can pick the best variable that describes each concept as defined by the user</a:t>
            </a:r>
          </a:p>
          <a:p>
            <a:pPr lvl="1"/>
            <a:endParaRPr lang="en-US" dirty="0"/>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7 Overview</a:t>
            </a:r>
          </a:p>
        </p:txBody>
      </p:sp>
      <p:sp>
        <p:nvSpPr>
          <p:cNvPr id="3" name="Content Placeholder 2"/>
          <p:cNvSpPr>
            <a:spLocks noGrp="1"/>
          </p:cNvSpPr>
          <p:nvPr>
            <p:ph idx="1"/>
          </p:nvPr>
        </p:nvSpPr>
        <p:spPr>
          <a:xfrm>
            <a:off x="381000" y="1143000"/>
            <a:ext cx="8458200" cy="3519425"/>
          </a:xfrm>
        </p:spPr>
        <p:txBody>
          <a:bodyPr/>
          <a:lstStyle/>
          <a:p>
            <a:r>
              <a:rPr lang="en-US" dirty="0"/>
              <a:t>Model Builder 7 – FICO’s next generation predictive modeling platform.</a:t>
            </a:r>
          </a:p>
          <a:p>
            <a:r>
              <a:rPr lang="en-US" dirty="0"/>
              <a:t>A complete suite of tools for designing, developing, managing and deploying predictive models</a:t>
            </a:r>
          </a:p>
          <a:p>
            <a:pPr lvl="1"/>
            <a:r>
              <a:rPr lang="en-US" dirty="0"/>
              <a:t>Eclipse-based</a:t>
            </a:r>
          </a:p>
          <a:p>
            <a:pPr lvl="1"/>
            <a:r>
              <a:rPr lang="en-US" dirty="0"/>
              <a:t>Scripting-enabled</a:t>
            </a:r>
          </a:p>
          <a:p>
            <a:pPr lvl="1"/>
            <a:r>
              <a:rPr lang="en-US" dirty="0"/>
              <a:t>Rich set of features</a:t>
            </a:r>
          </a:p>
          <a:p>
            <a:pPr lvl="1"/>
            <a:r>
              <a:rPr lang="en-US" dirty="0"/>
              <a:t>Highly interactive &amp;</a:t>
            </a:r>
          </a:p>
          <a:p>
            <a:pPr lvl="1">
              <a:buNone/>
            </a:pPr>
            <a:r>
              <a:rPr lang="en-US" dirty="0"/>
              <a:t>	integrated modeling </a:t>
            </a:r>
          </a:p>
          <a:p>
            <a:pPr lvl="1">
              <a:buNone/>
            </a:pPr>
            <a:r>
              <a:rPr lang="en-US" dirty="0"/>
              <a:t>	environment</a:t>
            </a:r>
          </a:p>
        </p:txBody>
      </p:sp>
      <p:pic>
        <p:nvPicPr>
          <p:cNvPr id="500737" name="Picture 1"/>
          <p:cNvPicPr>
            <a:picLocks noChangeAspect="1" noChangeArrowheads="1"/>
          </p:cNvPicPr>
          <p:nvPr/>
        </p:nvPicPr>
        <p:blipFill>
          <a:blip r:embed="rId2" cstate="print"/>
          <a:srcRect/>
          <a:stretch>
            <a:fillRect/>
          </a:stretch>
        </p:blipFill>
        <p:spPr bwMode="auto">
          <a:xfrm>
            <a:off x="3352800" y="2590800"/>
            <a:ext cx="5421883" cy="3886200"/>
          </a:xfrm>
          <a:prstGeom prst="rect">
            <a:avLst/>
          </a:prstGeom>
          <a:noFill/>
          <a:ln w="9525">
            <a:noFill/>
            <a:miter lim="800000"/>
            <a:headEnd/>
            <a:tailEnd/>
          </a:ln>
          <a:effectLst/>
        </p:spPr>
      </p:pic>
    </p:spTree>
  </p:cSld>
  <p:clrMapOvr>
    <a:masterClrMapping/>
  </p:clrMapOvr>
  <p:transition>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Scorecard Building</a:t>
            </a:r>
          </a:p>
        </p:txBody>
      </p:sp>
      <p:sp>
        <p:nvSpPr>
          <p:cNvPr id="4" name="Oval 3"/>
          <p:cNvSpPr>
            <a:spLocks noChangeArrowheads="1"/>
          </p:cNvSpPr>
          <p:nvPr/>
        </p:nvSpPr>
        <p:spPr bwMode="ltGray">
          <a:xfrm>
            <a:off x="2752725" y="1381125"/>
            <a:ext cx="2017713" cy="1365250"/>
          </a:xfrm>
          <a:prstGeom prst="ellipse">
            <a:avLst/>
          </a:prstGeom>
          <a:solidFill>
            <a:schemeClr val="accent1"/>
          </a:solidFill>
          <a:ln w="3175" algn="ctr">
            <a:solidFill>
              <a:schemeClr val="tx1"/>
            </a:solidFill>
            <a:round/>
            <a:headEnd/>
            <a:tailEnd/>
          </a:ln>
        </p:spPr>
        <p:txBody>
          <a:bodyPr wrap="none" anchor="ctr"/>
          <a:lstStyle/>
          <a:p>
            <a:endParaRPr lang="en-US"/>
          </a:p>
        </p:txBody>
      </p:sp>
      <p:sp>
        <p:nvSpPr>
          <p:cNvPr id="5" name="Text Box 4"/>
          <p:cNvSpPr txBox="1">
            <a:spLocks noChangeArrowheads="1"/>
          </p:cNvSpPr>
          <p:nvPr/>
        </p:nvSpPr>
        <p:spPr bwMode="ltGray">
          <a:xfrm>
            <a:off x="3201988" y="1490663"/>
            <a:ext cx="1154112" cy="119221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a:t>Train </a:t>
            </a:r>
          </a:p>
          <a:p>
            <a:pPr algn="ctr">
              <a:spcBef>
                <a:spcPct val="50000"/>
              </a:spcBef>
              <a:buClr>
                <a:srgbClr val="B2B2B2"/>
              </a:buClr>
              <a:buFont typeface="Wingdings" pitchFamily="2" charset="2"/>
              <a:buNone/>
            </a:pPr>
            <a:r>
              <a:rPr lang="en-US" sz="1800"/>
              <a:t>the </a:t>
            </a:r>
          </a:p>
          <a:p>
            <a:pPr algn="ctr">
              <a:spcBef>
                <a:spcPct val="50000"/>
              </a:spcBef>
              <a:buClr>
                <a:srgbClr val="B2B2B2"/>
              </a:buClr>
              <a:buFont typeface="Wingdings" pitchFamily="2" charset="2"/>
              <a:buNone/>
            </a:pPr>
            <a:r>
              <a:rPr lang="en-US" sz="1800"/>
              <a:t>scorecard </a:t>
            </a:r>
          </a:p>
        </p:txBody>
      </p:sp>
      <p:sp>
        <p:nvSpPr>
          <p:cNvPr id="6" name="Oval 5"/>
          <p:cNvSpPr>
            <a:spLocks noChangeArrowheads="1"/>
          </p:cNvSpPr>
          <p:nvPr/>
        </p:nvSpPr>
        <p:spPr bwMode="ltGray">
          <a:xfrm>
            <a:off x="4094163" y="3297238"/>
            <a:ext cx="2017712" cy="1365250"/>
          </a:xfrm>
          <a:prstGeom prst="ellipse">
            <a:avLst/>
          </a:prstGeom>
          <a:solidFill>
            <a:schemeClr val="accent1"/>
          </a:solidFill>
          <a:ln w="3175" algn="ctr">
            <a:solidFill>
              <a:schemeClr val="tx1"/>
            </a:solidFill>
            <a:round/>
            <a:headEnd/>
            <a:tailEnd/>
          </a:ln>
        </p:spPr>
        <p:txBody>
          <a:bodyPr wrap="none" anchor="ctr"/>
          <a:lstStyle/>
          <a:p>
            <a:endParaRPr lang="en-US"/>
          </a:p>
        </p:txBody>
      </p:sp>
      <p:sp>
        <p:nvSpPr>
          <p:cNvPr id="7" name="Text Box 6"/>
          <p:cNvSpPr txBox="1">
            <a:spLocks noChangeArrowheads="1"/>
          </p:cNvSpPr>
          <p:nvPr/>
        </p:nvSpPr>
        <p:spPr bwMode="ltGray">
          <a:xfrm>
            <a:off x="4314825" y="3592513"/>
            <a:ext cx="1681163" cy="779462"/>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a:t>Evaluate model </a:t>
            </a:r>
          </a:p>
          <a:p>
            <a:pPr algn="ctr">
              <a:spcBef>
                <a:spcPct val="50000"/>
              </a:spcBef>
              <a:buClr>
                <a:srgbClr val="B2B2B2"/>
              </a:buClr>
              <a:buFont typeface="Wingdings" pitchFamily="2" charset="2"/>
              <a:buNone/>
            </a:pPr>
            <a:r>
              <a:rPr lang="en-US" sz="1800"/>
              <a:t>weights</a:t>
            </a:r>
          </a:p>
        </p:txBody>
      </p:sp>
      <p:sp>
        <p:nvSpPr>
          <p:cNvPr id="8" name="Text Box 7"/>
          <p:cNvSpPr txBox="1">
            <a:spLocks noChangeArrowheads="1"/>
          </p:cNvSpPr>
          <p:nvPr/>
        </p:nvSpPr>
        <p:spPr bwMode="ltGray">
          <a:xfrm>
            <a:off x="3953696" y="4711700"/>
            <a:ext cx="3736921" cy="1615827"/>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dirty="0"/>
              <a:t>Evaluate variables</a:t>
            </a:r>
          </a:p>
          <a:p>
            <a:pPr algn="ctr">
              <a:spcBef>
                <a:spcPct val="50000"/>
              </a:spcBef>
              <a:buClr>
                <a:srgbClr val="B2B2B2"/>
              </a:buClr>
              <a:buFont typeface="Wingdings" pitchFamily="2" charset="2"/>
              <a:buNone/>
            </a:pPr>
            <a:r>
              <a:rPr lang="en-US" sz="1800" dirty="0"/>
              <a:t>Marginal Contribution</a:t>
            </a:r>
          </a:p>
          <a:p>
            <a:pPr algn="ctr">
              <a:spcBef>
                <a:spcPct val="50000"/>
              </a:spcBef>
              <a:buClr>
                <a:srgbClr val="B2B2B2"/>
              </a:buClr>
              <a:buFont typeface="Wingdings" pitchFamily="2" charset="2"/>
              <a:buNone/>
            </a:pPr>
            <a:r>
              <a:rPr lang="en-US" sz="1800" dirty="0"/>
              <a:t>Are there candidates for inclusion?</a:t>
            </a:r>
          </a:p>
          <a:p>
            <a:pPr algn="ctr">
              <a:spcBef>
                <a:spcPct val="50000"/>
              </a:spcBef>
              <a:buClr>
                <a:srgbClr val="B2B2B2"/>
              </a:buClr>
              <a:buFont typeface="Wingdings" pitchFamily="2" charset="2"/>
              <a:buNone/>
            </a:pPr>
            <a:r>
              <a:rPr lang="en-US" sz="1800" dirty="0"/>
              <a:t>Are there candidates for removal?</a:t>
            </a:r>
          </a:p>
        </p:txBody>
      </p:sp>
      <p:sp>
        <p:nvSpPr>
          <p:cNvPr id="9" name="Line 8"/>
          <p:cNvSpPr>
            <a:spLocks noChangeShapeType="1"/>
          </p:cNvSpPr>
          <p:nvPr/>
        </p:nvSpPr>
        <p:spPr bwMode="ltGray">
          <a:xfrm>
            <a:off x="4267200" y="2686050"/>
            <a:ext cx="539750" cy="638175"/>
          </a:xfrm>
          <a:prstGeom prst="line">
            <a:avLst/>
          </a:prstGeom>
          <a:noFill/>
          <a:ln w="3175">
            <a:solidFill>
              <a:schemeClr val="tx1"/>
            </a:solidFill>
            <a:round/>
            <a:headEnd/>
            <a:tailEnd type="triangle" w="med" len="med"/>
          </a:ln>
        </p:spPr>
        <p:txBody>
          <a:bodyPr wrap="none" anchor="ctr"/>
          <a:lstStyle/>
          <a:p>
            <a:endParaRPr lang="en-US"/>
          </a:p>
        </p:txBody>
      </p:sp>
      <p:sp>
        <p:nvSpPr>
          <p:cNvPr id="10" name="Text Box 9"/>
          <p:cNvSpPr txBox="1">
            <a:spLocks noChangeArrowheads="1"/>
          </p:cNvSpPr>
          <p:nvPr/>
        </p:nvSpPr>
        <p:spPr bwMode="ltGray">
          <a:xfrm>
            <a:off x="1419823" y="4321175"/>
            <a:ext cx="1813318" cy="1200329"/>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dirty="0"/>
              <a:t>Add / Remove</a:t>
            </a:r>
          </a:p>
          <a:p>
            <a:pPr algn="ctr">
              <a:spcBef>
                <a:spcPct val="50000"/>
              </a:spcBef>
              <a:buClr>
                <a:srgbClr val="B2B2B2"/>
              </a:buClr>
              <a:buFont typeface="Wingdings" pitchFamily="2" charset="2"/>
              <a:buNone/>
            </a:pPr>
            <a:r>
              <a:rPr lang="en-US" sz="1800" dirty="0"/>
              <a:t>Variables</a:t>
            </a:r>
          </a:p>
          <a:p>
            <a:pPr algn="ctr">
              <a:spcBef>
                <a:spcPct val="50000"/>
              </a:spcBef>
              <a:buClr>
                <a:srgbClr val="B2B2B2"/>
              </a:buClr>
              <a:buFont typeface="Wingdings" pitchFamily="2" charset="2"/>
              <a:buNone/>
            </a:pPr>
            <a:r>
              <a:rPr lang="en-US" sz="1800" dirty="0"/>
              <a:t>Modify Binnings</a:t>
            </a:r>
          </a:p>
        </p:txBody>
      </p:sp>
      <p:sp>
        <p:nvSpPr>
          <p:cNvPr id="11" name="Freeform 10"/>
          <p:cNvSpPr>
            <a:spLocks/>
          </p:cNvSpPr>
          <p:nvPr/>
        </p:nvSpPr>
        <p:spPr bwMode="ltGray">
          <a:xfrm>
            <a:off x="2967038" y="2640013"/>
            <a:ext cx="1416050" cy="2611437"/>
          </a:xfrm>
          <a:custGeom>
            <a:avLst/>
            <a:gdLst>
              <a:gd name="T0" fmla="*/ 1416050 w 1167"/>
              <a:gd name="T1" fmla="*/ 1844675 h 1645"/>
              <a:gd name="T2" fmla="*/ 1294709 w 1167"/>
              <a:gd name="T3" fmla="*/ 2265362 h 1645"/>
              <a:gd name="T4" fmla="*/ 1061734 w 1167"/>
              <a:gd name="T5" fmla="*/ 2511425 h 1645"/>
              <a:gd name="T6" fmla="*/ 717126 w 1167"/>
              <a:gd name="T7" fmla="*/ 2598737 h 1645"/>
              <a:gd name="T8" fmla="*/ 395572 w 1167"/>
              <a:gd name="T9" fmla="*/ 2438400 h 1645"/>
              <a:gd name="T10" fmla="*/ 196572 w 1167"/>
              <a:gd name="T11" fmla="*/ 2178050 h 1645"/>
              <a:gd name="T12" fmla="*/ 74018 w 1167"/>
              <a:gd name="T13" fmla="*/ 1743075 h 1645"/>
              <a:gd name="T14" fmla="*/ 7280 w 1167"/>
              <a:gd name="T15" fmla="*/ 1133475 h 1645"/>
              <a:gd name="T16" fmla="*/ 30335 w 1167"/>
              <a:gd name="T17" fmla="*/ 406400 h 1645"/>
              <a:gd name="T18" fmla="*/ 84939 w 1167"/>
              <a:gd name="T19" fmla="*/ 0 h 16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7"/>
              <a:gd name="T31" fmla="*/ 0 h 1645"/>
              <a:gd name="T32" fmla="*/ 1167 w 1167"/>
              <a:gd name="T33" fmla="*/ 1645 h 16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7" h="1645">
                <a:moveTo>
                  <a:pt x="1167" y="1162"/>
                </a:moveTo>
                <a:cubicBezTo>
                  <a:pt x="1141" y="1259"/>
                  <a:pt x="1116" y="1357"/>
                  <a:pt x="1067" y="1427"/>
                </a:cubicBezTo>
                <a:cubicBezTo>
                  <a:pt x="1018" y="1497"/>
                  <a:pt x="954" y="1547"/>
                  <a:pt x="875" y="1582"/>
                </a:cubicBezTo>
                <a:cubicBezTo>
                  <a:pt x="796" y="1617"/>
                  <a:pt x="682" y="1645"/>
                  <a:pt x="591" y="1637"/>
                </a:cubicBezTo>
                <a:cubicBezTo>
                  <a:pt x="500" y="1629"/>
                  <a:pt x="398" y="1580"/>
                  <a:pt x="326" y="1536"/>
                </a:cubicBezTo>
                <a:cubicBezTo>
                  <a:pt x="254" y="1492"/>
                  <a:pt x="206" y="1445"/>
                  <a:pt x="162" y="1372"/>
                </a:cubicBezTo>
                <a:cubicBezTo>
                  <a:pt x="118" y="1299"/>
                  <a:pt x="87" y="1208"/>
                  <a:pt x="61" y="1098"/>
                </a:cubicBezTo>
                <a:cubicBezTo>
                  <a:pt x="35" y="988"/>
                  <a:pt x="12" y="854"/>
                  <a:pt x="6" y="714"/>
                </a:cubicBezTo>
                <a:cubicBezTo>
                  <a:pt x="0" y="574"/>
                  <a:pt x="14" y="375"/>
                  <a:pt x="25" y="256"/>
                </a:cubicBezTo>
                <a:cubicBezTo>
                  <a:pt x="36" y="137"/>
                  <a:pt x="66" y="41"/>
                  <a:pt x="70" y="0"/>
                </a:cubicBezTo>
              </a:path>
            </a:pathLst>
          </a:custGeom>
          <a:noFill/>
          <a:ln w="3175">
            <a:solidFill>
              <a:schemeClr val="tx1"/>
            </a:solidFill>
            <a:prstDash val="dash"/>
            <a:round/>
            <a:headEnd/>
            <a:tailEnd type="triangle" w="med" len="med"/>
          </a:ln>
        </p:spPr>
        <p:txBody>
          <a:bodyPr wrap="none" anchor="ctr"/>
          <a:lstStyle/>
          <a:p>
            <a:endParaRPr lang="en-US"/>
          </a:p>
        </p:txBody>
      </p:sp>
    </p:spTree>
  </p:cSld>
  <p:clrMapOvr>
    <a:masterClrMapping/>
  </p:clrMapOvr>
  <p:transition>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and Interactive Variable Selection</a:t>
            </a:r>
          </a:p>
        </p:txBody>
      </p:sp>
      <p:sp>
        <p:nvSpPr>
          <p:cNvPr id="3" name="Content Placeholder 2"/>
          <p:cNvSpPr>
            <a:spLocks noGrp="1"/>
          </p:cNvSpPr>
          <p:nvPr>
            <p:ph idx="1"/>
          </p:nvPr>
        </p:nvSpPr>
        <p:spPr>
          <a:xfrm>
            <a:off x="381000" y="1143000"/>
            <a:ext cx="8534400" cy="2934650"/>
          </a:xfrm>
        </p:spPr>
        <p:txBody>
          <a:bodyPr/>
          <a:lstStyle/>
          <a:p>
            <a:r>
              <a:rPr lang="en-US" dirty="0"/>
              <a:t>User can select variables for scorecard models either interactively or by running automated variable selection procedures provided by Model Builder</a:t>
            </a:r>
          </a:p>
          <a:p>
            <a:r>
              <a:rPr lang="en-US" dirty="0"/>
              <a:t>As a normal practice</a:t>
            </a:r>
          </a:p>
          <a:p>
            <a:pPr lvl="1"/>
            <a:r>
              <a:rPr lang="en-US" dirty="0"/>
              <a:t>At the beginning user can run automated variable selection and examine the variables suggested by Model Builder</a:t>
            </a:r>
          </a:p>
          <a:p>
            <a:pPr lvl="1"/>
            <a:r>
              <a:rPr lang="en-US" dirty="0"/>
              <a:t>After that, user can decide if he/she wants to manually add or remove some variables based on his/her experience and domain expertise</a:t>
            </a:r>
          </a:p>
        </p:txBody>
      </p:sp>
    </p:spTree>
  </p:cSld>
  <p:clrMapOvr>
    <a:masterClrMapping/>
  </p:clrMapOvr>
  <p:transition>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a:t>
            </a:r>
          </a:p>
        </p:txBody>
      </p:sp>
      <p:sp>
        <p:nvSpPr>
          <p:cNvPr id="3" name="Content Placeholder 2"/>
          <p:cNvSpPr>
            <a:spLocks noGrp="1"/>
          </p:cNvSpPr>
          <p:nvPr>
            <p:ph idx="1"/>
          </p:nvPr>
        </p:nvSpPr>
        <p:spPr>
          <a:xfrm>
            <a:off x="381000" y="1143000"/>
            <a:ext cx="8534400" cy="4171911"/>
          </a:xfrm>
        </p:spPr>
        <p:txBody>
          <a:bodyPr/>
          <a:lstStyle/>
          <a:p>
            <a:pPr>
              <a:lnSpc>
                <a:spcPct val="100000"/>
              </a:lnSpc>
            </a:pPr>
            <a:r>
              <a:rPr lang="en-US" dirty="0"/>
              <a:t>Automated variable selection can quickly identify a predictive and palatable subset of candidate variables for building scorecard models</a:t>
            </a:r>
          </a:p>
          <a:p>
            <a:pPr>
              <a:lnSpc>
                <a:spcPct val="100000"/>
              </a:lnSpc>
            </a:pPr>
            <a:r>
              <a:rPr lang="en-US" dirty="0"/>
              <a:t>Resulting scorecard is a suggestion or starting point - to be scrutinized and refined by the analyst</a:t>
            </a:r>
          </a:p>
          <a:p>
            <a:pPr>
              <a:lnSpc>
                <a:spcPct val="100000"/>
              </a:lnSpc>
            </a:pPr>
            <a:r>
              <a:rPr lang="en-US" dirty="0"/>
              <a:t>Automated variable selection algorithm evaluates the Marginal Contribution of candidates to determine whether to drop or keep them</a:t>
            </a:r>
          </a:p>
          <a:p>
            <a:pPr>
              <a:lnSpc>
                <a:spcPct val="100000"/>
              </a:lnSpc>
            </a:pPr>
            <a:endParaRPr lang="en-US" dirty="0"/>
          </a:p>
          <a:p>
            <a:endParaRPr lang="en-US" dirty="0"/>
          </a:p>
          <a:p>
            <a:endParaRPr lang="en-US" dirty="0"/>
          </a:p>
        </p:txBody>
      </p:sp>
    </p:spTree>
  </p:cSld>
  <p:clrMapOvr>
    <a:masterClrMapping/>
  </p:clrMapOvr>
  <p:transition>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Contribution (M.C.)</a:t>
            </a:r>
          </a:p>
        </p:txBody>
      </p:sp>
      <p:sp>
        <p:nvSpPr>
          <p:cNvPr id="3" name="Content Placeholder 2"/>
          <p:cNvSpPr>
            <a:spLocks noGrp="1"/>
          </p:cNvSpPr>
          <p:nvPr>
            <p:ph idx="1"/>
          </p:nvPr>
        </p:nvSpPr>
        <p:spPr>
          <a:xfrm>
            <a:off x="381000" y="1143000"/>
            <a:ext cx="8534400" cy="4501232"/>
          </a:xfrm>
        </p:spPr>
        <p:txBody>
          <a:bodyPr/>
          <a:lstStyle/>
          <a:p>
            <a:pPr>
              <a:lnSpc>
                <a:spcPct val="100000"/>
              </a:lnSpc>
            </a:pPr>
            <a:r>
              <a:rPr lang="en-US" dirty="0"/>
              <a:t>For variables already in the model, M.C. is:</a:t>
            </a:r>
          </a:p>
          <a:p>
            <a:pPr lvl="1">
              <a:lnSpc>
                <a:spcPct val="100000"/>
              </a:lnSpc>
            </a:pPr>
            <a:r>
              <a:rPr lang="en-US" dirty="0"/>
              <a:t>Reduction in the FOF value when dropping a variable from the model</a:t>
            </a:r>
          </a:p>
          <a:p>
            <a:pPr>
              <a:lnSpc>
                <a:spcPct val="100000"/>
              </a:lnSpc>
            </a:pPr>
            <a:r>
              <a:rPr lang="en-US" dirty="0"/>
              <a:t>For variables NOT already in the model, M.C. is:</a:t>
            </a:r>
          </a:p>
          <a:p>
            <a:pPr lvl="1">
              <a:lnSpc>
                <a:spcPct val="100000"/>
              </a:lnSpc>
            </a:pPr>
            <a:r>
              <a:rPr lang="en-US" dirty="0"/>
              <a:t>Increase in the FOF value when the a variable is added to the model </a:t>
            </a:r>
          </a:p>
          <a:p>
            <a:pPr>
              <a:lnSpc>
                <a:spcPct val="100000"/>
              </a:lnSpc>
            </a:pPr>
            <a:r>
              <a:rPr lang="en-GB" dirty="0"/>
              <a:t>The calculation of marginal contribution, is proprietary at FICO, but </a:t>
            </a:r>
            <a:r>
              <a:rPr lang="en-GB" dirty="0">
                <a:solidFill>
                  <a:srgbClr val="FF0000"/>
                </a:solidFill>
              </a:rPr>
              <a:t>based on the difference between the expected proportions of good and bad accounts in an attribute group, as determined by the current/existing model score</a:t>
            </a:r>
            <a:r>
              <a:rPr lang="en-GB" dirty="0"/>
              <a:t> (at that point in the development), and the actual proportion of goods and bad account observed in the attribute.  This is calculated for each attribute band for each candidate model variable  </a:t>
            </a:r>
          </a:p>
          <a:p>
            <a:pPr>
              <a:lnSpc>
                <a:spcPct val="100000"/>
              </a:lnSpc>
            </a:pPr>
            <a:endParaRPr lang="en-US" dirty="0"/>
          </a:p>
        </p:txBody>
      </p:sp>
    </p:spTree>
  </p:cSld>
  <p:clrMapOvr>
    <a:masterClrMapping/>
  </p:clrMapOvr>
  <p:transition>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Contribution (M.C.)</a:t>
            </a:r>
          </a:p>
        </p:txBody>
      </p:sp>
      <p:sp>
        <p:nvSpPr>
          <p:cNvPr id="3" name="Content Placeholder 2"/>
          <p:cNvSpPr>
            <a:spLocks noGrp="1"/>
          </p:cNvSpPr>
          <p:nvPr>
            <p:ph idx="1"/>
          </p:nvPr>
        </p:nvSpPr>
        <p:spPr>
          <a:xfrm>
            <a:off x="381000" y="1143000"/>
            <a:ext cx="8534400" cy="5221429"/>
          </a:xfrm>
        </p:spPr>
        <p:txBody>
          <a:bodyPr/>
          <a:lstStyle/>
          <a:p>
            <a:r>
              <a:rPr lang="en-GB" dirty="0"/>
              <a:t>Differences which exist between these actual and expected values indicate that further adjustments to model score weights are required to bring the expected values in line with the actual values. If variables exist which can be introduced into the model to bring a reduction in this differential, then model predictive power also increases</a:t>
            </a:r>
          </a:p>
          <a:p>
            <a:r>
              <a:rPr lang="en-GB" dirty="0"/>
              <a:t>Correlation that exists between variables means that the MC values must be recalculated once a variable enters the model.  In this way, the MC statistics can continue to be used to reaffirm the effectiveness of a variable once inside the model, as well as help the model developer decide upon the candidate variables for model entry</a:t>
            </a:r>
          </a:p>
          <a:p>
            <a:r>
              <a:rPr lang="en-US" dirty="0"/>
              <a:t>Manual expertise is typically required to ensure that models are not biased to one type of</a:t>
            </a:r>
            <a:r>
              <a:rPr lang="en-GB" dirty="0"/>
              <a:t> variable. Therefore MC </a:t>
            </a:r>
            <a:r>
              <a:rPr lang="en-GB" u="sng" dirty="0"/>
              <a:t>should not </a:t>
            </a:r>
            <a:r>
              <a:rPr lang="en-GB" dirty="0"/>
              <a:t>be used as the </a:t>
            </a:r>
            <a:r>
              <a:rPr lang="en-GB" u="sng" dirty="0"/>
              <a:t>only</a:t>
            </a:r>
            <a:r>
              <a:rPr lang="en-GB" dirty="0"/>
              <a:t> factor in variable selection</a:t>
            </a:r>
            <a:endParaRPr lang="en-US" dirty="0"/>
          </a:p>
          <a:p>
            <a:endParaRPr lang="en-US" dirty="0"/>
          </a:p>
        </p:txBody>
      </p:sp>
    </p:spTree>
  </p:cSld>
  <p:clrMapOvr>
    <a:masterClrMapping/>
  </p:clrMapOvr>
  <p:transition>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a:t>
            </a:r>
          </a:p>
        </p:txBody>
      </p:sp>
      <p:sp>
        <p:nvSpPr>
          <p:cNvPr id="3" name="Content Placeholder 2"/>
          <p:cNvSpPr>
            <a:spLocks noGrp="1"/>
          </p:cNvSpPr>
          <p:nvPr>
            <p:ph idx="1"/>
          </p:nvPr>
        </p:nvSpPr>
        <p:spPr>
          <a:xfrm>
            <a:off x="381000" y="1143000"/>
            <a:ext cx="8534400" cy="2743828"/>
          </a:xfrm>
        </p:spPr>
        <p:txBody>
          <a:bodyPr/>
          <a:lstStyle/>
          <a:p>
            <a:pPr>
              <a:lnSpc>
                <a:spcPct val="100000"/>
              </a:lnSpc>
            </a:pPr>
            <a:r>
              <a:rPr lang="en-US" dirty="0"/>
              <a:t>Automated Variable Selection is an iterative process</a:t>
            </a:r>
          </a:p>
          <a:p>
            <a:pPr>
              <a:lnSpc>
                <a:spcPct val="100000"/>
              </a:lnSpc>
            </a:pPr>
            <a:r>
              <a:rPr lang="en-US" dirty="0"/>
              <a:t>At each iteration of the algorithm, two sets of variables:</a:t>
            </a:r>
          </a:p>
          <a:p>
            <a:pPr lvl="1">
              <a:lnSpc>
                <a:spcPct val="100000"/>
              </a:lnSpc>
            </a:pPr>
            <a:r>
              <a:rPr lang="en-US" dirty="0"/>
              <a:t>Variables that are currently in the model</a:t>
            </a:r>
          </a:p>
          <a:p>
            <a:pPr lvl="1">
              <a:lnSpc>
                <a:spcPct val="100000"/>
              </a:lnSpc>
            </a:pPr>
            <a:r>
              <a:rPr lang="en-US" dirty="0"/>
              <a:t>Variables that are candidates for inclusion in the model (currently outside the model)</a:t>
            </a:r>
          </a:p>
          <a:p>
            <a:pPr>
              <a:lnSpc>
                <a:spcPct val="100000"/>
              </a:lnSpc>
            </a:pPr>
            <a:r>
              <a:rPr lang="en-US" dirty="0"/>
              <a:t>Variables can be promoted and demoted between these sets</a:t>
            </a:r>
          </a:p>
          <a:p>
            <a:endParaRPr lang="en-US" dirty="0"/>
          </a:p>
        </p:txBody>
      </p:sp>
      <p:grpSp>
        <p:nvGrpSpPr>
          <p:cNvPr id="4" name="Group 4"/>
          <p:cNvGrpSpPr>
            <a:grpSpLocks/>
          </p:cNvGrpSpPr>
          <p:nvPr/>
        </p:nvGrpSpPr>
        <p:grpSpPr bwMode="auto">
          <a:xfrm>
            <a:off x="762000" y="3733800"/>
            <a:ext cx="7694613" cy="2624138"/>
            <a:chOff x="720" y="2236"/>
            <a:chExt cx="4847" cy="1653"/>
          </a:xfrm>
        </p:grpSpPr>
        <p:sp>
          <p:nvSpPr>
            <p:cNvPr id="5" name="Oval 5"/>
            <p:cNvSpPr>
              <a:spLocks noChangeArrowheads="1"/>
            </p:cNvSpPr>
            <p:nvPr/>
          </p:nvSpPr>
          <p:spPr bwMode="ltGray">
            <a:xfrm>
              <a:off x="3146" y="2259"/>
              <a:ext cx="1555" cy="1527"/>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dirty="0"/>
                <a:t>V</a:t>
              </a:r>
              <a:r>
                <a:rPr lang="en-US" sz="1800" dirty="0"/>
                <a:t>1, V2, V4, </a:t>
              </a:r>
            </a:p>
            <a:p>
              <a:pPr algn="ctr">
                <a:spcBef>
                  <a:spcPct val="50000"/>
                </a:spcBef>
                <a:buClr>
                  <a:srgbClr val="B2B2B2"/>
                </a:buClr>
                <a:buFont typeface="Wingdings" pitchFamily="2" charset="2"/>
                <a:buNone/>
              </a:pPr>
              <a:r>
                <a:rPr lang="en-US" dirty="0"/>
                <a:t>V</a:t>
              </a:r>
              <a:r>
                <a:rPr lang="en-US" sz="1800" dirty="0"/>
                <a:t>5, V7, …</a:t>
              </a:r>
            </a:p>
          </p:txBody>
        </p:sp>
        <p:sp>
          <p:nvSpPr>
            <p:cNvPr id="6" name="Oval 6"/>
            <p:cNvSpPr>
              <a:spLocks noChangeArrowheads="1"/>
            </p:cNvSpPr>
            <p:nvPr/>
          </p:nvSpPr>
          <p:spPr bwMode="ltGray">
            <a:xfrm>
              <a:off x="1268" y="2574"/>
              <a:ext cx="915" cy="878"/>
            </a:xfrm>
            <a:prstGeom prst="ellipse">
              <a:avLst/>
            </a:prstGeom>
            <a:solidFill>
              <a:schemeClr val="accent1"/>
            </a:solidFill>
            <a:ln w="3175" algn="ctr">
              <a:solidFill>
                <a:schemeClr val="tx1"/>
              </a:solidFill>
              <a:round/>
              <a:headEnd/>
              <a:tailEnd/>
            </a:ln>
          </p:spPr>
          <p:txBody>
            <a:bodyPr wrap="none" anchor="ctr"/>
            <a:lstStyle/>
            <a:p>
              <a:pPr algn="ctr">
                <a:spcBef>
                  <a:spcPct val="50000"/>
                </a:spcBef>
                <a:buClr>
                  <a:srgbClr val="B2B2B2"/>
                </a:buClr>
                <a:buFont typeface="Wingdings" pitchFamily="2" charset="2"/>
                <a:buNone/>
              </a:pPr>
              <a:r>
                <a:rPr lang="en-US" dirty="0"/>
                <a:t>V</a:t>
              </a:r>
              <a:r>
                <a:rPr lang="en-US" sz="1800" dirty="0"/>
                <a:t>3, V6, </a:t>
              </a:r>
            </a:p>
            <a:p>
              <a:pPr algn="ctr">
                <a:spcBef>
                  <a:spcPct val="50000"/>
                </a:spcBef>
                <a:buClr>
                  <a:srgbClr val="B2B2B2"/>
                </a:buClr>
                <a:buFont typeface="Wingdings" pitchFamily="2" charset="2"/>
                <a:buNone/>
              </a:pPr>
              <a:r>
                <a:rPr lang="en-US" dirty="0"/>
                <a:t>V</a:t>
              </a:r>
              <a:r>
                <a:rPr lang="en-US" sz="1800" dirty="0"/>
                <a:t>8, …</a:t>
              </a:r>
            </a:p>
          </p:txBody>
        </p:sp>
        <p:sp>
          <p:nvSpPr>
            <p:cNvPr id="7" name="Freeform 7"/>
            <p:cNvSpPr>
              <a:spLocks/>
            </p:cNvSpPr>
            <p:nvPr/>
          </p:nvSpPr>
          <p:spPr bwMode="ltGray">
            <a:xfrm>
              <a:off x="2186" y="2475"/>
              <a:ext cx="951" cy="268"/>
            </a:xfrm>
            <a:custGeom>
              <a:avLst/>
              <a:gdLst>
                <a:gd name="T0" fmla="*/ 0 w 951"/>
                <a:gd name="T1" fmla="*/ 268 h 268"/>
                <a:gd name="T2" fmla="*/ 109 w 951"/>
                <a:gd name="T3" fmla="*/ 140 h 268"/>
                <a:gd name="T4" fmla="*/ 274 w 951"/>
                <a:gd name="T5" fmla="*/ 40 h 268"/>
                <a:gd name="T6" fmla="*/ 448 w 951"/>
                <a:gd name="T7" fmla="*/ 3 h 268"/>
                <a:gd name="T8" fmla="*/ 621 w 951"/>
                <a:gd name="T9" fmla="*/ 21 h 268"/>
                <a:gd name="T10" fmla="*/ 804 w 951"/>
                <a:gd name="T11" fmla="*/ 95 h 268"/>
                <a:gd name="T12" fmla="*/ 951 w 951"/>
                <a:gd name="T13" fmla="*/ 177 h 268"/>
                <a:gd name="T14" fmla="*/ 0 60000 65536"/>
                <a:gd name="T15" fmla="*/ 0 60000 65536"/>
                <a:gd name="T16" fmla="*/ 0 60000 65536"/>
                <a:gd name="T17" fmla="*/ 0 60000 65536"/>
                <a:gd name="T18" fmla="*/ 0 60000 65536"/>
                <a:gd name="T19" fmla="*/ 0 60000 65536"/>
                <a:gd name="T20" fmla="*/ 0 60000 65536"/>
                <a:gd name="T21" fmla="*/ 0 w 951"/>
                <a:gd name="T22" fmla="*/ 0 h 268"/>
                <a:gd name="T23" fmla="*/ 951 w 951"/>
                <a:gd name="T24" fmla="*/ 268 h 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1" h="268">
                  <a:moveTo>
                    <a:pt x="0" y="268"/>
                  </a:moveTo>
                  <a:cubicBezTo>
                    <a:pt x="31" y="223"/>
                    <a:pt x="63" y="178"/>
                    <a:pt x="109" y="140"/>
                  </a:cubicBezTo>
                  <a:cubicBezTo>
                    <a:pt x="155" y="102"/>
                    <a:pt x="218" y="63"/>
                    <a:pt x="274" y="40"/>
                  </a:cubicBezTo>
                  <a:cubicBezTo>
                    <a:pt x="330" y="17"/>
                    <a:pt x="390" y="6"/>
                    <a:pt x="448" y="3"/>
                  </a:cubicBezTo>
                  <a:cubicBezTo>
                    <a:pt x="506" y="0"/>
                    <a:pt x="562" y="6"/>
                    <a:pt x="621" y="21"/>
                  </a:cubicBezTo>
                  <a:cubicBezTo>
                    <a:pt x="680" y="36"/>
                    <a:pt x="749" y="69"/>
                    <a:pt x="804" y="95"/>
                  </a:cubicBezTo>
                  <a:cubicBezTo>
                    <a:pt x="859" y="121"/>
                    <a:pt x="905" y="149"/>
                    <a:pt x="951" y="177"/>
                  </a:cubicBezTo>
                </a:path>
              </a:pathLst>
            </a:custGeom>
            <a:noFill/>
            <a:ln w="3175">
              <a:solidFill>
                <a:schemeClr val="tx1"/>
              </a:solidFill>
              <a:round/>
              <a:headEnd/>
              <a:tailEnd type="triangle" w="med" len="med"/>
            </a:ln>
          </p:spPr>
          <p:txBody>
            <a:bodyPr wrap="none" anchor="ctr"/>
            <a:lstStyle/>
            <a:p>
              <a:endParaRPr lang="en-US"/>
            </a:p>
          </p:txBody>
        </p:sp>
        <p:sp>
          <p:nvSpPr>
            <p:cNvPr id="8" name="Freeform 8"/>
            <p:cNvSpPr>
              <a:spLocks/>
            </p:cNvSpPr>
            <p:nvPr/>
          </p:nvSpPr>
          <p:spPr bwMode="ltGray">
            <a:xfrm rot="-10362761">
              <a:off x="2145" y="3330"/>
              <a:ext cx="951" cy="268"/>
            </a:xfrm>
            <a:custGeom>
              <a:avLst/>
              <a:gdLst>
                <a:gd name="T0" fmla="*/ 0 w 951"/>
                <a:gd name="T1" fmla="*/ 268 h 268"/>
                <a:gd name="T2" fmla="*/ 109 w 951"/>
                <a:gd name="T3" fmla="*/ 140 h 268"/>
                <a:gd name="T4" fmla="*/ 274 w 951"/>
                <a:gd name="T5" fmla="*/ 40 h 268"/>
                <a:gd name="T6" fmla="*/ 448 w 951"/>
                <a:gd name="T7" fmla="*/ 3 h 268"/>
                <a:gd name="T8" fmla="*/ 621 w 951"/>
                <a:gd name="T9" fmla="*/ 21 h 268"/>
                <a:gd name="T10" fmla="*/ 804 w 951"/>
                <a:gd name="T11" fmla="*/ 95 h 268"/>
                <a:gd name="T12" fmla="*/ 951 w 951"/>
                <a:gd name="T13" fmla="*/ 177 h 268"/>
                <a:gd name="T14" fmla="*/ 0 60000 65536"/>
                <a:gd name="T15" fmla="*/ 0 60000 65536"/>
                <a:gd name="T16" fmla="*/ 0 60000 65536"/>
                <a:gd name="T17" fmla="*/ 0 60000 65536"/>
                <a:gd name="T18" fmla="*/ 0 60000 65536"/>
                <a:gd name="T19" fmla="*/ 0 60000 65536"/>
                <a:gd name="T20" fmla="*/ 0 60000 65536"/>
                <a:gd name="T21" fmla="*/ 0 w 951"/>
                <a:gd name="T22" fmla="*/ 0 h 268"/>
                <a:gd name="T23" fmla="*/ 951 w 951"/>
                <a:gd name="T24" fmla="*/ 268 h 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1" h="268">
                  <a:moveTo>
                    <a:pt x="0" y="268"/>
                  </a:moveTo>
                  <a:cubicBezTo>
                    <a:pt x="31" y="223"/>
                    <a:pt x="63" y="178"/>
                    <a:pt x="109" y="140"/>
                  </a:cubicBezTo>
                  <a:cubicBezTo>
                    <a:pt x="155" y="102"/>
                    <a:pt x="218" y="63"/>
                    <a:pt x="274" y="40"/>
                  </a:cubicBezTo>
                  <a:cubicBezTo>
                    <a:pt x="330" y="17"/>
                    <a:pt x="390" y="6"/>
                    <a:pt x="448" y="3"/>
                  </a:cubicBezTo>
                  <a:cubicBezTo>
                    <a:pt x="506" y="0"/>
                    <a:pt x="562" y="6"/>
                    <a:pt x="621" y="21"/>
                  </a:cubicBezTo>
                  <a:cubicBezTo>
                    <a:pt x="680" y="36"/>
                    <a:pt x="749" y="69"/>
                    <a:pt x="804" y="95"/>
                  </a:cubicBezTo>
                  <a:cubicBezTo>
                    <a:pt x="859" y="121"/>
                    <a:pt x="905" y="149"/>
                    <a:pt x="951" y="177"/>
                  </a:cubicBezTo>
                </a:path>
              </a:pathLst>
            </a:custGeom>
            <a:noFill/>
            <a:ln w="3175">
              <a:solidFill>
                <a:schemeClr val="tx1"/>
              </a:solidFill>
              <a:round/>
              <a:headEnd/>
              <a:tailEnd type="triangle" w="med" len="med"/>
            </a:ln>
          </p:spPr>
          <p:txBody>
            <a:bodyPr wrap="none" anchor="ctr"/>
            <a:lstStyle/>
            <a:p>
              <a:endParaRPr lang="en-US"/>
            </a:p>
          </p:txBody>
        </p:sp>
        <p:sp>
          <p:nvSpPr>
            <p:cNvPr id="9" name="Text Box 9"/>
            <p:cNvSpPr txBox="1">
              <a:spLocks noChangeArrowheads="1"/>
            </p:cNvSpPr>
            <p:nvPr/>
          </p:nvSpPr>
          <p:spPr bwMode="ltGray">
            <a:xfrm>
              <a:off x="2191" y="2236"/>
              <a:ext cx="720" cy="231"/>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Demotion</a:t>
              </a:r>
            </a:p>
          </p:txBody>
        </p:sp>
        <p:sp>
          <p:nvSpPr>
            <p:cNvPr id="10" name="Text Box 10"/>
            <p:cNvSpPr txBox="1">
              <a:spLocks noChangeArrowheads="1"/>
            </p:cNvSpPr>
            <p:nvPr/>
          </p:nvSpPr>
          <p:spPr bwMode="ltGray">
            <a:xfrm>
              <a:off x="2325" y="3658"/>
              <a:ext cx="772" cy="231"/>
            </a:xfrm>
            <a:prstGeom prst="rect">
              <a:avLst/>
            </a:prstGeom>
            <a:noFill/>
            <a:ln w="3175" algn="ctr">
              <a:noFill/>
              <a:miter lim="800000"/>
              <a:headEnd/>
              <a:tailEnd/>
            </a:ln>
          </p:spPr>
          <p:txBody>
            <a:bodyPr wrap="none">
              <a:spAutoFit/>
            </a:bodyPr>
            <a:lstStyle/>
            <a:p>
              <a:pPr algn="ctr">
                <a:spcBef>
                  <a:spcPct val="50000"/>
                </a:spcBef>
                <a:buClr>
                  <a:srgbClr val="B2B2B2"/>
                </a:buClr>
                <a:buFont typeface="Wingdings" pitchFamily="2" charset="2"/>
                <a:buNone/>
              </a:pPr>
              <a:r>
                <a:rPr lang="en-US" sz="1800" b="1" i="1"/>
                <a:t>Promotion</a:t>
              </a:r>
            </a:p>
          </p:txBody>
        </p:sp>
        <p:sp>
          <p:nvSpPr>
            <p:cNvPr id="11" name="Text Box 11"/>
            <p:cNvSpPr txBox="1">
              <a:spLocks noChangeArrowheads="1"/>
            </p:cNvSpPr>
            <p:nvPr/>
          </p:nvSpPr>
          <p:spPr bwMode="ltGray">
            <a:xfrm>
              <a:off x="720" y="2278"/>
              <a:ext cx="661" cy="231"/>
            </a:xfrm>
            <a:prstGeom prst="rect">
              <a:avLst/>
            </a:prstGeom>
            <a:noFill/>
            <a:ln w="3175" algn="ctr">
              <a:noFill/>
              <a:miter lim="800000"/>
              <a:headEnd/>
              <a:tailEnd/>
            </a:ln>
          </p:spPr>
          <p:txBody>
            <a:bodyPr wrap="none">
              <a:spAutoFit/>
            </a:bodyPr>
            <a:lstStyle/>
            <a:p>
              <a:pPr algn="r">
                <a:spcBef>
                  <a:spcPct val="50000"/>
                </a:spcBef>
                <a:buClr>
                  <a:srgbClr val="B2B2B2"/>
                </a:buClr>
                <a:buFont typeface="Wingdings" pitchFamily="2" charset="2"/>
                <a:buNone/>
              </a:pPr>
              <a:r>
                <a:rPr lang="en-US" sz="1800" b="1" i="1"/>
                <a:t>In-model</a:t>
              </a:r>
            </a:p>
          </p:txBody>
        </p:sp>
        <p:sp>
          <p:nvSpPr>
            <p:cNvPr id="12" name="Text Box 12"/>
            <p:cNvSpPr txBox="1">
              <a:spLocks noChangeArrowheads="1"/>
            </p:cNvSpPr>
            <p:nvPr/>
          </p:nvSpPr>
          <p:spPr bwMode="ltGray">
            <a:xfrm>
              <a:off x="4625" y="2310"/>
              <a:ext cx="942" cy="491"/>
            </a:xfrm>
            <a:prstGeom prst="rect">
              <a:avLst/>
            </a:prstGeom>
            <a:noFill/>
            <a:ln w="3175" algn="ctr">
              <a:noFill/>
              <a:miter lim="800000"/>
              <a:headEnd/>
              <a:tailEnd/>
            </a:ln>
          </p:spPr>
          <p:txBody>
            <a:bodyPr wrap="none">
              <a:spAutoFit/>
            </a:bodyPr>
            <a:lstStyle/>
            <a:p>
              <a:pPr>
                <a:spcBef>
                  <a:spcPct val="50000"/>
                </a:spcBef>
                <a:buClr>
                  <a:srgbClr val="B2B2B2"/>
                </a:buClr>
                <a:buFont typeface="Wingdings" pitchFamily="2" charset="2"/>
                <a:buNone/>
              </a:pPr>
              <a:r>
                <a:rPr lang="en-US" sz="1800" b="1" i="1"/>
                <a:t>Out-of-model</a:t>
              </a:r>
            </a:p>
            <a:p>
              <a:pPr>
                <a:spcBef>
                  <a:spcPct val="50000"/>
                </a:spcBef>
                <a:buClr>
                  <a:srgbClr val="B2B2B2"/>
                </a:buClr>
                <a:buFont typeface="Wingdings" pitchFamily="2" charset="2"/>
                <a:buNone/>
              </a:pPr>
              <a:r>
                <a:rPr lang="en-US" sz="1800" b="1" i="1"/>
                <a:t>Candidates</a:t>
              </a:r>
            </a:p>
          </p:txBody>
        </p:sp>
      </p:grpSp>
    </p:spTree>
  </p:cSld>
  <p:clrMapOvr>
    <a:masterClrMapping/>
  </p:clrMapOvr>
  <p:transition>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a:t>
            </a:r>
          </a:p>
        </p:txBody>
      </p:sp>
      <p:sp>
        <p:nvSpPr>
          <p:cNvPr id="3" name="Content Placeholder 2"/>
          <p:cNvSpPr>
            <a:spLocks noGrp="1"/>
          </p:cNvSpPr>
          <p:nvPr>
            <p:ph idx="1"/>
          </p:nvPr>
        </p:nvSpPr>
        <p:spPr>
          <a:xfrm>
            <a:off x="381000" y="1143000"/>
            <a:ext cx="8534400" cy="3000821"/>
          </a:xfrm>
        </p:spPr>
        <p:txBody>
          <a:bodyPr/>
          <a:lstStyle/>
          <a:p>
            <a:pPr>
              <a:lnSpc>
                <a:spcPct val="100000"/>
              </a:lnSpc>
            </a:pPr>
            <a:r>
              <a:rPr lang="en-US" dirty="0"/>
              <a:t>For each iteration of the algorithm</a:t>
            </a:r>
          </a:p>
          <a:p>
            <a:pPr lvl="1">
              <a:lnSpc>
                <a:spcPct val="100000"/>
              </a:lnSpc>
            </a:pPr>
            <a:r>
              <a:rPr lang="en-US" dirty="0"/>
              <a:t>Demote </a:t>
            </a:r>
            <a:r>
              <a:rPr lang="en-US" i="1" dirty="0"/>
              <a:t>a set</a:t>
            </a:r>
            <a:r>
              <a:rPr lang="en-US" dirty="0"/>
              <a:t> of in-model variables based on their Marginal Contributions</a:t>
            </a:r>
          </a:p>
          <a:p>
            <a:pPr lvl="1">
              <a:lnSpc>
                <a:spcPct val="100000"/>
              </a:lnSpc>
            </a:pPr>
            <a:r>
              <a:rPr lang="en-US" dirty="0"/>
              <a:t>Promote </a:t>
            </a:r>
            <a:r>
              <a:rPr lang="en-US" i="1" dirty="0"/>
              <a:t>a set</a:t>
            </a:r>
            <a:r>
              <a:rPr lang="en-US" dirty="0"/>
              <a:t> of out-of-model variables based on their Marginal Contributions</a:t>
            </a:r>
          </a:p>
          <a:p>
            <a:pPr>
              <a:lnSpc>
                <a:spcPct val="100000"/>
              </a:lnSpc>
            </a:pPr>
            <a:r>
              <a:rPr lang="en-US" dirty="0"/>
              <a:t>Continue until there are no more demotions and promotions</a:t>
            </a:r>
          </a:p>
          <a:p>
            <a:pPr>
              <a:lnSpc>
                <a:spcPct val="100000"/>
              </a:lnSpc>
            </a:pPr>
            <a:r>
              <a:rPr lang="en-US" dirty="0"/>
              <a:t>User can define the maximum number of iterations (</a:t>
            </a:r>
            <a:r>
              <a:rPr lang="en-US" i="1" dirty="0"/>
              <a:t>Maximum Steps</a:t>
            </a:r>
            <a:r>
              <a:rPr lang="en-US" dirty="0"/>
              <a:t>)</a:t>
            </a:r>
          </a:p>
        </p:txBody>
      </p:sp>
      <p:pic>
        <p:nvPicPr>
          <p:cNvPr id="4" name="Picture 3" descr="globalpro.jpg"/>
          <p:cNvPicPr>
            <a:picLocks noChangeAspect="1"/>
          </p:cNvPicPr>
          <p:nvPr/>
        </p:nvPicPr>
        <p:blipFill>
          <a:blip r:embed="rId2" cstate="print"/>
          <a:stretch>
            <a:fillRect/>
          </a:stretch>
        </p:blipFill>
        <p:spPr>
          <a:xfrm>
            <a:off x="2438400" y="4114800"/>
            <a:ext cx="4257675" cy="1943100"/>
          </a:xfrm>
          <a:prstGeom prst="rect">
            <a:avLst/>
          </a:prstGeom>
        </p:spPr>
      </p:pic>
      <p:sp>
        <p:nvSpPr>
          <p:cNvPr id="5" name="Oval 4"/>
          <p:cNvSpPr>
            <a:spLocks noChangeArrowheads="1"/>
          </p:cNvSpPr>
          <p:nvPr/>
        </p:nvSpPr>
        <p:spPr bwMode="ltGray">
          <a:xfrm>
            <a:off x="4267200" y="4572000"/>
            <a:ext cx="16002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Variable Selection Parameters</a:t>
            </a:r>
          </a:p>
        </p:txBody>
      </p:sp>
      <p:sp>
        <p:nvSpPr>
          <p:cNvPr id="3" name="Content Placeholder 2"/>
          <p:cNvSpPr>
            <a:spLocks noGrp="1"/>
          </p:cNvSpPr>
          <p:nvPr>
            <p:ph idx="1"/>
          </p:nvPr>
        </p:nvSpPr>
        <p:spPr>
          <a:xfrm>
            <a:off x="381000" y="1143000"/>
            <a:ext cx="8534400" cy="1091068"/>
          </a:xfrm>
        </p:spPr>
        <p:txBody>
          <a:bodyPr/>
          <a:lstStyle/>
          <a:p>
            <a:r>
              <a:rPr lang="en-US" dirty="0"/>
              <a:t>User can specify automated variable selection parameters to control the otherwise fully-automatic selection process</a:t>
            </a:r>
          </a:p>
          <a:p>
            <a:pPr lvl="1"/>
            <a:endParaRPr lang="en-US" dirty="0"/>
          </a:p>
        </p:txBody>
      </p:sp>
      <p:pic>
        <p:nvPicPr>
          <p:cNvPr id="4" name="Picture 3" descr="selectionparams.jpg"/>
          <p:cNvPicPr>
            <a:picLocks noChangeAspect="1"/>
          </p:cNvPicPr>
          <p:nvPr/>
        </p:nvPicPr>
        <p:blipFill>
          <a:blip r:embed="rId2" cstate="print"/>
          <a:stretch>
            <a:fillRect/>
          </a:stretch>
        </p:blipFill>
        <p:spPr>
          <a:xfrm>
            <a:off x="1828800" y="1905000"/>
            <a:ext cx="5400674" cy="4234128"/>
          </a:xfrm>
          <a:prstGeom prst="rect">
            <a:avLst/>
          </a:prstGeom>
        </p:spPr>
      </p:pic>
      <p:sp>
        <p:nvSpPr>
          <p:cNvPr id="5" name="Rectangle 6"/>
          <p:cNvSpPr>
            <a:spLocks noChangeArrowheads="1"/>
          </p:cNvSpPr>
          <p:nvPr/>
        </p:nvSpPr>
        <p:spPr bwMode="gray">
          <a:xfrm>
            <a:off x="1981200" y="3810000"/>
            <a:ext cx="3048000" cy="13716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Parameter for Demotion</a:t>
            </a:r>
          </a:p>
        </p:txBody>
      </p:sp>
      <p:sp>
        <p:nvSpPr>
          <p:cNvPr id="3" name="Content Placeholder 2"/>
          <p:cNvSpPr>
            <a:spLocks noGrp="1"/>
          </p:cNvSpPr>
          <p:nvPr>
            <p:ph idx="1"/>
          </p:nvPr>
        </p:nvSpPr>
        <p:spPr>
          <a:xfrm>
            <a:off x="381000" y="1143000"/>
            <a:ext cx="8534400" cy="3741024"/>
          </a:xfrm>
        </p:spPr>
        <p:txBody>
          <a:bodyPr/>
          <a:lstStyle/>
          <a:p>
            <a:r>
              <a:rPr lang="en-US" i="1" dirty="0"/>
              <a:t>Stay in Model Threshold</a:t>
            </a:r>
          </a:p>
          <a:p>
            <a:pPr lvl="1"/>
            <a:r>
              <a:rPr lang="en-US" dirty="0"/>
              <a:t>During a certain iteration, in-model variables must have M.C. higher than the threshold to stay in the model</a:t>
            </a:r>
          </a:p>
          <a:p>
            <a:pPr marL="292100" indent="-292100" defTabSz="831850"/>
            <a:r>
              <a:rPr lang="en-US" dirty="0"/>
              <a:t>The predictive power of a variable can change from one iteration to another</a:t>
            </a:r>
          </a:p>
          <a:p>
            <a:pPr marL="749300" lvl="1" indent="-292100" defTabSz="831850"/>
            <a:r>
              <a:rPr lang="en-US" dirty="0"/>
              <a:t>A variable that was strongly predictive in iteration 2 might fall below the threshold and be demoted in iteration 4.</a:t>
            </a:r>
          </a:p>
          <a:p>
            <a:r>
              <a:rPr lang="en-US" dirty="0"/>
              <a:t>If the predictive power of an in-model variable falls below the threshold, it’s demoted out of the model back to the set of candidate variables.</a:t>
            </a:r>
          </a:p>
          <a:p>
            <a:endParaRPr lang="en-US" dirty="0"/>
          </a:p>
        </p:txBody>
      </p:sp>
      <p:pic>
        <p:nvPicPr>
          <p:cNvPr id="4" name="Picture 3" descr="globalpro.jpg"/>
          <p:cNvPicPr>
            <a:picLocks noChangeAspect="1"/>
          </p:cNvPicPr>
          <p:nvPr/>
        </p:nvPicPr>
        <p:blipFill>
          <a:blip r:embed="rId2" cstate="print"/>
          <a:stretch>
            <a:fillRect/>
          </a:stretch>
        </p:blipFill>
        <p:spPr>
          <a:xfrm>
            <a:off x="2438400" y="4495800"/>
            <a:ext cx="4257675" cy="1943100"/>
          </a:xfrm>
          <a:prstGeom prst="rect">
            <a:avLst/>
          </a:prstGeom>
        </p:spPr>
      </p:pic>
      <p:sp>
        <p:nvSpPr>
          <p:cNvPr id="5" name="Oval 4"/>
          <p:cNvSpPr>
            <a:spLocks noChangeArrowheads="1"/>
          </p:cNvSpPr>
          <p:nvPr/>
        </p:nvSpPr>
        <p:spPr bwMode="ltGray">
          <a:xfrm>
            <a:off x="2514600" y="4953000"/>
            <a:ext cx="1905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Thresholds Set?</a:t>
            </a:r>
          </a:p>
        </p:txBody>
      </p:sp>
      <p:sp>
        <p:nvSpPr>
          <p:cNvPr id="3" name="Content Placeholder 2"/>
          <p:cNvSpPr>
            <a:spLocks noGrp="1"/>
          </p:cNvSpPr>
          <p:nvPr>
            <p:ph idx="1"/>
          </p:nvPr>
        </p:nvSpPr>
        <p:spPr>
          <a:xfrm>
            <a:off x="381000" y="1143000"/>
            <a:ext cx="8534400" cy="2676117"/>
          </a:xfrm>
        </p:spPr>
        <p:txBody>
          <a:bodyPr/>
          <a:lstStyle/>
          <a:p>
            <a:r>
              <a:rPr lang="en-US" dirty="0"/>
              <a:t>Thresholds affect performance on the hold-out sample</a:t>
            </a:r>
          </a:p>
          <a:p>
            <a:pPr marL="292100" indent="-292100" defTabSz="831850"/>
            <a:r>
              <a:rPr lang="en-US" dirty="0"/>
              <a:t>Experience provides guidelines</a:t>
            </a:r>
          </a:p>
          <a:p>
            <a:pPr marL="292100" indent="-292100" defTabSz="831850"/>
            <a:r>
              <a:rPr lang="en-US" dirty="0"/>
              <a:t>Default M.C. thresholds are 0.03</a:t>
            </a:r>
          </a:p>
          <a:p>
            <a:pPr marL="292100" indent="-292100" defTabSz="831850"/>
            <a:r>
              <a:rPr lang="en-US" dirty="0"/>
              <a:t>Appropriate threshold values will vary between projects</a:t>
            </a:r>
          </a:p>
          <a:p>
            <a:pPr marL="292100" indent="-292100" defTabSz="831850"/>
            <a:r>
              <a:rPr lang="en-US" dirty="0"/>
              <a:t>Analyst should perform sensitivity analysis - how threshold values may affect results</a:t>
            </a:r>
            <a:r>
              <a:rPr lang="en-US" sz="2400" dirty="0"/>
              <a:t> </a:t>
            </a:r>
          </a:p>
          <a:p>
            <a:endParaRPr lang="en-US" dirty="0"/>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Integrated Modeling Environment</a:t>
            </a:r>
          </a:p>
        </p:txBody>
      </p:sp>
      <p:sp>
        <p:nvSpPr>
          <p:cNvPr id="3" name="Content Placeholder 2"/>
          <p:cNvSpPr>
            <a:spLocks noGrp="1"/>
          </p:cNvSpPr>
          <p:nvPr>
            <p:ph idx="1"/>
          </p:nvPr>
        </p:nvSpPr>
        <p:spPr>
          <a:xfrm>
            <a:off x="381000" y="1143000"/>
            <a:ext cx="8534400" cy="4276555"/>
          </a:xfrm>
        </p:spPr>
        <p:txBody>
          <a:bodyPr/>
          <a:lstStyle/>
          <a:p>
            <a:r>
              <a:rPr lang="en-US" dirty="0"/>
              <a:t>Model Builder 7 consists of plug-ins to the Eclipse software development platform</a:t>
            </a:r>
          </a:p>
          <a:p>
            <a:r>
              <a:rPr lang="en-US" dirty="0"/>
              <a:t>Provides a rich set of integrated tools</a:t>
            </a:r>
          </a:p>
          <a:p>
            <a:pPr lvl="1"/>
            <a:r>
              <a:rPr lang="en-US" dirty="0"/>
              <a:t>Project navigation</a:t>
            </a:r>
          </a:p>
          <a:p>
            <a:pPr lvl="1"/>
            <a:r>
              <a:rPr lang="en-US" dirty="0"/>
              <a:t>Data import/export, exploration, analysis </a:t>
            </a:r>
          </a:p>
          <a:p>
            <a:pPr lvl="1"/>
            <a:r>
              <a:rPr lang="en-US" dirty="0"/>
              <a:t>Work flow management</a:t>
            </a:r>
          </a:p>
          <a:p>
            <a:pPr lvl="1"/>
            <a:r>
              <a:rPr lang="en-US" dirty="0"/>
              <a:t>Code editing</a:t>
            </a:r>
          </a:p>
          <a:p>
            <a:pPr lvl="1"/>
            <a:r>
              <a:rPr lang="en-US" dirty="0"/>
              <a:t>Debugging</a:t>
            </a:r>
          </a:p>
          <a:p>
            <a:pPr lvl="1"/>
            <a:r>
              <a:rPr lang="en-US" dirty="0"/>
              <a:t>Model training</a:t>
            </a:r>
          </a:p>
          <a:p>
            <a:pPr lvl="1"/>
            <a:r>
              <a:rPr lang="en-US" dirty="0"/>
              <a:t>Reject Inference </a:t>
            </a:r>
          </a:p>
          <a:p>
            <a:pPr lvl="1"/>
            <a:r>
              <a:rPr lang="en-US" dirty="0"/>
              <a:t>Logging</a:t>
            </a:r>
          </a:p>
          <a:p>
            <a:pPr lvl="1"/>
            <a:r>
              <a:rPr lang="en-US" dirty="0"/>
              <a:t>Reporting</a:t>
            </a:r>
          </a:p>
        </p:txBody>
      </p:sp>
    </p:spTree>
  </p:cSld>
  <p:clrMapOvr>
    <a:masterClrMapping/>
  </p:clrMapOvr>
  <p:transition>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Model Editor</a:t>
            </a:r>
          </a:p>
        </p:txBody>
      </p:sp>
      <p:sp>
        <p:nvSpPr>
          <p:cNvPr id="3" name="Content Placeholder 2"/>
          <p:cNvSpPr>
            <a:spLocks noGrp="1"/>
          </p:cNvSpPr>
          <p:nvPr>
            <p:ph idx="1"/>
          </p:nvPr>
        </p:nvSpPr>
        <p:spPr>
          <a:xfrm>
            <a:off x="381000" y="1143000"/>
            <a:ext cx="8534400" cy="701731"/>
          </a:xfrm>
        </p:spPr>
        <p:txBody>
          <a:bodyPr/>
          <a:lstStyle/>
          <a:p>
            <a:r>
              <a:rPr lang="en-US" dirty="0"/>
              <a:t>Model Builder provides a front-end for user to configure scorecard models</a:t>
            </a:r>
          </a:p>
        </p:txBody>
      </p:sp>
      <p:pic>
        <p:nvPicPr>
          <p:cNvPr id="4" name="Picture 3" descr="scworkspace.jpg"/>
          <p:cNvPicPr>
            <a:picLocks noChangeAspect="1"/>
          </p:cNvPicPr>
          <p:nvPr/>
        </p:nvPicPr>
        <p:blipFill>
          <a:blip r:embed="rId2" cstate="print"/>
          <a:stretch>
            <a:fillRect/>
          </a:stretch>
        </p:blipFill>
        <p:spPr>
          <a:xfrm>
            <a:off x="1066800" y="1828800"/>
            <a:ext cx="7186612" cy="4529183"/>
          </a:xfrm>
          <a:prstGeom prst="rect">
            <a:avLst/>
          </a:prstGeom>
        </p:spPr>
      </p:pic>
      <p:sp>
        <p:nvSpPr>
          <p:cNvPr id="5" name="Rectangle 6"/>
          <p:cNvSpPr>
            <a:spLocks noChangeArrowheads="1"/>
          </p:cNvSpPr>
          <p:nvPr/>
        </p:nvSpPr>
        <p:spPr bwMode="gray">
          <a:xfrm>
            <a:off x="1066800" y="6019800"/>
            <a:ext cx="4343400" cy="3810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Model Editor</a:t>
            </a:r>
          </a:p>
        </p:txBody>
      </p:sp>
      <p:sp>
        <p:nvSpPr>
          <p:cNvPr id="3" name="Content Placeholder 2"/>
          <p:cNvSpPr>
            <a:spLocks noGrp="1"/>
          </p:cNvSpPr>
          <p:nvPr>
            <p:ph idx="1"/>
          </p:nvPr>
        </p:nvSpPr>
        <p:spPr>
          <a:xfrm>
            <a:off x="381000" y="1143000"/>
            <a:ext cx="8534400" cy="1104918"/>
          </a:xfrm>
        </p:spPr>
        <p:txBody>
          <a:bodyPr/>
          <a:lstStyle/>
          <a:p>
            <a:r>
              <a:rPr lang="en-US" dirty="0"/>
              <a:t>Display of selected variables</a:t>
            </a:r>
          </a:p>
          <a:p>
            <a:pPr lvl="1"/>
            <a:r>
              <a:rPr lang="en-US" dirty="0"/>
              <a:t>Column </a:t>
            </a:r>
            <a:r>
              <a:rPr lang="en-US" i="1" dirty="0"/>
              <a:t>Initial</a:t>
            </a:r>
            <a:r>
              <a:rPr lang="en-US" dirty="0"/>
              <a:t> denotes user-selected variables</a:t>
            </a:r>
          </a:p>
          <a:p>
            <a:pPr lvl="1"/>
            <a:r>
              <a:rPr lang="en-US" dirty="0"/>
              <a:t>Column </a:t>
            </a:r>
            <a:r>
              <a:rPr lang="en-US" i="1" dirty="0"/>
              <a:t>In</a:t>
            </a:r>
            <a:r>
              <a:rPr lang="en-US" dirty="0"/>
              <a:t> denotes automatically selected variables</a:t>
            </a:r>
          </a:p>
        </p:txBody>
      </p:sp>
      <p:pic>
        <p:nvPicPr>
          <p:cNvPr id="18434" name="Picture 2"/>
          <p:cNvPicPr>
            <a:picLocks noChangeAspect="1" noChangeArrowheads="1"/>
          </p:cNvPicPr>
          <p:nvPr/>
        </p:nvPicPr>
        <p:blipFill>
          <a:blip r:embed="rId2" cstate="print"/>
          <a:srcRect/>
          <a:stretch>
            <a:fillRect/>
          </a:stretch>
        </p:blipFill>
        <p:spPr bwMode="auto">
          <a:xfrm>
            <a:off x="1905000" y="2590800"/>
            <a:ext cx="5419725" cy="2838450"/>
          </a:xfrm>
          <a:prstGeom prst="rect">
            <a:avLst/>
          </a:prstGeom>
          <a:noFill/>
          <a:ln w="9525">
            <a:noFill/>
            <a:miter lim="800000"/>
            <a:headEnd/>
            <a:tailEnd/>
          </a:ln>
          <a:effectLst/>
        </p:spPr>
      </p:pic>
      <p:sp>
        <p:nvSpPr>
          <p:cNvPr id="7" name="Rectangle 6"/>
          <p:cNvSpPr>
            <a:spLocks noChangeArrowheads="1"/>
          </p:cNvSpPr>
          <p:nvPr/>
        </p:nvSpPr>
        <p:spPr bwMode="gray">
          <a:xfrm>
            <a:off x="2209800" y="3505200"/>
            <a:ext cx="533400" cy="1981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Version History</a:t>
            </a:r>
          </a:p>
        </p:txBody>
      </p:sp>
      <p:sp>
        <p:nvSpPr>
          <p:cNvPr id="3" name="Content Placeholder 2"/>
          <p:cNvSpPr>
            <a:spLocks noGrp="1"/>
          </p:cNvSpPr>
          <p:nvPr>
            <p:ph idx="1"/>
          </p:nvPr>
        </p:nvSpPr>
        <p:spPr>
          <a:xfrm>
            <a:off x="381000" y="1143000"/>
            <a:ext cx="8534400" cy="3505575"/>
          </a:xfrm>
        </p:spPr>
        <p:txBody>
          <a:bodyPr/>
          <a:lstStyle/>
          <a:p>
            <a:r>
              <a:rPr lang="en-US" dirty="0"/>
              <a:t>Model Builder keeps track of the version history of a scorecard model</a:t>
            </a:r>
          </a:p>
          <a:p>
            <a:r>
              <a:rPr lang="en-US" dirty="0"/>
              <a:t>User can easily navigate among different versions of a model and switch between them</a:t>
            </a:r>
          </a:p>
          <a:p>
            <a:r>
              <a:rPr lang="en-US" dirty="0"/>
              <a:t>Model Builder also provides a version history diagram, in which user can</a:t>
            </a:r>
          </a:p>
          <a:p>
            <a:pPr lvl="1"/>
            <a:r>
              <a:rPr lang="en-US" dirty="0"/>
              <a:t>Open a selected version (in the same or a new editor)</a:t>
            </a:r>
          </a:p>
          <a:p>
            <a:pPr lvl="1"/>
            <a:r>
              <a:rPr lang="en-US" dirty="0"/>
              <a:t>Edit note on a selected version</a:t>
            </a:r>
          </a:p>
          <a:p>
            <a:pPr lvl="1"/>
            <a:r>
              <a:rPr lang="en-US" dirty="0"/>
              <a:t>Make a selected version the working version</a:t>
            </a:r>
          </a:p>
          <a:p>
            <a:pPr lvl="1"/>
            <a:endParaRPr lang="en-US" dirty="0"/>
          </a:p>
        </p:txBody>
      </p:sp>
    </p:spTree>
  </p:cSld>
  <p:clrMapOvr>
    <a:masterClrMapping/>
  </p:clrMapOvr>
  <p:transition>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Version History</a:t>
            </a:r>
          </a:p>
        </p:txBody>
      </p:sp>
      <p:pic>
        <p:nvPicPr>
          <p:cNvPr id="8" name="Picture 7" descr="versiondiagram.jpg"/>
          <p:cNvPicPr>
            <a:picLocks noChangeAspect="1"/>
          </p:cNvPicPr>
          <p:nvPr/>
        </p:nvPicPr>
        <p:blipFill>
          <a:blip r:embed="rId2" cstate="print"/>
          <a:stretch>
            <a:fillRect/>
          </a:stretch>
        </p:blipFill>
        <p:spPr>
          <a:xfrm>
            <a:off x="609600" y="1143000"/>
            <a:ext cx="8001000" cy="5229883"/>
          </a:xfrm>
          <a:prstGeom prst="rect">
            <a:avLst/>
          </a:prstGeom>
        </p:spPr>
      </p:pic>
    </p:spTree>
  </p:cSld>
  <p:clrMapOvr>
    <a:masterClrMapping/>
  </p:clrMapOvr>
  <p:transition>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Version History</a:t>
            </a:r>
          </a:p>
        </p:txBody>
      </p:sp>
      <p:pic>
        <p:nvPicPr>
          <p:cNvPr id="4" name="Content Placeholder 3" descr="versiondiagram2.jpg"/>
          <p:cNvPicPr>
            <a:picLocks noGrp="1" noChangeAspect="1"/>
          </p:cNvPicPr>
          <p:nvPr>
            <p:ph idx="1"/>
          </p:nvPr>
        </p:nvPicPr>
        <p:blipFill>
          <a:blip r:embed="rId2" cstate="print"/>
          <a:stretch>
            <a:fillRect/>
          </a:stretch>
        </p:blipFill>
        <p:spPr>
          <a:xfrm>
            <a:off x="609600" y="1142999"/>
            <a:ext cx="7924799" cy="5169725"/>
          </a:xfrm>
        </p:spPr>
      </p:pic>
      <p:sp>
        <p:nvSpPr>
          <p:cNvPr id="5" name="AutoShape 7"/>
          <p:cNvSpPr>
            <a:spLocks noChangeArrowheads="1"/>
          </p:cNvSpPr>
          <p:nvPr/>
        </p:nvSpPr>
        <p:spPr bwMode="ltGray">
          <a:xfrm>
            <a:off x="5867400" y="3810000"/>
            <a:ext cx="2057400" cy="762000"/>
          </a:xfrm>
          <a:prstGeom prst="wedgeRoundRectCallout">
            <a:avLst>
              <a:gd name="adj1" fmla="val -51182"/>
              <a:gd name="adj2" fmla="val -96496"/>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1600" dirty="0">
                <a:solidFill>
                  <a:schemeClr val="tx2"/>
                </a:solidFill>
              </a:rPr>
              <a:t>Version 2 as the new working version </a:t>
            </a:r>
          </a:p>
        </p:txBody>
      </p:sp>
    </p:spTree>
  </p:cSld>
  <p:clrMapOvr>
    <a:masterClrMapping/>
  </p:clrMapOvr>
  <p:transition>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1395767"/>
          </a:xfrm>
        </p:spPr>
        <p:txBody>
          <a:bodyPr/>
          <a:lstStyle/>
          <a:p>
            <a:r>
              <a:rPr lang="en-US" dirty="0"/>
              <a:t>When training a scorecard, user can choose to generate model training, fitting, and performance evaluation reports</a:t>
            </a:r>
          </a:p>
          <a:p>
            <a:r>
              <a:rPr lang="en-US" dirty="0"/>
              <a:t>Report configuration can be set in the Reports tab of Scorecard Model Editor</a:t>
            </a:r>
          </a:p>
        </p:txBody>
      </p:sp>
      <p:pic>
        <p:nvPicPr>
          <p:cNvPr id="285698" name="Picture 2"/>
          <p:cNvPicPr>
            <a:picLocks noChangeAspect="1" noChangeArrowheads="1"/>
          </p:cNvPicPr>
          <p:nvPr/>
        </p:nvPicPr>
        <p:blipFill>
          <a:blip r:embed="rId2" cstate="print"/>
          <a:srcRect/>
          <a:stretch>
            <a:fillRect/>
          </a:stretch>
        </p:blipFill>
        <p:spPr bwMode="auto">
          <a:xfrm>
            <a:off x="457200" y="2743200"/>
            <a:ext cx="6257925" cy="2381250"/>
          </a:xfrm>
          <a:prstGeom prst="rect">
            <a:avLst/>
          </a:prstGeom>
          <a:noFill/>
          <a:ln w="9525">
            <a:noFill/>
            <a:miter lim="800000"/>
            <a:headEnd/>
            <a:tailEnd/>
          </a:ln>
          <a:effectLst/>
        </p:spPr>
      </p:pic>
      <p:pic>
        <p:nvPicPr>
          <p:cNvPr id="285700" name="Picture 4"/>
          <p:cNvPicPr>
            <a:picLocks noChangeAspect="1" noChangeArrowheads="1"/>
          </p:cNvPicPr>
          <p:nvPr/>
        </p:nvPicPr>
        <p:blipFill>
          <a:blip r:embed="rId3" cstate="print"/>
          <a:srcRect/>
          <a:stretch>
            <a:fillRect/>
          </a:stretch>
        </p:blipFill>
        <p:spPr bwMode="auto">
          <a:xfrm>
            <a:off x="457200" y="5562600"/>
            <a:ext cx="5381625" cy="247650"/>
          </a:xfrm>
          <a:prstGeom prst="rect">
            <a:avLst/>
          </a:prstGeom>
          <a:noFill/>
          <a:ln w="9525">
            <a:noFill/>
            <a:miter lim="800000"/>
            <a:headEnd/>
            <a:tailEnd/>
          </a:ln>
          <a:effectLst/>
        </p:spPr>
      </p:pic>
      <p:sp>
        <p:nvSpPr>
          <p:cNvPr id="7" name="Oval 6"/>
          <p:cNvSpPr>
            <a:spLocks noChangeArrowheads="1"/>
          </p:cNvSpPr>
          <p:nvPr/>
        </p:nvSpPr>
        <p:spPr bwMode="ltGray">
          <a:xfrm>
            <a:off x="4495800" y="5486400"/>
            <a:ext cx="533400" cy="381000"/>
          </a:xfrm>
          <a:prstGeom prst="ellipse">
            <a:avLst/>
          </a:prstGeom>
          <a:noFill/>
          <a:ln w="12700" algn="ctr">
            <a:solidFill>
              <a:schemeClr val="tx2"/>
            </a:solidFill>
            <a:round/>
            <a:headEnd/>
            <a:tailEnd/>
          </a:ln>
          <a:effectLst/>
        </p:spPr>
        <p:txBody>
          <a:bodyPr wrap="none" anchor="ctr"/>
          <a:lstStyle/>
          <a:p>
            <a:endParaRPr lang="en-US" dirty="0"/>
          </a:p>
        </p:txBody>
      </p:sp>
      <p:pic>
        <p:nvPicPr>
          <p:cNvPr id="285701" name="Picture 5"/>
          <p:cNvPicPr>
            <a:picLocks noChangeAspect="1" noChangeArrowheads="1"/>
          </p:cNvPicPr>
          <p:nvPr/>
        </p:nvPicPr>
        <p:blipFill>
          <a:blip r:embed="rId4" cstate="print"/>
          <a:srcRect/>
          <a:stretch>
            <a:fillRect/>
          </a:stretch>
        </p:blipFill>
        <p:spPr bwMode="auto">
          <a:xfrm>
            <a:off x="6858000" y="2667000"/>
            <a:ext cx="1800225" cy="2228850"/>
          </a:xfrm>
          <a:prstGeom prst="rect">
            <a:avLst/>
          </a:prstGeom>
          <a:noFill/>
          <a:ln w="9525">
            <a:noFill/>
            <a:miter lim="800000"/>
            <a:headEnd/>
            <a:tailEnd/>
          </a:ln>
          <a:effectLst/>
        </p:spPr>
      </p:pic>
    </p:spTree>
  </p:cSld>
  <p:clrMapOvr>
    <a:masterClrMapping/>
  </p:clrMapOvr>
  <p:transition>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Scorecard training report – Model Variable List</a:t>
            </a:r>
          </a:p>
        </p:txBody>
      </p:sp>
      <p:pic>
        <p:nvPicPr>
          <p:cNvPr id="286722" name="Picture 2"/>
          <p:cNvPicPr>
            <a:picLocks noChangeAspect="1" noChangeArrowheads="1"/>
          </p:cNvPicPr>
          <p:nvPr/>
        </p:nvPicPr>
        <p:blipFill>
          <a:blip r:embed="rId2" cstate="print"/>
          <a:srcRect/>
          <a:stretch>
            <a:fillRect/>
          </a:stretch>
        </p:blipFill>
        <p:spPr bwMode="auto">
          <a:xfrm>
            <a:off x="1600200" y="1676400"/>
            <a:ext cx="5953125" cy="4781550"/>
          </a:xfrm>
          <a:prstGeom prst="rect">
            <a:avLst/>
          </a:prstGeom>
          <a:noFill/>
          <a:ln w="9525">
            <a:noFill/>
            <a:miter lim="800000"/>
            <a:headEnd/>
            <a:tailEnd/>
          </a:ln>
          <a:effectLst/>
        </p:spPr>
      </p:pic>
    </p:spTree>
  </p:cSld>
  <p:clrMapOvr>
    <a:masterClrMapping/>
  </p:clrMapOvr>
  <p:transition>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Scorecard training report – Model Detail Report</a:t>
            </a:r>
          </a:p>
        </p:txBody>
      </p:sp>
      <p:pic>
        <p:nvPicPr>
          <p:cNvPr id="287746" name="Picture 2"/>
          <p:cNvPicPr>
            <a:picLocks noChangeAspect="1" noChangeArrowheads="1"/>
          </p:cNvPicPr>
          <p:nvPr/>
        </p:nvPicPr>
        <p:blipFill>
          <a:blip r:embed="rId2" cstate="print"/>
          <a:srcRect/>
          <a:stretch>
            <a:fillRect/>
          </a:stretch>
        </p:blipFill>
        <p:spPr bwMode="auto">
          <a:xfrm>
            <a:off x="1447800" y="1828800"/>
            <a:ext cx="6229350" cy="4286250"/>
          </a:xfrm>
          <a:prstGeom prst="rect">
            <a:avLst/>
          </a:prstGeom>
          <a:noFill/>
          <a:ln w="9525">
            <a:noFill/>
            <a:miter lim="800000"/>
            <a:headEnd/>
            <a:tailEnd/>
          </a:ln>
          <a:effectLst/>
        </p:spPr>
      </p:pic>
    </p:spTree>
  </p:cSld>
  <p:clrMapOvr>
    <a:masterClrMapping/>
  </p:clrMapOvr>
  <p:transition>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Scorecard training report – Summary Score Statistics</a:t>
            </a:r>
          </a:p>
        </p:txBody>
      </p:sp>
      <p:pic>
        <p:nvPicPr>
          <p:cNvPr id="288770" name="Picture 2"/>
          <p:cNvPicPr>
            <a:picLocks noChangeAspect="1" noChangeArrowheads="1"/>
          </p:cNvPicPr>
          <p:nvPr/>
        </p:nvPicPr>
        <p:blipFill>
          <a:blip r:embed="rId2" cstate="print"/>
          <a:srcRect/>
          <a:stretch>
            <a:fillRect/>
          </a:stretch>
        </p:blipFill>
        <p:spPr bwMode="auto">
          <a:xfrm>
            <a:off x="1981200" y="1524000"/>
            <a:ext cx="4953000" cy="4953000"/>
          </a:xfrm>
          <a:prstGeom prst="rect">
            <a:avLst/>
          </a:prstGeom>
          <a:noFill/>
          <a:ln w="9525">
            <a:noFill/>
            <a:miter lim="800000"/>
            <a:headEnd/>
            <a:tailEnd/>
          </a:ln>
          <a:effectLst/>
        </p:spPr>
      </p:pic>
    </p:spTree>
  </p:cSld>
  <p:clrMapOvr>
    <a:masterClrMapping/>
  </p:clrMapOvr>
  <p:transition>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1006429"/>
          </a:xfrm>
        </p:spPr>
        <p:txBody>
          <a:bodyPr/>
          <a:lstStyle/>
          <a:p>
            <a:r>
              <a:rPr lang="en-US" dirty="0"/>
              <a:t>Model Performance Report – Summary Score Statistics of model score and champion score (if applicable) on both training and testing datasets (if applicable) </a:t>
            </a:r>
          </a:p>
        </p:txBody>
      </p:sp>
      <p:pic>
        <p:nvPicPr>
          <p:cNvPr id="289794" name="Picture 2"/>
          <p:cNvPicPr>
            <a:picLocks noChangeAspect="1" noChangeArrowheads="1"/>
          </p:cNvPicPr>
          <p:nvPr/>
        </p:nvPicPr>
        <p:blipFill>
          <a:blip r:embed="rId2" cstate="print"/>
          <a:srcRect/>
          <a:stretch>
            <a:fillRect/>
          </a:stretch>
        </p:blipFill>
        <p:spPr bwMode="auto">
          <a:xfrm>
            <a:off x="838200" y="2362200"/>
            <a:ext cx="7513637" cy="2943225"/>
          </a:xfrm>
          <a:prstGeom prst="rect">
            <a:avLst/>
          </a:prstGeom>
          <a:noFill/>
          <a:ln w="9525">
            <a:noFill/>
            <a:miter lim="800000"/>
            <a:headEnd/>
            <a:tailEnd/>
          </a:ln>
          <a:effectLst/>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5982"/>
            <a:ext cx="7048500" cy="499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Eclipse Workbench and the Model Builder Perspective</a:t>
            </a:r>
          </a:p>
        </p:txBody>
      </p:sp>
      <p:sp>
        <p:nvSpPr>
          <p:cNvPr id="5" name="Oval 4"/>
          <p:cNvSpPr/>
          <p:nvPr/>
        </p:nvSpPr>
        <p:spPr bwMode="auto">
          <a:xfrm>
            <a:off x="4419600" y="2362200"/>
            <a:ext cx="914400" cy="45720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7" name="Oval 6"/>
          <p:cNvSpPr/>
          <p:nvPr/>
        </p:nvSpPr>
        <p:spPr bwMode="auto">
          <a:xfrm>
            <a:off x="4572000" y="2209800"/>
            <a:ext cx="13716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9" name="Oval 6"/>
          <p:cNvSpPr>
            <a:spLocks noChangeArrowheads="1"/>
          </p:cNvSpPr>
          <p:nvPr/>
        </p:nvSpPr>
        <p:spPr bwMode="ltGray">
          <a:xfrm>
            <a:off x="7010400" y="1752600"/>
            <a:ext cx="9906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12" name="Oval 6"/>
          <p:cNvSpPr>
            <a:spLocks noChangeArrowheads="1"/>
          </p:cNvSpPr>
          <p:nvPr/>
        </p:nvSpPr>
        <p:spPr bwMode="ltGray">
          <a:xfrm>
            <a:off x="3505200" y="3581400"/>
            <a:ext cx="9144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8" name="Rectangle 7"/>
          <p:cNvSpPr/>
          <p:nvPr/>
        </p:nvSpPr>
        <p:spPr>
          <a:xfrm>
            <a:off x="533400" y="990600"/>
            <a:ext cx="8458200" cy="369332"/>
          </a:xfrm>
          <a:prstGeom prst="rect">
            <a:avLst/>
          </a:prstGeom>
        </p:spPr>
        <p:txBody>
          <a:bodyPr wrap="square">
            <a:spAutoFit/>
          </a:bodyPr>
          <a:lstStyle/>
          <a:p>
            <a:r>
              <a:rPr lang="en-US" dirty="0"/>
              <a:t>A Model Builder perspective in Eclipse dedicated to building predictive models</a:t>
            </a:r>
          </a:p>
        </p:txBody>
      </p:sp>
    </p:spTree>
  </p:cSld>
  <p:clrMapOvr>
    <a:masterClrMapping/>
  </p:clrMapOvr>
  <p:transition>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Model Performance Report – ROC Curve</a:t>
            </a:r>
          </a:p>
        </p:txBody>
      </p:sp>
      <p:pic>
        <p:nvPicPr>
          <p:cNvPr id="290818" name="Picture 2"/>
          <p:cNvPicPr>
            <a:picLocks noChangeAspect="1" noChangeArrowheads="1"/>
          </p:cNvPicPr>
          <p:nvPr/>
        </p:nvPicPr>
        <p:blipFill>
          <a:blip r:embed="rId2" cstate="print"/>
          <a:srcRect/>
          <a:stretch>
            <a:fillRect/>
          </a:stretch>
        </p:blipFill>
        <p:spPr bwMode="auto">
          <a:xfrm>
            <a:off x="1828800" y="1524000"/>
            <a:ext cx="5200650" cy="4908684"/>
          </a:xfrm>
          <a:prstGeom prst="rect">
            <a:avLst/>
          </a:prstGeom>
          <a:noFill/>
          <a:ln w="9525">
            <a:noFill/>
            <a:miter lim="800000"/>
            <a:headEnd/>
            <a:tailEnd/>
          </a:ln>
          <a:effectLst/>
        </p:spPr>
      </p:pic>
    </p:spTree>
  </p:cSld>
  <p:clrMapOvr>
    <a:masterClrMapping/>
  </p:clrMapOvr>
  <p:transition>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Reporting</a:t>
            </a:r>
          </a:p>
        </p:txBody>
      </p:sp>
      <p:sp>
        <p:nvSpPr>
          <p:cNvPr id="3" name="Content Placeholder 2"/>
          <p:cNvSpPr>
            <a:spLocks noGrp="1"/>
          </p:cNvSpPr>
          <p:nvPr>
            <p:ph idx="1"/>
          </p:nvPr>
        </p:nvSpPr>
        <p:spPr>
          <a:xfrm>
            <a:off x="381000" y="1143000"/>
            <a:ext cx="8534400" cy="397032"/>
          </a:xfrm>
        </p:spPr>
        <p:txBody>
          <a:bodyPr/>
          <a:lstStyle/>
          <a:p>
            <a:r>
              <a:rPr lang="en-US" dirty="0"/>
              <a:t>Model Performance Report – Score Distribution</a:t>
            </a:r>
          </a:p>
        </p:txBody>
      </p:sp>
      <p:pic>
        <p:nvPicPr>
          <p:cNvPr id="291842" name="Picture 2"/>
          <p:cNvPicPr>
            <a:picLocks noChangeAspect="1" noChangeArrowheads="1"/>
          </p:cNvPicPr>
          <p:nvPr/>
        </p:nvPicPr>
        <p:blipFill>
          <a:blip r:embed="rId2" cstate="print"/>
          <a:srcRect/>
          <a:stretch>
            <a:fillRect/>
          </a:stretch>
        </p:blipFill>
        <p:spPr bwMode="auto">
          <a:xfrm>
            <a:off x="1447800" y="1676400"/>
            <a:ext cx="6210300" cy="4505325"/>
          </a:xfrm>
          <a:prstGeom prst="rect">
            <a:avLst/>
          </a:prstGeom>
          <a:noFill/>
          <a:ln w="9525">
            <a:noFill/>
            <a:miter lim="800000"/>
            <a:headEnd/>
            <a:tailEnd/>
          </a:ln>
          <a:effectLst/>
        </p:spPr>
      </p:pic>
    </p:spTree>
  </p:cSld>
  <p:clrMapOvr>
    <a:masterClrMapping/>
  </p:clrMapOvr>
  <p:transition>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2" y="2160334"/>
            <a:ext cx="5634038" cy="272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Model Performance</a:t>
            </a:r>
          </a:p>
        </p:txBody>
      </p:sp>
      <p:sp>
        <p:nvSpPr>
          <p:cNvPr id="3" name="Content Placeholder 2"/>
          <p:cNvSpPr>
            <a:spLocks noGrp="1"/>
          </p:cNvSpPr>
          <p:nvPr>
            <p:ph idx="1"/>
          </p:nvPr>
        </p:nvSpPr>
        <p:spPr>
          <a:xfrm>
            <a:off x="381000" y="1143000"/>
            <a:ext cx="8534400" cy="1006429"/>
          </a:xfrm>
        </p:spPr>
        <p:txBody>
          <a:bodyPr/>
          <a:lstStyle/>
          <a:p>
            <a:r>
              <a:rPr lang="en-US" dirty="0"/>
              <a:t>User can create a Model Performance configuration to persist performance reporting settings, as well as compare performances of different score variables and models</a:t>
            </a:r>
          </a:p>
        </p:txBody>
      </p:sp>
      <p:pic>
        <p:nvPicPr>
          <p:cNvPr id="781315" name="Picture 3"/>
          <p:cNvPicPr>
            <a:picLocks noChangeAspect="1" noChangeArrowheads="1"/>
          </p:cNvPicPr>
          <p:nvPr/>
        </p:nvPicPr>
        <p:blipFill>
          <a:blip r:embed="rId3" cstate="print"/>
          <a:srcRect/>
          <a:stretch>
            <a:fillRect/>
          </a:stretch>
        </p:blipFill>
        <p:spPr bwMode="auto">
          <a:xfrm>
            <a:off x="1524000" y="4800600"/>
            <a:ext cx="5970588" cy="1609684"/>
          </a:xfrm>
          <a:prstGeom prst="rect">
            <a:avLst/>
          </a:prstGeom>
          <a:noFill/>
          <a:ln w="9525">
            <a:noFill/>
            <a:miter lim="800000"/>
            <a:headEnd/>
            <a:tailEnd/>
          </a:ln>
          <a:effectLst/>
        </p:spPr>
      </p:pic>
      <p:sp>
        <p:nvSpPr>
          <p:cNvPr id="6" name="Oval 5"/>
          <p:cNvSpPr>
            <a:spLocks noChangeArrowheads="1"/>
          </p:cNvSpPr>
          <p:nvPr/>
        </p:nvSpPr>
        <p:spPr bwMode="ltGray">
          <a:xfrm>
            <a:off x="7162800" y="4953000"/>
            <a:ext cx="304800" cy="3810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4821640" y="2514600"/>
            <a:ext cx="381000" cy="3810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Performance </a:t>
            </a:r>
          </a:p>
        </p:txBody>
      </p:sp>
      <p:sp>
        <p:nvSpPr>
          <p:cNvPr id="3" name="Content Placeholder 2"/>
          <p:cNvSpPr>
            <a:spLocks noGrp="1"/>
          </p:cNvSpPr>
          <p:nvPr>
            <p:ph idx="1"/>
          </p:nvPr>
        </p:nvSpPr>
        <p:spPr>
          <a:xfrm>
            <a:off x="381000" y="1143000"/>
            <a:ext cx="8534400" cy="701731"/>
          </a:xfrm>
        </p:spPr>
        <p:txBody>
          <a:bodyPr/>
          <a:lstStyle/>
          <a:p>
            <a:r>
              <a:rPr lang="en-US" dirty="0"/>
              <a:t>In Model Performance editor, user can add score variables and models</a:t>
            </a:r>
          </a:p>
        </p:txBody>
      </p:sp>
      <p:pic>
        <p:nvPicPr>
          <p:cNvPr id="782338" name="Picture 2"/>
          <p:cNvPicPr>
            <a:picLocks noChangeAspect="1" noChangeArrowheads="1"/>
          </p:cNvPicPr>
          <p:nvPr/>
        </p:nvPicPr>
        <p:blipFill>
          <a:blip r:embed="rId2" cstate="print"/>
          <a:srcRect/>
          <a:stretch>
            <a:fillRect/>
          </a:stretch>
        </p:blipFill>
        <p:spPr bwMode="auto">
          <a:xfrm>
            <a:off x="1143000" y="1981200"/>
            <a:ext cx="6965950" cy="3831640"/>
          </a:xfrm>
          <a:prstGeom prst="rect">
            <a:avLst/>
          </a:prstGeom>
          <a:noFill/>
          <a:ln w="9525">
            <a:noFill/>
            <a:miter lim="800000"/>
            <a:headEnd/>
            <a:tailEnd/>
          </a:ln>
          <a:effectLst/>
        </p:spPr>
      </p:pic>
    </p:spTree>
  </p:cSld>
  <p:clrMapOvr>
    <a:masterClrMapping/>
  </p:clrMapOvr>
  <p:transition>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Performance Report</a:t>
            </a:r>
          </a:p>
        </p:txBody>
      </p:sp>
      <p:sp>
        <p:nvSpPr>
          <p:cNvPr id="3" name="Content Placeholder 2"/>
          <p:cNvSpPr>
            <a:spLocks noGrp="1"/>
          </p:cNvSpPr>
          <p:nvPr>
            <p:ph idx="1"/>
          </p:nvPr>
        </p:nvSpPr>
        <p:spPr>
          <a:xfrm>
            <a:off x="381000" y="1143000"/>
            <a:ext cx="8534400" cy="701731"/>
          </a:xfrm>
        </p:spPr>
        <p:txBody>
          <a:bodyPr/>
          <a:lstStyle/>
          <a:p>
            <a:r>
              <a:rPr lang="en-US" dirty="0"/>
              <a:t>Model Performance report shows summary score statistics, ROC curves, as well as score distribution tables</a:t>
            </a:r>
          </a:p>
        </p:txBody>
      </p:sp>
      <p:pic>
        <p:nvPicPr>
          <p:cNvPr id="783362" name="Picture 2"/>
          <p:cNvPicPr>
            <a:picLocks noChangeAspect="1" noChangeArrowheads="1"/>
          </p:cNvPicPr>
          <p:nvPr/>
        </p:nvPicPr>
        <p:blipFill>
          <a:blip r:embed="rId2" cstate="print"/>
          <a:srcRect/>
          <a:stretch>
            <a:fillRect/>
          </a:stretch>
        </p:blipFill>
        <p:spPr bwMode="auto">
          <a:xfrm>
            <a:off x="1447800" y="1828800"/>
            <a:ext cx="6432550" cy="4441103"/>
          </a:xfrm>
          <a:prstGeom prst="rect">
            <a:avLst/>
          </a:prstGeom>
          <a:noFill/>
          <a:ln w="9525">
            <a:noFill/>
            <a:miter lim="800000"/>
            <a:headEnd/>
            <a:tailEnd/>
          </a:ln>
          <a:effectLst/>
        </p:spPr>
      </p:pic>
    </p:spTree>
  </p:cSld>
  <p:clrMapOvr>
    <a:masterClrMapping/>
  </p:clrMapOvr>
  <p:transition>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Building Scorecard</a:t>
            </a:r>
          </a:p>
        </p:txBody>
      </p:sp>
      <p:sp>
        <p:nvSpPr>
          <p:cNvPr id="3" name="Content Placeholder 2"/>
          <p:cNvSpPr>
            <a:spLocks noGrp="1"/>
          </p:cNvSpPr>
          <p:nvPr>
            <p:ph idx="1"/>
          </p:nvPr>
        </p:nvSpPr>
        <p:spPr>
          <a:xfrm>
            <a:off x="381000" y="1143000"/>
            <a:ext cx="8534400" cy="1458861"/>
          </a:xfrm>
        </p:spPr>
        <p:txBody>
          <a:bodyPr/>
          <a:lstStyle/>
          <a:p>
            <a:r>
              <a:rPr lang="en-US" dirty="0"/>
              <a:t>In this lab, you are going to</a:t>
            </a:r>
          </a:p>
          <a:p>
            <a:pPr lvl="1"/>
            <a:r>
              <a:rPr lang="en-US" dirty="0"/>
              <a:t>Practice using </a:t>
            </a:r>
            <a:r>
              <a:rPr lang="en-US" dirty="0" err="1"/>
              <a:t>AutoLoans</a:t>
            </a:r>
            <a:r>
              <a:rPr lang="en-US" dirty="0"/>
              <a:t> Dataset</a:t>
            </a:r>
          </a:p>
          <a:p>
            <a:pPr lvl="1"/>
            <a:r>
              <a:rPr lang="en-US" dirty="0"/>
              <a:t>Manually select variable for a scorecard model</a:t>
            </a:r>
          </a:p>
          <a:p>
            <a:pPr lvl="1"/>
            <a:r>
              <a:rPr lang="en-US" dirty="0"/>
              <a:t>Build a scorecard model</a:t>
            </a:r>
          </a:p>
        </p:txBody>
      </p:sp>
    </p:spTree>
    <p:extLst>
      <p:ext uri="{BB962C8B-B14F-4D97-AF65-F5344CB8AC3E}">
        <p14:creationId xmlns:p14="http://schemas.microsoft.com/office/powerpoint/2010/main" val="232981210"/>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Builder Perspective, Editors, and Views</a:t>
            </a:r>
          </a:p>
        </p:txBody>
      </p:sp>
      <p:sp>
        <p:nvSpPr>
          <p:cNvPr id="3" name="Content Placeholder 2"/>
          <p:cNvSpPr>
            <a:spLocks noGrp="1"/>
          </p:cNvSpPr>
          <p:nvPr>
            <p:ph idx="1"/>
          </p:nvPr>
        </p:nvSpPr>
        <p:spPr>
          <a:xfrm>
            <a:off x="381000" y="1143000"/>
            <a:ext cx="8534400" cy="3908762"/>
          </a:xfrm>
        </p:spPr>
        <p:txBody>
          <a:bodyPr/>
          <a:lstStyle/>
          <a:p>
            <a:r>
              <a:rPr lang="en-US" dirty="0"/>
              <a:t>In Eclipse, a perspective defines the initial set and layout of views and editors in the Workbench window. </a:t>
            </a:r>
          </a:p>
          <a:p>
            <a:r>
              <a:rPr lang="en-US" dirty="0"/>
              <a:t>Views support editors and provide alternative presentations as well as ways to navigate the information in your Workbench. </a:t>
            </a:r>
          </a:p>
          <a:p>
            <a:pPr lvl="1"/>
            <a:r>
              <a:rPr lang="en-US" dirty="0"/>
              <a:t>Project Explorer</a:t>
            </a:r>
          </a:p>
          <a:p>
            <a:pPr lvl="1"/>
            <a:r>
              <a:rPr lang="en-US" dirty="0"/>
              <a:t>Outline</a:t>
            </a:r>
          </a:p>
          <a:p>
            <a:pPr lvl="1"/>
            <a:r>
              <a:rPr lang="en-US" dirty="0"/>
              <a:t>Script editor</a:t>
            </a:r>
          </a:p>
          <a:p>
            <a:pPr lvl="1"/>
            <a:r>
              <a:rPr lang="en-US" dirty="0"/>
              <a:t>Flow editor</a:t>
            </a:r>
          </a:p>
          <a:p>
            <a:pPr lvl="1"/>
            <a:r>
              <a:rPr lang="en-US" dirty="0"/>
              <a:t>Data browser</a:t>
            </a:r>
          </a:p>
          <a:p>
            <a:pPr lvl="1"/>
            <a:r>
              <a:rPr lang="en-US" dirty="0"/>
              <a:t>…</a:t>
            </a:r>
          </a:p>
          <a:p>
            <a:endParaRPr lang="en-US" dirty="0"/>
          </a:p>
        </p:txBody>
      </p:sp>
      <p:pic>
        <p:nvPicPr>
          <p:cNvPr id="6" name="Picture 5" descr="outlineView.jpg"/>
          <p:cNvPicPr>
            <a:picLocks noChangeAspect="1"/>
          </p:cNvPicPr>
          <p:nvPr/>
        </p:nvPicPr>
        <p:blipFill>
          <a:blip r:embed="rId2" cstate="print"/>
          <a:stretch>
            <a:fillRect/>
          </a:stretch>
        </p:blipFill>
        <p:spPr>
          <a:xfrm>
            <a:off x="5791200" y="2590800"/>
            <a:ext cx="2571750" cy="3352800"/>
          </a:xfrm>
          <a:prstGeom prst="rect">
            <a:avLst/>
          </a:prstGeom>
        </p:spPr>
      </p:pic>
      <p:pic>
        <p:nvPicPr>
          <p:cNvPr id="497665" name="Picture 1"/>
          <p:cNvPicPr>
            <a:picLocks noChangeAspect="1" noChangeArrowheads="1"/>
          </p:cNvPicPr>
          <p:nvPr/>
        </p:nvPicPr>
        <p:blipFill>
          <a:blip r:embed="rId3" cstate="print"/>
          <a:srcRect/>
          <a:stretch>
            <a:fillRect/>
          </a:stretch>
        </p:blipFill>
        <p:spPr bwMode="auto">
          <a:xfrm>
            <a:off x="2971801" y="2590801"/>
            <a:ext cx="2721248" cy="3352800"/>
          </a:xfrm>
          <a:prstGeom prst="rect">
            <a:avLst/>
          </a:prstGeom>
          <a:noFill/>
          <a:ln w="9525">
            <a:noFill/>
            <a:miter lim="800000"/>
            <a:headEnd/>
            <a:tailEnd/>
          </a:ln>
          <a:effectLst/>
        </p:spPr>
      </p:pic>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42" name="Picture 2"/>
          <p:cNvPicPr>
            <a:picLocks noChangeAspect="1" noChangeArrowheads="1"/>
          </p:cNvPicPr>
          <p:nvPr/>
        </p:nvPicPr>
        <p:blipFill>
          <a:blip r:embed="rId2" cstate="print"/>
          <a:srcRect/>
          <a:stretch>
            <a:fillRect/>
          </a:stretch>
        </p:blipFill>
        <p:spPr bwMode="auto">
          <a:xfrm>
            <a:off x="381001" y="1143001"/>
            <a:ext cx="7543799" cy="363841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The Model Builder Perspective, Editors, and Views</a:t>
            </a:r>
          </a:p>
        </p:txBody>
      </p:sp>
      <p:pic>
        <p:nvPicPr>
          <p:cNvPr id="1008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90800"/>
            <a:ext cx="5961857" cy="3865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0836" name="Rectangle 84"/>
          <p:cNvSpPr>
            <a:spLocks noGrp="1" noChangeArrowheads="1"/>
          </p:cNvSpPr>
          <p:nvPr>
            <p:ph type="ctrTitle"/>
          </p:nvPr>
        </p:nvSpPr>
        <p:spPr/>
        <p:txBody>
          <a:bodyPr/>
          <a:lstStyle/>
          <a:p>
            <a:r>
              <a:rPr lang="en-US" dirty="0"/>
              <a:t>FICO Model Builder Introduction</a:t>
            </a:r>
          </a:p>
        </p:txBody>
      </p:sp>
    </p:spTree>
    <p:extLst>
      <p:ext uri="{BB962C8B-B14F-4D97-AF65-F5344CB8AC3E}">
        <p14:creationId xmlns:p14="http://schemas.microsoft.com/office/powerpoint/2010/main" val="2035135895"/>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212" y="3950732"/>
            <a:ext cx="6780987" cy="247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The Model Builder Perspective and Views</a:t>
            </a:r>
          </a:p>
        </p:txBody>
      </p:sp>
      <p:sp>
        <p:nvSpPr>
          <p:cNvPr id="5" name="TextBox 4"/>
          <p:cNvSpPr txBox="1"/>
          <p:nvPr/>
        </p:nvSpPr>
        <p:spPr>
          <a:xfrm>
            <a:off x="228600" y="3581400"/>
            <a:ext cx="4237057" cy="369332"/>
          </a:xfrm>
          <a:prstGeom prst="rect">
            <a:avLst/>
          </a:prstGeom>
          <a:noFill/>
        </p:spPr>
        <p:txBody>
          <a:bodyPr wrap="none" rtlCol="0">
            <a:spAutoFit/>
          </a:bodyPr>
          <a:lstStyle/>
          <a:p>
            <a:r>
              <a:rPr lang="en-US" dirty="0"/>
              <a:t>Reset current perspective to its defaults</a:t>
            </a:r>
          </a:p>
        </p:txBody>
      </p:sp>
      <p:sp>
        <p:nvSpPr>
          <p:cNvPr id="7" name="Oval 6"/>
          <p:cNvSpPr>
            <a:spLocks noChangeArrowheads="1"/>
          </p:cNvSpPr>
          <p:nvPr/>
        </p:nvSpPr>
        <p:spPr bwMode="ltGray">
          <a:xfrm>
            <a:off x="2743200" y="5047514"/>
            <a:ext cx="904874" cy="210285"/>
          </a:xfrm>
          <a:prstGeom prst="ellipse">
            <a:avLst/>
          </a:prstGeom>
          <a:noFill/>
          <a:ln w="12700" algn="ctr">
            <a:solidFill>
              <a:schemeClr val="tx2"/>
            </a:solidFill>
            <a:round/>
            <a:headEnd/>
            <a:tailEnd/>
          </a:ln>
          <a:effectLst/>
        </p:spPr>
        <p:txBody>
          <a:bodyPr wrap="none" anchor="ctr"/>
          <a:lstStyle/>
          <a:p>
            <a:endParaRPr lang="en-US" dirty="0"/>
          </a:p>
        </p:txBody>
      </p:sp>
      <p:sp>
        <p:nvSpPr>
          <p:cNvPr id="8" name="Oval 6"/>
          <p:cNvSpPr>
            <a:spLocks noChangeArrowheads="1"/>
          </p:cNvSpPr>
          <p:nvPr/>
        </p:nvSpPr>
        <p:spPr bwMode="ltGray">
          <a:xfrm>
            <a:off x="2590800" y="4114799"/>
            <a:ext cx="533400" cy="142875"/>
          </a:xfrm>
          <a:prstGeom prst="ellipse">
            <a:avLst/>
          </a:prstGeom>
          <a:noFill/>
          <a:ln w="12700" algn="ctr">
            <a:solidFill>
              <a:schemeClr val="tx2"/>
            </a:solidFill>
            <a:round/>
            <a:headEnd/>
            <a:tailEnd/>
          </a:ln>
          <a:effectLst/>
        </p:spPr>
        <p:txBody>
          <a:bodyPr wrap="none" anchor="ctr"/>
          <a:lstStyle/>
          <a:p>
            <a:endParaRPr lang="en-US" dirty="0"/>
          </a:p>
        </p:txBody>
      </p:sp>
      <p:pic>
        <p:nvPicPr>
          <p:cNvPr id="102401" name="Picture 1"/>
          <p:cNvPicPr>
            <a:picLocks noChangeAspect="1" noChangeArrowheads="1"/>
          </p:cNvPicPr>
          <p:nvPr/>
        </p:nvPicPr>
        <p:blipFill>
          <a:blip r:embed="rId3" cstate="print"/>
          <a:srcRect/>
          <a:stretch>
            <a:fillRect/>
          </a:stretch>
        </p:blipFill>
        <p:spPr bwMode="auto">
          <a:xfrm>
            <a:off x="547687" y="990600"/>
            <a:ext cx="5915025" cy="1847850"/>
          </a:xfrm>
          <a:prstGeom prst="rect">
            <a:avLst/>
          </a:prstGeom>
          <a:noFill/>
          <a:ln w="9525">
            <a:noFill/>
            <a:miter lim="800000"/>
            <a:headEnd/>
            <a:tailEnd/>
          </a:ln>
          <a:effectLst/>
        </p:spPr>
      </p:pic>
      <p:pic>
        <p:nvPicPr>
          <p:cNvPr id="10096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603" y="1828800"/>
            <a:ext cx="62007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31" y="2274743"/>
            <a:ext cx="5265738" cy="359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06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399" y="2819400"/>
            <a:ext cx="3860483"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Model Builder Example Projects</a:t>
            </a:r>
          </a:p>
        </p:txBody>
      </p:sp>
      <p:sp>
        <p:nvSpPr>
          <p:cNvPr id="3" name="Content Placeholder 2"/>
          <p:cNvSpPr>
            <a:spLocks noGrp="1"/>
          </p:cNvSpPr>
          <p:nvPr>
            <p:ph idx="1"/>
          </p:nvPr>
        </p:nvSpPr>
        <p:spPr>
          <a:xfrm>
            <a:off x="381000" y="1143000"/>
            <a:ext cx="8534400" cy="1091068"/>
          </a:xfrm>
        </p:spPr>
        <p:txBody>
          <a:bodyPr/>
          <a:lstStyle/>
          <a:p>
            <a:r>
              <a:rPr lang="en-US" dirty="0"/>
              <a:t>Model Builder 7 has example projects within its installation</a:t>
            </a:r>
          </a:p>
          <a:p>
            <a:r>
              <a:rPr lang="en-US" dirty="0"/>
              <a:t>The example projects contain sample datasets and script examples for various tasks </a:t>
            </a:r>
          </a:p>
        </p:txBody>
      </p:sp>
      <p:sp>
        <p:nvSpPr>
          <p:cNvPr id="8" name="Oval 7"/>
          <p:cNvSpPr>
            <a:spLocks noChangeArrowheads="1"/>
          </p:cNvSpPr>
          <p:nvPr/>
        </p:nvSpPr>
        <p:spPr bwMode="ltGray">
          <a:xfrm>
            <a:off x="3190875" y="5343525"/>
            <a:ext cx="12954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6" name="Rectangle 5"/>
          <p:cNvSpPr/>
          <p:nvPr/>
        </p:nvSpPr>
        <p:spPr bwMode="auto">
          <a:xfrm>
            <a:off x="4953000" y="4724400"/>
            <a:ext cx="2514600" cy="61912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Example Projects</a:t>
            </a:r>
          </a:p>
        </p:txBody>
      </p:sp>
      <p:pic>
        <p:nvPicPr>
          <p:cNvPr id="492545" name="Picture 1"/>
          <p:cNvPicPr>
            <a:picLocks noChangeAspect="1" noChangeArrowheads="1"/>
          </p:cNvPicPr>
          <p:nvPr/>
        </p:nvPicPr>
        <p:blipFill>
          <a:blip r:embed="rId2" cstate="print"/>
          <a:srcRect/>
          <a:stretch>
            <a:fillRect/>
          </a:stretch>
        </p:blipFill>
        <p:spPr bwMode="auto">
          <a:xfrm>
            <a:off x="990600" y="1143000"/>
            <a:ext cx="3295650" cy="4505325"/>
          </a:xfrm>
          <a:prstGeom prst="rect">
            <a:avLst/>
          </a:prstGeom>
          <a:noFill/>
          <a:ln w="9525">
            <a:noFill/>
            <a:miter lim="800000"/>
            <a:headEnd/>
            <a:tailEnd/>
          </a:ln>
          <a:effectLst/>
        </p:spPr>
      </p:pic>
      <p:pic>
        <p:nvPicPr>
          <p:cNvPr id="492547" name="Picture 3"/>
          <p:cNvPicPr>
            <a:picLocks noChangeAspect="1" noChangeArrowheads="1"/>
          </p:cNvPicPr>
          <p:nvPr/>
        </p:nvPicPr>
        <p:blipFill>
          <a:blip r:embed="rId3" cstate="print"/>
          <a:srcRect/>
          <a:stretch>
            <a:fillRect/>
          </a:stretch>
        </p:blipFill>
        <p:spPr bwMode="auto">
          <a:xfrm>
            <a:off x="4800600" y="1143000"/>
            <a:ext cx="3305175" cy="4495800"/>
          </a:xfrm>
          <a:prstGeom prst="rect">
            <a:avLst/>
          </a:prstGeom>
          <a:noFill/>
          <a:ln w="9525">
            <a:noFill/>
            <a:miter lim="800000"/>
            <a:headEnd/>
            <a:tailEnd/>
          </a:ln>
          <a:effec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497" name="Picture 1"/>
          <p:cNvPicPr>
            <a:picLocks noChangeAspect="1" noChangeArrowheads="1"/>
          </p:cNvPicPr>
          <p:nvPr/>
        </p:nvPicPr>
        <p:blipFill>
          <a:blip r:embed="rId2" cstate="print"/>
          <a:srcRect/>
          <a:stretch>
            <a:fillRect/>
          </a:stretch>
        </p:blipFill>
        <p:spPr bwMode="auto">
          <a:xfrm>
            <a:off x="609600" y="1524000"/>
            <a:ext cx="5219700" cy="14287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Model Builder Help System</a:t>
            </a:r>
          </a:p>
        </p:txBody>
      </p:sp>
      <p:sp>
        <p:nvSpPr>
          <p:cNvPr id="3" name="Content Placeholder 2"/>
          <p:cNvSpPr>
            <a:spLocks noGrp="1"/>
          </p:cNvSpPr>
          <p:nvPr>
            <p:ph idx="1"/>
          </p:nvPr>
        </p:nvSpPr>
        <p:spPr>
          <a:xfrm>
            <a:off x="381000" y="1143000"/>
            <a:ext cx="8534400" cy="397032"/>
          </a:xfrm>
        </p:spPr>
        <p:txBody>
          <a:bodyPr/>
          <a:lstStyle/>
          <a:p>
            <a:r>
              <a:rPr lang="en-US" dirty="0"/>
              <a:t>Model Builder 7 has sophisticated product documentation</a:t>
            </a:r>
          </a:p>
        </p:txBody>
      </p:sp>
      <p:pic>
        <p:nvPicPr>
          <p:cNvPr id="5" name="Picture 4" descr="help4.jpg"/>
          <p:cNvPicPr>
            <a:picLocks noChangeAspect="1"/>
          </p:cNvPicPr>
          <p:nvPr/>
        </p:nvPicPr>
        <p:blipFill>
          <a:blip r:embed="rId3" cstate="print"/>
          <a:stretch>
            <a:fillRect/>
          </a:stretch>
        </p:blipFill>
        <p:spPr>
          <a:xfrm>
            <a:off x="2819400" y="2590800"/>
            <a:ext cx="5181600" cy="3886200"/>
          </a:xfrm>
          <a:prstGeom prst="rect">
            <a:avLst/>
          </a:prstGeom>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Through the Help System</a:t>
            </a:r>
          </a:p>
        </p:txBody>
      </p:sp>
      <p:sp>
        <p:nvSpPr>
          <p:cNvPr id="3" name="Content Placeholder 2"/>
          <p:cNvSpPr>
            <a:spLocks noGrp="1"/>
          </p:cNvSpPr>
          <p:nvPr>
            <p:ph idx="1"/>
          </p:nvPr>
        </p:nvSpPr>
        <p:spPr>
          <a:xfrm>
            <a:off x="381000" y="1143000"/>
            <a:ext cx="8534400" cy="397032"/>
          </a:xfrm>
        </p:spPr>
        <p:txBody>
          <a:bodyPr/>
          <a:lstStyle/>
          <a:p>
            <a:r>
              <a:rPr lang="en-US" dirty="0"/>
              <a:t>The Help System supports keyword search</a:t>
            </a:r>
          </a:p>
        </p:txBody>
      </p:sp>
      <p:pic>
        <p:nvPicPr>
          <p:cNvPr id="4" name="Picture 3" descr="searchHelp.jpg"/>
          <p:cNvPicPr>
            <a:picLocks noChangeAspect="1"/>
          </p:cNvPicPr>
          <p:nvPr/>
        </p:nvPicPr>
        <p:blipFill>
          <a:blip r:embed="rId2" cstate="print"/>
          <a:stretch>
            <a:fillRect/>
          </a:stretch>
        </p:blipFill>
        <p:spPr>
          <a:xfrm>
            <a:off x="1143000" y="1600200"/>
            <a:ext cx="7010400" cy="4949726"/>
          </a:xfrm>
          <a:prstGeom prst="rect">
            <a:avLst/>
          </a:prstGeom>
        </p:spPr>
      </p:pic>
      <p:sp>
        <p:nvSpPr>
          <p:cNvPr id="5" name="Oval 4"/>
          <p:cNvSpPr>
            <a:spLocks noChangeArrowheads="1"/>
          </p:cNvSpPr>
          <p:nvPr/>
        </p:nvSpPr>
        <p:spPr bwMode="ltGray">
          <a:xfrm>
            <a:off x="1143000" y="1752600"/>
            <a:ext cx="12954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Search Scope</a:t>
            </a:r>
          </a:p>
        </p:txBody>
      </p:sp>
      <p:sp>
        <p:nvSpPr>
          <p:cNvPr id="3" name="Content Placeholder 2"/>
          <p:cNvSpPr>
            <a:spLocks noGrp="1"/>
          </p:cNvSpPr>
          <p:nvPr>
            <p:ph idx="1"/>
          </p:nvPr>
        </p:nvSpPr>
        <p:spPr>
          <a:xfrm>
            <a:off x="381000" y="1143000"/>
            <a:ext cx="8534400" cy="397032"/>
          </a:xfrm>
        </p:spPr>
        <p:txBody>
          <a:bodyPr/>
          <a:lstStyle/>
          <a:p>
            <a:r>
              <a:rPr lang="en-US" dirty="0"/>
              <a:t>User can define search scope</a:t>
            </a:r>
          </a:p>
        </p:txBody>
      </p:sp>
      <p:pic>
        <p:nvPicPr>
          <p:cNvPr id="776194" name="Picture 2"/>
          <p:cNvPicPr>
            <a:picLocks noChangeAspect="1" noChangeArrowheads="1"/>
          </p:cNvPicPr>
          <p:nvPr/>
        </p:nvPicPr>
        <p:blipFill>
          <a:blip r:embed="rId2" cstate="print"/>
          <a:srcRect/>
          <a:stretch>
            <a:fillRect/>
          </a:stretch>
        </p:blipFill>
        <p:spPr bwMode="auto">
          <a:xfrm>
            <a:off x="1295400" y="1600200"/>
            <a:ext cx="6523037" cy="4467225"/>
          </a:xfrm>
          <a:prstGeom prst="rect">
            <a:avLst/>
          </a:prstGeom>
          <a:noFill/>
          <a:ln w="9525">
            <a:noFill/>
            <a:miter lim="800000"/>
            <a:headEnd/>
            <a:tailEnd/>
          </a:ln>
          <a:effectLst/>
        </p:spPr>
      </p:pic>
      <p:sp>
        <p:nvSpPr>
          <p:cNvPr id="5" name="Oval 4"/>
          <p:cNvSpPr>
            <a:spLocks noChangeArrowheads="1"/>
          </p:cNvSpPr>
          <p:nvPr/>
        </p:nvSpPr>
        <p:spPr bwMode="ltGray">
          <a:xfrm>
            <a:off x="3581400" y="1905000"/>
            <a:ext cx="914400" cy="228600"/>
          </a:xfrm>
          <a:prstGeom prst="ellipse">
            <a:avLst/>
          </a:prstGeom>
          <a:noFill/>
          <a:ln w="12700" algn="ctr">
            <a:solidFill>
              <a:schemeClr val="tx2"/>
            </a:solidFill>
            <a:round/>
            <a:headEnd/>
            <a:tailEnd/>
          </a:ln>
          <a:effectLst/>
        </p:spPr>
        <p:txBody>
          <a:bodyPr wrap="none" anchor="ctr"/>
          <a:lstStyle/>
          <a:p>
            <a:endParaRPr lang="en-US" dirty="0"/>
          </a:p>
        </p:txBody>
      </p:sp>
      <p:sp>
        <p:nvSpPr>
          <p:cNvPr id="6" name="Oval 5"/>
          <p:cNvSpPr>
            <a:spLocks noChangeArrowheads="1"/>
          </p:cNvSpPr>
          <p:nvPr/>
        </p:nvSpPr>
        <p:spPr bwMode="ltGray">
          <a:xfrm>
            <a:off x="4267200" y="4724400"/>
            <a:ext cx="8382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Help System</a:t>
            </a:r>
          </a:p>
        </p:txBody>
      </p:sp>
      <p:sp>
        <p:nvSpPr>
          <p:cNvPr id="3" name="Content Placeholder 2"/>
          <p:cNvSpPr>
            <a:spLocks noGrp="1"/>
          </p:cNvSpPr>
          <p:nvPr>
            <p:ph idx="1"/>
          </p:nvPr>
        </p:nvSpPr>
        <p:spPr>
          <a:xfrm>
            <a:off x="381000" y="1143000"/>
            <a:ext cx="8534400" cy="1785104"/>
          </a:xfrm>
        </p:spPr>
        <p:txBody>
          <a:bodyPr/>
          <a:lstStyle/>
          <a:p>
            <a:r>
              <a:rPr lang="en-US" dirty="0"/>
              <a:t>When writing scripts, hover the mouse over script keywords to access the Interactive Help System (Available for routines in </a:t>
            </a:r>
            <a:r>
              <a:rPr lang="en-US" i="1" dirty="0"/>
              <a:t>app.task.* </a:t>
            </a:r>
            <a:r>
              <a:rPr lang="en-US" dirty="0"/>
              <a:t>package)</a:t>
            </a:r>
          </a:p>
          <a:p>
            <a:r>
              <a:rPr lang="en-US" dirty="0"/>
              <a:t>Hit F2 to keep the dialog</a:t>
            </a:r>
          </a:p>
          <a:p>
            <a:r>
              <a:rPr lang="en-US" dirty="0"/>
              <a:t>Click on the links to access documentation</a:t>
            </a:r>
            <a:endParaRPr lang="en-US" dirty="0">
              <a:solidFill>
                <a:srgbClr val="FF0000"/>
              </a:solidFill>
            </a:endParaRPr>
          </a:p>
        </p:txBody>
      </p:sp>
      <p:pic>
        <p:nvPicPr>
          <p:cNvPr id="4" name="Picture 3" descr="interactiveHelp1.jpg"/>
          <p:cNvPicPr>
            <a:picLocks noChangeAspect="1"/>
          </p:cNvPicPr>
          <p:nvPr/>
        </p:nvPicPr>
        <p:blipFill>
          <a:blip r:embed="rId2" cstate="print"/>
          <a:stretch>
            <a:fillRect/>
          </a:stretch>
        </p:blipFill>
        <p:spPr>
          <a:xfrm>
            <a:off x="1295400" y="2971800"/>
            <a:ext cx="6610350" cy="3419475"/>
          </a:xfrm>
          <a:prstGeom prst="rect">
            <a:avLst/>
          </a:prstGeom>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1.b Project Management	</a:t>
            </a:r>
          </a:p>
        </p:txBody>
      </p:sp>
      <p:sp>
        <p:nvSpPr>
          <p:cNvPr id="3" name="Content Placeholder 2"/>
          <p:cNvSpPr>
            <a:spLocks noGrp="1"/>
          </p:cNvSpPr>
          <p:nvPr>
            <p:ph idx="1"/>
          </p:nvPr>
        </p:nvSpPr>
        <p:spPr>
          <a:xfrm>
            <a:off x="381000" y="1143000"/>
            <a:ext cx="8534400" cy="1812804"/>
          </a:xfrm>
        </p:spPr>
        <p:txBody>
          <a:bodyPr/>
          <a:lstStyle/>
          <a:p>
            <a:r>
              <a:rPr lang="en-US" dirty="0"/>
              <a:t>At the end of this section, you will learn to:</a:t>
            </a:r>
          </a:p>
          <a:p>
            <a:pPr lvl="1"/>
            <a:r>
              <a:rPr lang="en-US" dirty="0"/>
              <a:t>Start Model Builder</a:t>
            </a:r>
          </a:p>
          <a:p>
            <a:pPr lvl="1"/>
            <a:r>
              <a:rPr lang="en-US" dirty="0"/>
              <a:t>Create a new project</a:t>
            </a:r>
          </a:p>
          <a:p>
            <a:pPr lvl="1"/>
            <a:r>
              <a:rPr lang="en-US" dirty="0"/>
              <a:t>Copy an existing project</a:t>
            </a:r>
          </a:p>
          <a:p>
            <a:pPr lvl="1"/>
            <a:r>
              <a:rPr lang="en-US" dirty="0"/>
              <a:t>Organize project workspace</a:t>
            </a:r>
          </a:p>
        </p:txBody>
      </p:sp>
    </p:spTree>
    <p:extLst>
      <p:ext uri="{BB962C8B-B14F-4D97-AF65-F5344CB8AC3E}">
        <p14:creationId xmlns:p14="http://schemas.microsoft.com/office/powerpoint/2010/main" val="2139490992"/>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Project Workspaces and Files </a:t>
            </a:r>
          </a:p>
        </p:txBody>
      </p:sp>
      <p:sp>
        <p:nvSpPr>
          <p:cNvPr id="3" name="Content Placeholder 2"/>
          <p:cNvSpPr>
            <a:spLocks noGrp="1"/>
          </p:cNvSpPr>
          <p:nvPr>
            <p:ph idx="1"/>
          </p:nvPr>
        </p:nvSpPr>
        <p:spPr>
          <a:xfrm>
            <a:off x="381000" y="1143000"/>
            <a:ext cx="8534400" cy="2953116"/>
          </a:xfrm>
        </p:spPr>
        <p:txBody>
          <a:bodyPr/>
          <a:lstStyle/>
          <a:p>
            <a:r>
              <a:rPr lang="en-US" dirty="0"/>
              <a:t>When Eclipse is first started, it prompts user to specify the location of a workspace</a:t>
            </a:r>
          </a:p>
          <a:p>
            <a:r>
              <a:rPr lang="en-US" dirty="0"/>
              <a:t>A workspace is a folder on the file system, and contains a number of projects</a:t>
            </a:r>
          </a:p>
          <a:p>
            <a:r>
              <a:rPr lang="en-US" dirty="0"/>
              <a:t>User can have multiple workspaces</a:t>
            </a:r>
          </a:p>
          <a:p>
            <a:r>
              <a:rPr lang="en-US" dirty="0"/>
              <a:t>All resources are organized into projects</a:t>
            </a:r>
          </a:p>
          <a:p>
            <a:r>
              <a:rPr lang="en-US" dirty="0"/>
              <a:t>A project is a collection of related project items and resources</a:t>
            </a:r>
          </a:p>
          <a:p>
            <a:r>
              <a:rPr lang="en-US" dirty="0"/>
              <a:t>A project has its own folder in a workspace</a:t>
            </a:r>
          </a:p>
        </p:txBody>
      </p:sp>
      <p:pic>
        <p:nvPicPr>
          <p:cNvPr id="487425" name="Picture 1"/>
          <p:cNvPicPr>
            <a:picLocks noChangeAspect="1" noChangeArrowheads="1"/>
          </p:cNvPicPr>
          <p:nvPr/>
        </p:nvPicPr>
        <p:blipFill>
          <a:blip r:embed="rId2" cstate="print"/>
          <a:srcRect/>
          <a:stretch>
            <a:fillRect/>
          </a:stretch>
        </p:blipFill>
        <p:spPr bwMode="auto">
          <a:xfrm>
            <a:off x="1905000" y="4114801"/>
            <a:ext cx="5029200" cy="2334126"/>
          </a:xfrm>
          <a:prstGeom prst="rect">
            <a:avLst/>
          </a:prstGeom>
          <a:noFill/>
          <a:ln w="9525">
            <a:noFill/>
            <a:miter lim="800000"/>
            <a:headEnd/>
            <a:tailEnd/>
          </a:ln>
          <a:effectLst/>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401" name="Picture 1"/>
          <p:cNvPicPr>
            <a:picLocks noChangeAspect="1" noChangeArrowheads="1"/>
          </p:cNvPicPr>
          <p:nvPr/>
        </p:nvPicPr>
        <p:blipFill>
          <a:blip r:embed="rId2" cstate="print"/>
          <a:srcRect/>
          <a:stretch>
            <a:fillRect/>
          </a:stretch>
        </p:blipFill>
        <p:spPr bwMode="auto">
          <a:xfrm>
            <a:off x="457201" y="1143001"/>
            <a:ext cx="4724400" cy="322621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Workspace and Project Folders</a:t>
            </a:r>
          </a:p>
        </p:txBody>
      </p:sp>
      <p:pic>
        <p:nvPicPr>
          <p:cNvPr id="486402" name="Picture 2"/>
          <p:cNvPicPr>
            <a:picLocks noChangeAspect="1" noChangeArrowheads="1"/>
          </p:cNvPicPr>
          <p:nvPr/>
        </p:nvPicPr>
        <p:blipFill>
          <a:blip r:embed="rId3" cstate="print"/>
          <a:srcRect/>
          <a:stretch>
            <a:fillRect/>
          </a:stretch>
        </p:blipFill>
        <p:spPr bwMode="auto">
          <a:xfrm>
            <a:off x="3657600" y="2590800"/>
            <a:ext cx="5029200" cy="3557031"/>
          </a:xfrm>
          <a:prstGeom prst="rect">
            <a:avLst/>
          </a:prstGeom>
          <a:noFill/>
          <a:ln w="9525">
            <a:noFill/>
            <a:miter lim="800000"/>
            <a:headEnd/>
            <a:tailEnd/>
          </a:ln>
          <a:effectLst/>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graphicFrame>
        <p:nvGraphicFramePr>
          <p:cNvPr id="7" name="Table 6"/>
          <p:cNvGraphicFramePr>
            <a:graphicFrameLocks noGrp="1"/>
          </p:cNvGraphicFramePr>
          <p:nvPr>
            <p:extLst>
              <p:ext uri="{D42A27DB-BD31-4B8C-83A1-F6EECF244321}">
                <p14:modId xmlns:p14="http://schemas.microsoft.com/office/powerpoint/2010/main" val="2316685142"/>
              </p:ext>
            </p:extLst>
          </p:nvPr>
        </p:nvGraphicFramePr>
        <p:xfrm>
          <a:off x="533400" y="1219200"/>
          <a:ext cx="8077200" cy="3628688"/>
        </p:xfrm>
        <a:graphic>
          <a:graphicData uri="http://schemas.openxmlformats.org/drawingml/2006/table">
            <a:tbl>
              <a:tblPr>
                <a:tableStyleId>{5C22544A-7EE6-4342-B048-85BDC9FD1C3A}</a:tableStyleId>
              </a:tblPr>
              <a:tblGrid>
                <a:gridCol w="1608131">
                  <a:extLst>
                    <a:ext uri="{9D8B030D-6E8A-4147-A177-3AD203B41FA5}">
                      <a16:colId xmlns:a16="http://schemas.microsoft.com/office/drawing/2014/main" val="20000"/>
                    </a:ext>
                  </a:extLst>
                </a:gridCol>
                <a:gridCol w="6469069">
                  <a:extLst>
                    <a:ext uri="{9D8B030D-6E8A-4147-A177-3AD203B41FA5}">
                      <a16:colId xmlns:a16="http://schemas.microsoft.com/office/drawing/2014/main" val="20001"/>
                    </a:ext>
                  </a:extLst>
                </a:gridCol>
              </a:tblGrid>
              <a:tr h="375722">
                <a:tc>
                  <a:txBody>
                    <a:bodyPr/>
                    <a:lstStyle/>
                    <a:p>
                      <a:pPr algn="l" rtl="0" fontAlgn="ctr"/>
                      <a:r>
                        <a:rPr lang="en-US" sz="2400" u="none" strike="noStrike" dirty="0">
                          <a:effectLst/>
                        </a:rPr>
                        <a:t>Section 1</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Key capabilities and value of Model Builder</a:t>
                      </a:r>
                    </a:p>
                  </a:txBody>
                  <a:tcPr marL="3350" marR="3350" marT="3350" marB="0" anchor="ctr"/>
                </a:tc>
                <a:extLst>
                  <a:ext uri="{0D108BD9-81ED-4DB2-BD59-A6C34878D82A}">
                    <a16:rowId xmlns:a16="http://schemas.microsoft.com/office/drawing/2014/main" val="10000"/>
                  </a:ext>
                </a:extLst>
              </a:tr>
              <a:tr h="375722">
                <a:tc>
                  <a:txBody>
                    <a:bodyPr/>
                    <a:lstStyle/>
                    <a:p>
                      <a:pPr algn="l" rtl="0" fontAlgn="ctr"/>
                      <a:r>
                        <a:rPr lang="en-US" sz="2400" u="none" strike="noStrike" dirty="0">
                          <a:effectLst/>
                        </a:rPr>
                        <a:t>Section 2</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FICO scorecard technology</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1"/>
                  </a:ext>
                </a:extLst>
              </a:tr>
              <a:tr h="375722">
                <a:tc>
                  <a:txBody>
                    <a:bodyPr/>
                    <a:lstStyle/>
                    <a:p>
                      <a:pPr algn="l" rtl="0" fontAlgn="ctr"/>
                      <a:r>
                        <a:rPr lang="en-US" sz="2400" u="none" strike="noStrike" dirty="0">
                          <a:effectLst/>
                        </a:rPr>
                        <a:t>Section 3</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Modeling Techniques in Model Builder 7</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2"/>
                  </a:ext>
                </a:extLst>
              </a:tr>
              <a:tr h="375722">
                <a:tc>
                  <a:txBody>
                    <a:bodyPr/>
                    <a:lstStyle/>
                    <a:p>
                      <a:pPr algn="l" rtl="0" fontAlgn="ctr"/>
                      <a:r>
                        <a:rPr lang="en-US" sz="2400" u="none" strike="noStrike" dirty="0">
                          <a:effectLst/>
                        </a:rPr>
                        <a:t>Section 4</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Introduction to Model Builder Scripting</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3"/>
                  </a:ext>
                </a:extLst>
              </a:tr>
              <a:tr h="375722">
                <a:tc>
                  <a:txBody>
                    <a:bodyPr/>
                    <a:lstStyle/>
                    <a:p>
                      <a:pPr algn="l" rtl="0" fontAlgn="ctr"/>
                      <a:r>
                        <a:rPr lang="en-US" sz="2400" u="none" strike="noStrike" dirty="0">
                          <a:effectLst/>
                        </a:rPr>
                        <a:t>Section 5</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Introduction to Scoring</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4"/>
                  </a:ext>
                </a:extLst>
              </a:tr>
              <a:tr h="375722">
                <a:tc>
                  <a:txBody>
                    <a:bodyPr/>
                    <a:lstStyle/>
                    <a:p>
                      <a:pPr algn="l" rtl="0" fontAlgn="ctr"/>
                      <a:r>
                        <a:rPr lang="en-US" sz="2400" u="none" strike="noStrike" dirty="0">
                          <a:effectLst/>
                        </a:rPr>
                        <a:t>Section 6</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Creating a Scorecard Model</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5"/>
                  </a:ext>
                </a:extLst>
              </a:tr>
              <a:tr h="375722">
                <a:tc>
                  <a:txBody>
                    <a:bodyPr/>
                    <a:lstStyle/>
                    <a:p>
                      <a:pPr algn="l" rtl="0" fontAlgn="ctr"/>
                      <a:r>
                        <a:rPr lang="en-US" sz="2400" u="none" strike="noStrike" dirty="0">
                          <a:effectLst/>
                        </a:rPr>
                        <a:t>Section 7</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a:effectLst/>
                        </a:rPr>
                        <a:t>Variable Binning – Fine Binning</a:t>
                      </a:r>
                      <a:endParaRPr lang="en-US" sz="2400" b="0" i="0" u="none" strike="noStrike">
                        <a:solidFill>
                          <a:srgbClr val="003F5F"/>
                        </a:solidFill>
                        <a:effectLst/>
                        <a:latin typeface="Arial"/>
                      </a:endParaRPr>
                    </a:p>
                  </a:txBody>
                  <a:tcPr marL="3350" marR="3350" marT="3350" marB="0" anchor="ctr"/>
                </a:tc>
                <a:extLst>
                  <a:ext uri="{0D108BD9-81ED-4DB2-BD59-A6C34878D82A}">
                    <a16:rowId xmlns:a16="http://schemas.microsoft.com/office/drawing/2014/main" val="10006"/>
                  </a:ext>
                </a:extLst>
              </a:tr>
              <a:tr h="375722">
                <a:tc>
                  <a:txBody>
                    <a:bodyPr/>
                    <a:lstStyle/>
                    <a:p>
                      <a:pPr algn="l" rtl="0" fontAlgn="ctr"/>
                      <a:r>
                        <a:rPr lang="en-US" sz="2400" u="none" strike="noStrike" dirty="0">
                          <a:effectLst/>
                        </a:rPr>
                        <a:t>Section 8</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Variable Binning – Coarse Binning</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7"/>
                  </a:ext>
                </a:extLst>
              </a:tr>
              <a:tr h="375722">
                <a:tc>
                  <a:txBody>
                    <a:bodyPr/>
                    <a:lstStyle/>
                    <a:p>
                      <a:pPr algn="l" rtl="0" fontAlgn="ctr"/>
                      <a:r>
                        <a:rPr lang="en-US" sz="2400" u="none" strike="noStrike" dirty="0">
                          <a:effectLst/>
                        </a:rPr>
                        <a:t>Section 9</a:t>
                      </a:r>
                      <a:endParaRPr lang="en-US" sz="2400" b="0" i="0" u="none" strike="noStrike" dirty="0">
                        <a:solidFill>
                          <a:srgbClr val="003F5F"/>
                        </a:solidFill>
                        <a:effectLst/>
                        <a:latin typeface="Arial"/>
                      </a:endParaRPr>
                    </a:p>
                  </a:txBody>
                  <a:tcPr marL="3350" marR="3350" marT="3350" marB="0" anchor="ctr"/>
                </a:tc>
                <a:tc>
                  <a:txBody>
                    <a:bodyPr/>
                    <a:lstStyle/>
                    <a:p>
                      <a:pPr algn="l" rtl="0" fontAlgn="ctr"/>
                      <a:r>
                        <a:rPr lang="en-US" sz="2400" u="none" strike="noStrike" dirty="0">
                          <a:effectLst/>
                        </a:rPr>
                        <a:t>Building Scorecard</a:t>
                      </a:r>
                      <a:endParaRPr lang="en-US" sz="2400" b="0" i="0" u="none" strike="noStrike" dirty="0">
                        <a:solidFill>
                          <a:srgbClr val="003F5F"/>
                        </a:solidFill>
                        <a:effectLst/>
                        <a:latin typeface="Arial"/>
                      </a:endParaRPr>
                    </a:p>
                  </a:txBody>
                  <a:tcPr marL="3350" marR="3350" marT="3350" marB="0" anchor="ctr"/>
                </a:tc>
                <a:extLst>
                  <a:ext uri="{0D108BD9-81ED-4DB2-BD59-A6C34878D82A}">
                    <a16:rowId xmlns:a16="http://schemas.microsoft.com/office/drawing/2014/main" val="10008"/>
                  </a:ext>
                </a:extLst>
              </a:tr>
              <a:tr h="221015">
                <a:tc>
                  <a:txBody>
                    <a:bodyPr/>
                    <a:lstStyle/>
                    <a:p>
                      <a:pPr algn="l" fontAlgn="b"/>
                      <a:endParaRPr lang="en-US" sz="1600" b="0" i="0" u="none" strike="noStrike" dirty="0">
                        <a:solidFill>
                          <a:srgbClr val="000000"/>
                        </a:solidFill>
                        <a:effectLst/>
                        <a:latin typeface="Calibri"/>
                      </a:endParaRPr>
                    </a:p>
                  </a:txBody>
                  <a:tcPr marL="3350" marR="3350" marT="3350" marB="0" anchor="b"/>
                </a:tc>
                <a:tc>
                  <a:txBody>
                    <a:bodyPr/>
                    <a:lstStyle/>
                    <a:p>
                      <a:pPr algn="l" fontAlgn="b"/>
                      <a:endParaRPr lang="en-US" sz="1600" b="0" i="0" u="none" strike="noStrike" dirty="0">
                        <a:solidFill>
                          <a:srgbClr val="000000"/>
                        </a:solidFill>
                        <a:effectLst/>
                        <a:latin typeface="Calibri"/>
                      </a:endParaRPr>
                    </a:p>
                  </a:txBody>
                  <a:tcPr marL="3350" marR="3350" marT="3350" marB="0" anchor="b"/>
                </a:tc>
                <a:extLst>
                  <a:ext uri="{0D108BD9-81ED-4DB2-BD59-A6C34878D82A}">
                    <a16:rowId xmlns:a16="http://schemas.microsoft.com/office/drawing/2014/main" val="10011"/>
                  </a:ext>
                </a:extLst>
              </a:tr>
            </a:tbl>
          </a:graphicData>
        </a:graphic>
      </p:graphicFrame>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828800"/>
            <a:ext cx="5867400" cy="458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Creating a New Model Builder 7 Project</a:t>
            </a:r>
          </a:p>
        </p:txBody>
      </p:sp>
      <p:sp>
        <p:nvSpPr>
          <p:cNvPr id="3" name="Content Placeholder 2"/>
          <p:cNvSpPr>
            <a:spLocks noGrp="1"/>
          </p:cNvSpPr>
          <p:nvPr>
            <p:ph idx="1"/>
          </p:nvPr>
        </p:nvSpPr>
        <p:spPr>
          <a:xfrm>
            <a:off x="381000" y="1143000"/>
            <a:ext cx="8534400" cy="2259080"/>
          </a:xfrm>
        </p:spPr>
        <p:txBody>
          <a:bodyPr/>
          <a:lstStyle/>
          <a:p>
            <a:r>
              <a:rPr lang="en-US" dirty="0"/>
              <a:t>Use the Model Builder Project wizard to create a new Model Builder Project.</a:t>
            </a:r>
          </a:p>
          <a:p>
            <a:endParaRPr lang="en-US" dirty="0"/>
          </a:p>
          <a:p>
            <a:endParaRPr lang="en-US" dirty="0"/>
          </a:p>
          <a:p>
            <a:endParaRPr lang="en-US" dirty="0"/>
          </a:p>
          <a:p>
            <a:endParaRPr lang="en-US" dirty="0"/>
          </a:p>
        </p:txBody>
      </p:sp>
      <p:sp>
        <p:nvSpPr>
          <p:cNvPr id="7" name="Oval 6"/>
          <p:cNvSpPr>
            <a:spLocks noChangeArrowheads="1"/>
          </p:cNvSpPr>
          <p:nvPr/>
        </p:nvSpPr>
        <p:spPr bwMode="ltGray">
          <a:xfrm>
            <a:off x="4419600" y="2076450"/>
            <a:ext cx="14478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305" name="Picture 1"/>
          <p:cNvPicPr>
            <a:picLocks noChangeAspect="1" noChangeArrowheads="1"/>
          </p:cNvPicPr>
          <p:nvPr/>
        </p:nvPicPr>
        <p:blipFill>
          <a:blip r:embed="rId2" cstate="print"/>
          <a:srcRect/>
          <a:stretch>
            <a:fillRect/>
          </a:stretch>
        </p:blipFill>
        <p:spPr bwMode="auto">
          <a:xfrm>
            <a:off x="1752600" y="3276600"/>
            <a:ext cx="5000625" cy="225742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Create a New Model Builder 7 Project </a:t>
            </a:r>
          </a:p>
        </p:txBody>
      </p:sp>
      <p:sp>
        <p:nvSpPr>
          <p:cNvPr id="3" name="Content Placeholder 2"/>
          <p:cNvSpPr>
            <a:spLocks noGrp="1"/>
          </p:cNvSpPr>
          <p:nvPr>
            <p:ph idx="1"/>
          </p:nvPr>
        </p:nvSpPr>
        <p:spPr>
          <a:xfrm>
            <a:off x="381000" y="1143000"/>
            <a:ext cx="8534400" cy="2062103"/>
          </a:xfrm>
        </p:spPr>
        <p:txBody>
          <a:bodyPr/>
          <a:lstStyle/>
          <a:p>
            <a:r>
              <a:rPr lang="en-US" dirty="0"/>
              <a:t>Specify the name of the new project</a:t>
            </a:r>
          </a:p>
          <a:p>
            <a:r>
              <a:rPr lang="en-US" dirty="0"/>
              <a:t>Specify the location of the new project</a:t>
            </a:r>
          </a:p>
          <a:p>
            <a:pPr lvl="1"/>
            <a:r>
              <a:rPr lang="en-US" dirty="0"/>
              <a:t>Use the default location: by default, Eclipse creates a folder with the same project name in the current workspace</a:t>
            </a:r>
          </a:p>
          <a:p>
            <a:pPr lvl="1"/>
            <a:r>
              <a:rPr lang="en-US" dirty="0"/>
              <a:t>Use an alternative custom location</a:t>
            </a:r>
          </a:p>
          <a:p>
            <a:pPr lvl="2"/>
            <a:r>
              <a:rPr lang="en-US" dirty="0"/>
              <a:t>There is option to use a remote file system</a:t>
            </a:r>
          </a:p>
        </p:txBody>
      </p:sp>
      <p:sp>
        <p:nvSpPr>
          <p:cNvPr id="8" name="Rectangle 7"/>
          <p:cNvSpPr/>
          <p:nvPr/>
        </p:nvSpPr>
        <p:spPr bwMode="auto">
          <a:xfrm>
            <a:off x="3733800" y="4267200"/>
            <a:ext cx="838200" cy="685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9" name="Rectangle 8"/>
          <p:cNvSpPr/>
          <p:nvPr/>
        </p:nvSpPr>
        <p:spPr bwMode="auto">
          <a:xfrm>
            <a:off x="2133600" y="4419600"/>
            <a:ext cx="4724400" cy="33855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10" name="Rectangle 6"/>
          <p:cNvSpPr>
            <a:spLocks noChangeArrowheads="1"/>
          </p:cNvSpPr>
          <p:nvPr/>
        </p:nvSpPr>
        <p:spPr bwMode="gray">
          <a:xfrm>
            <a:off x="1905000" y="4191000"/>
            <a:ext cx="4724400" cy="1219200"/>
          </a:xfrm>
          <a:prstGeom prst="rect">
            <a:avLst/>
          </a:prstGeom>
          <a:noFill/>
          <a:ln w="9525" algn="ctr">
            <a:solidFill>
              <a:schemeClr val="tx2"/>
            </a:solidFill>
            <a:miter lim="800000"/>
            <a:headEnd/>
            <a:tailEnd/>
          </a:ln>
          <a:effectLst/>
        </p:spPr>
        <p:txBody>
          <a:bodyPr wrap="none" lIns="45720" rIns="45720" anchor="ctr"/>
          <a:lstStyle/>
          <a:p>
            <a:endParaRPr lang="en-US"/>
          </a:p>
        </p:txBody>
      </p:sp>
      <p:sp>
        <p:nvSpPr>
          <p:cNvPr id="4" name="TextBox 3"/>
          <p:cNvSpPr txBox="1"/>
          <p:nvPr/>
        </p:nvSpPr>
        <p:spPr>
          <a:xfrm>
            <a:off x="1066800" y="5943600"/>
            <a:ext cx="6934200" cy="369332"/>
          </a:xfrm>
          <a:prstGeom prst="rect">
            <a:avLst/>
          </a:prstGeom>
          <a:noFill/>
        </p:spPr>
        <p:txBody>
          <a:bodyPr wrap="square" rtlCol="0">
            <a:spAutoFit/>
          </a:bodyPr>
          <a:lstStyle/>
          <a:p>
            <a:pPr algn="ctr"/>
            <a:r>
              <a:rPr lang="en-US" i="1" dirty="0">
                <a:solidFill>
                  <a:srgbClr val="FF0000"/>
                </a:solidFill>
              </a:rPr>
              <a:t>Always create a project inside a workspace!</a:t>
            </a:r>
          </a:p>
        </p:txBody>
      </p:sp>
      <p:sp>
        <p:nvSpPr>
          <p:cNvPr id="11" name="Oval 10"/>
          <p:cNvSpPr>
            <a:spLocks noChangeArrowheads="1"/>
          </p:cNvSpPr>
          <p:nvPr/>
        </p:nvSpPr>
        <p:spPr bwMode="ltGray">
          <a:xfrm>
            <a:off x="1905000" y="4588878"/>
            <a:ext cx="1600200" cy="287922"/>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Model Builder 7 Project </a:t>
            </a:r>
          </a:p>
        </p:txBody>
      </p:sp>
      <p:sp>
        <p:nvSpPr>
          <p:cNvPr id="3" name="Content Placeholder 2"/>
          <p:cNvSpPr>
            <a:spLocks noGrp="1"/>
          </p:cNvSpPr>
          <p:nvPr>
            <p:ph idx="1"/>
          </p:nvPr>
        </p:nvSpPr>
        <p:spPr>
          <a:xfrm>
            <a:off x="381000" y="1143000"/>
            <a:ext cx="8534400" cy="2622256"/>
          </a:xfrm>
        </p:spPr>
        <p:txBody>
          <a:bodyPr/>
          <a:lstStyle/>
          <a:p>
            <a:r>
              <a:rPr lang="en-US" dirty="0"/>
              <a:t>More options when creating a new project</a:t>
            </a:r>
          </a:p>
          <a:p>
            <a:pPr lvl="1"/>
            <a:r>
              <a:rPr lang="en-US" dirty="0"/>
              <a:t>Add detailed description of the new project</a:t>
            </a:r>
          </a:p>
          <a:p>
            <a:pPr lvl="1"/>
            <a:r>
              <a:rPr lang="en-US" dirty="0"/>
              <a:t>Specify optional sub folders in the new project</a:t>
            </a:r>
          </a:p>
          <a:p>
            <a:pPr lvl="2"/>
            <a:r>
              <a:rPr lang="en-US" i="1" dirty="0"/>
              <a:t>scripts</a:t>
            </a:r>
            <a:r>
              <a:rPr lang="en-US" dirty="0"/>
              <a:t>: contains script files (source code)</a:t>
            </a:r>
          </a:p>
          <a:p>
            <a:pPr lvl="2"/>
            <a:r>
              <a:rPr lang="en-US" i="1" dirty="0"/>
              <a:t>data</a:t>
            </a:r>
            <a:r>
              <a:rPr lang="en-US" dirty="0"/>
              <a:t>: contains dataset files</a:t>
            </a:r>
          </a:p>
          <a:p>
            <a:pPr lvl="2"/>
            <a:r>
              <a:rPr lang="en-US" i="1" dirty="0"/>
              <a:t>flows</a:t>
            </a:r>
            <a:r>
              <a:rPr lang="en-US" dirty="0"/>
              <a:t>: contains analytic flows</a:t>
            </a:r>
          </a:p>
          <a:p>
            <a:pPr lvl="2"/>
            <a:r>
              <a:rPr lang="en-US" dirty="0"/>
              <a:t>Use default or custom names</a:t>
            </a:r>
          </a:p>
          <a:p>
            <a:pPr lvl="1">
              <a:buNone/>
            </a:pPr>
            <a:endParaRPr lang="en-US" dirty="0"/>
          </a:p>
        </p:txBody>
      </p:sp>
      <p:pic>
        <p:nvPicPr>
          <p:cNvPr id="4" name="Picture 3" descr="newProject5.jpg"/>
          <p:cNvPicPr>
            <a:picLocks noChangeAspect="1"/>
          </p:cNvPicPr>
          <p:nvPr/>
        </p:nvPicPr>
        <p:blipFill>
          <a:blip r:embed="rId2" cstate="print"/>
          <a:stretch>
            <a:fillRect/>
          </a:stretch>
        </p:blipFill>
        <p:spPr>
          <a:xfrm>
            <a:off x="4495800" y="2514599"/>
            <a:ext cx="3962400" cy="3985043"/>
          </a:xfrm>
          <a:prstGeom prst="rect">
            <a:avLst/>
          </a:prstGeom>
        </p:spPr>
      </p:pic>
      <p:sp>
        <p:nvSpPr>
          <p:cNvPr id="5" name="Rectangle 6"/>
          <p:cNvSpPr>
            <a:spLocks noChangeArrowheads="1"/>
          </p:cNvSpPr>
          <p:nvPr/>
        </p:nvSpPr>
        <p:spPr bwMode="gray">
          <a:xfrm>
            <a:off x="4648200" y="4800600"/>
            <a:ext cx="2286000" cy="8382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57" name="Picture 1"/>
          <p:cNvPicPr>
            <a:picLocks noChangeAspect="1" noChangeArrowheads="1"/>
          </p:cNvPicPr>
          <p:nvPr/>
        </p:nvPicPr>
        <p:blipFill>
          <a:blip r:embed="rId2" cstate="print"/>
          <a:srcRect/>
          <a:stretch>
            <a:fillRect/>
          </a:stretch>
        </p:blipFill>
        <p:spPr bwMode="auto">
          <a:xfrm>
            <a:off x="533400" y="1828800"/>
            <a:ext cx="5000625" cy="292417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Copy an Existing Model Builder 7 Project</a:t>
            </a:r>
          </a:p>
        </p:txBody>
      </p:sp>
      <p:sp>
        <p:nvSpPr>
          <p:cNvPr id="3" name="Content Placeholder 2"/>
          <p:cNvSpPr>
            <a:spLocks noGrp="1"/>
          </p:cNvSpPr>
          <p:nvPr>
            <p:ph idx="1"/>
          </p:nvPr>
        </p:nvSpPr>
        <p:spPr>
          <a:xfrm>
            <a:off x="381000" y="1143000"/>
            <a:ext cx="8534400" cy="701731"/>
          </a:xfrm>
        </p:spPr>
        <p:txBody>
          <a:bodyPr/>
          <a:lstStyle/>
          <a:p>
            <a:r>
              <a:rPr lang="en-US" dirty="0"/>
              <a:t>When creating a new project, user has the option to copy an existing project</a:t>
            </a:r>
          </a:p>
        </p:txBody>
      </p:sp>
      <p:sp>
        <p:nvSpPr>
          <p:cNvPr id="5" name="Oval 4"/>
          <p:cNvSpPr>
            <a:spLocks noChangeArrowheads="1"/>
          </p:cNvSpPr>
          <p:nvPr/>
        </p:nvSpPr>
        <p:spPr bwMode="ltGray">
          <a:xfrm>
            <a:off x="609600" y="4267200"/>
            <a:ext cx="1600200" cy="228600"/>
          </a:xfrm>
          <a:prstGeom prst="ellipse">
            <a:avLst/>
          </a:prstGeom>
          <a:noFill/>
          <a:ln w="12700" algn="ctr">
            <a:solidFill>
              <a:schemeClr val="tx2"/>
            </a:solidFill>
            <a:round/>
            <a:headEnd/>
            <a:tailEnd/>
          </a:ln>
          <a:effectLst/>
        </p:spPr>
        <p:txBody>
          <a:bodyPr wrap="none" anchor="ctr"/>
          <a:lstStyle/>
          <a:p>
            <a:endParaRPr lang="en-US" dirty="0"/>
          </a:p>
        </p:txBody>
      </p:sp>
      <p:pic>
        <p:nvPicPr>
          <p:cNvPr id="7" name="Picture 6" descr="copyProject2.jpg"/>
          <p:cNvPicPr>
            <a:picLocks noChangeAspect="1"/>
          </p:cNvPicPr>
          <p:nvPr/>
        </p:nvPicPr>
        <p:blipFill>
          <a:blip r:embed="rId3" cstate="print"/>
          <a:stretch>
            <a:fillRect/>
          </a:stretch>
        </p:blipFill>
        <p:spPr>
          <a:xfrm>
            <a:off x="3733800" y="3962400"/>
            <a:ext cx="4867275" cy="1905000"/>
          </a:xfrm>
          <a:prstGeom prst="rect">
            <a:avLst/>
          </a:prstGeom>
        </p:spPr>
      </p:pic>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Import/Export an Existing Model Builder 7 Project</a:t>
            </a:r>
          </a:p>
        </p:txBody>
      </p:sp>
      <p:sp>
        <p:nvSpPr>
          <p:cNvPr id="3" name="Content Placeholder 2"/>
          <p:cNvSpPr>
            <a:spLocks noGrp="1"/>
          </p:cNvSpPr>
          <p:nvPr>
            <p:ph idx="1"/>
          </p:nvPr>
        </p:nvSpPr>
        <p:spPr>
          <a:xfrm>
            <a:off x="381000" y="1143000"/>
            <a:ext cx="8534400" cy="701731"/>
          </a:xfrm>
        </p:spPr>
        <p:txBody>
          <a:bodyPr/>
          <a:lstStyle/>
          <a:p>
            <a:r>
              <a:rPr lang="en-US" dirty="0"/>
              <a:t>User can also import/export a project from/to a zip file or project folder</a:t>
            </a:r>
          </a:p>
        </p:txBody>
      </p:sp>
      <p:pic>
        <p:nvPicPr>
          <p:cNvPr id="796674" name="Picture 2"/>
          <p:cNvPicPr>
            <a:picLocks noChangeAspect="1" noChangeArrowheads="1"/>
          </p:cNvPicPr>
          <p:nvPr/>
        </p:nvPicPr>
        <p:blipFill>
          <a:blip r:embed="rId2" cstate="print"/>
          <a:srcRect/>
          <a:stretch>
            <a:fillRect/>
          </a:stretch>
        </p:blipFill>
        <p:spPr bwMode="auto">
          <a:xfrm>
            <a:off x="1447800" y="1676400"/>
            <a:ext cx="3171825" cy="4727955"/>
          </a:xfrm>
          <a:prstGeom prst="rect">
            <a:avLst/>
          </a:prstGeom>
          <a:noFill/>
          <a:ln w="9525">
            <a:noFill/>
            <a:miter lim="800000"/>
            <a:headEnd/>
            <a:tailEnd/>
          </a:ln>
        </p:spPr>
      </p:pic>
      <p:sp>
        <p:nvSpPr>
          <p:cNvPr id="6" name="Oval 5"/>
          <p:cNvSpPr>
            <a:spLocks noChangeArrowheads="1"/>
          </p:cNvSpPr>
          <p:nvPr/>
        </p:nvSpPr>
        <p:spPr bwMode="ltGray">
          <a:xfrm>
            <a:off x="1447800" y="4800600"/>
            <a:ext cx="838200" cy="457200"/>
          </a:xfrm>
          <a:prstGeom prst="ellipse">
            <a:avLst/>
          </a:prstGeom>
          <a:noFill/>
          <a:ln w="12700" algn="ctr">
            <a:solidFill>
              <a:schemeClr val="tx2"/>
            </a:solidFill>
            <a:round/>
            <a:headEnd/>
            <a:tailEnd/>
          </a:ln>
          <a:effectLst/>
        </p:spPr>
        <p:txBody>
          <a:bodyPr wrap="none" anchor="ctr"/>
          <a:lstStyle/>
          <a:p>
            <a:endParaRPr lang="en-US" dirty="0"/>
          </a:p>
        </p:txBody>
      </p:sp>
      <p:pic>
        <p:nvPicPr>
          <p:cNvPr id="796675" name="Picture 3"/>
          <p:cNvPicPr>
            <a:picLocks noChangeAspect="1" noChangeArrowheads="1"/>
          </p:cNvPicPr>
          <p:nvPr/>
        </p:nvPicPr>
        <p:blipFill>
          <a:blip r:embed="rId3" cstate="print"/>
          <a:srcRect/>
          <a:stretch>
            <a:fillRect/>
          </a:stretch>
        </p:blipFill>
        <p:spPr bwMode="auto">
          <a:xfrm>
            <a:off x="5029200" y="2362200"/>
            <a:ext cx="3567113" cy="3736976"/>
          </a:xfrm>
          <a:prstGeom prst="rect">
            <a:avLst/>
          </a:prstGeom>
          <a:noFill/>
          <a:ln w="9525">
            <a:noFill/>
            <a:miter lim="800000"/>
            <a:headEnd/>
            <a:tailEnd/>
          </a:ln>
        </p:spPr>
      </p:pic>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a project is missing?</a:t>
            </a:r>
          </a:p>
        </p:txBody>
      </p:sp>
      <p:sp>
        <p:nvSpPr>
          <p:cNvPr id="3" name="Content Placeholder 2"/>
          <p:cNvSpPr>
            <a:spLocks noGrp="1"/>
          </p:cNvSpPr>
          <p:nvPr>
            <p:ph idx="1"/>
          </p:nvPr>
        </p:nvSpPr>
        <p:spPr>
          <a:xfrm>
            <a:off x="381000" y="1143000"/>
            <a:ext cx="8534400" cy="1445011"/>
          </a:xfrm>
        </p:spPr>
        <p:txBody>
          <a:bodyPr/>
          <a:lstStyle/>
          <a:p>
            <a:r>
              <a:rPr lang="en-US" dirty="0"/>
              <a:t>User may delete unused projects from the Project Explorer</a:t>
            </a:r>
          </a:p>
          <a:p>
            <a:pPr lvl="1"/>
            <a:r>
              <a:rPr lang="en-US" dirty="0"/>
              <a:t>With the option to keep or also remove project contents on disk</a:t>
            </a:r>
          </a:p>
          <a:p>
            <a:r>
              <a:rPr lang="en-US" dirty="0"/>
              <a:t>To bring a deleted (missing) project back, use File -&gt; Import -&gt; Existing Projects into Workspace</a:t>
            </a:r>
          </a:p>
        </p:txBody>
      </p:sp>
      <p:pic>
        <p:nvPicPr>
          <p:cNvPr id="1009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571750"/>
            <a:ext cx="3886200" cy="3915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a:spLocks noChangeArrowheads="1"/>
          </p:cNvSpPr>
          <p:nvPr/>
        </p:nvSpPr>
        <p:spPr bwMode="ltGray">
          <a:xfrm>
            <a:off x="2895600" y="3886200"/>
            <a:ext cx="1676400" cy="3810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1464080349"/>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2</a:t>
            </a:r>
            <a:br>
              <a:rPr lang="en-US" dirty="0">
                <a:cs typeface="Arial" charset="0"/>
              </a:rPr>
            </a:br>
            <a:r>
              <a:rPr lang="en-US" dirty="0">
                <a:cs typeface="Arial" charset="0"/>
              </a:rPr>
              <a:t>Data Import and Analysis</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2 Data Import and Analysis</a:t>
            </a:r>
          </a:p>
        </p:txBody>
      </p:sp>
      <p:sp>
        <p:nvSpPr>
          <p:cNvPr id="3" name="Content Placeholder 2"/>
          <p:cNvSpPr>
            <a:spLocks noGrp="1"/>
          </p:cNvSpPr>
          <p:nvPr>
            <p:ph idx="1"/>
          </p:nvPr>
        </p:nvSpPr>
        <p:spPr>
          <a:xfrm>
            <a:off x="381000" y="1143000"/>
            <a:ext cx="8534400" cy="3165482"/>
          </a:xfrm>
        </p:spPr>
        <p:txBody>
          <a:bodyPr/>
          <a:lstStyle/>
          <a:p>
            <a:r>
              <a:rPr lang="en-US" dirty="0"/>
              <a:t>At the end of this section, you will have learned to:</a:t>
            </a:r>
          </a:p>
          <a:p>
            <a:pPr lvl="1"/>
            <a:r>
              <a:rPr lang="en-US" dirty="0"/>
              <a:t>Describe the Model Builder 7 supported data file formats</a:t>
            </a:r>
          </a:p>
          <a:p>
            <a:pPr lvl="1"/>
            <a:r>
              <a:rPr lang="en-US" dirty="0"/>
              <a:t>Import data</a:t>
            </a:r>
          </a:p>
          <a:p>
            <a:pPr lvl="1"/>
            <a:r>
              <a:rPr lang="en-US" dirty="0"/>
              <a:t>Handle missing values</a:t>
            </a:r>
          </a:p>
          <a:p>
            <a:pPr lvl="1"/>
            <a:r>
              <a:rPr lang="en-US" dirty="0"/>
              <a:t>Use data browser to view data</a:t>
            </a:r>
          </a:p>
          <a:p>
            <a:pPr lvl="2"/>
            <a:r>
              <a:rPr lang="en-US" dirty="0"/>
              <a:t>Use filter in data browser</a:t>
            </a:r>
          </a:p>
          <a:p>
            <a:pPr lvl="1"/>
            <a:r>
              <a:rPr lang="en-US" dirty="0"/>
              <a:t>Describe and use data analysis tools</a:t>
            </a:r>
          </a:p>
          <a:p>
            <a:pPr lvl="1"/>
            <a:r>
              <a:rPr lang="en-US" dirty="0"/>
              <a:t>Use variable binning in data analysis</a:t>
            </a:r>
          </a:p>
          <a:p>
            <a:pPr lvl="1"/>
            <a:endParaRPr lang="en-US" dirty="0"/>
          </a:p>
        </p:txBody>
      </p:sp>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Data File Formats</a:t>
            </a:r>
          </a:p>
        </p:txBody>
      </p:sp>
      <p:sp>
        <p:nvSpPr>
          <p:cNvPr id="3" name="Content Placeholder 2"/>
          <p:cNvSpPr>
            <a:spLocks noGrp="1"/>
          </p:cNvSpPr>
          <p:nvPr>
            <p:ph idx="1"/>
          </p:nvPr>
        </p:nvSpPr>
        <p:spPr>
          <a:xfrm>
            <a:off x="381000" y="1143000"/>
            <a:ext cx="8534400" cy="4170372"/>
          </a:xfrm>
        </p:spPr>
        <p:txBody>
          <a:bodyPr/>
          <a:lstStyle/>
          <a:p>
            <a:r>
              <a:rPr lang="en-US" dirty="0"/>
              <a:t>Model Builder 7 supported data file formats</a:t>
            </a:r>
          </a:p>
          <a:p>
            <a:pPr lvl="1"/>
            <a:r>
              <a:rPr lang="en-US" dirty="0"/>
              <a:t>Text files</a:t>
            </a:r>
          </a:p>
          <a:p>
            <a:pPr lvl="2"/>
            <a:r>
              <a:rPr lang="en-US" dirty="0"/>
              <a:t>*.csv, *.txt, *.</a:t>
            </a:r>
            <a:r>
              <a:rPr lang="en-US" dirty="0" err="1"/>
              <a:t>csv.gz</a:t>
            </a:r>
            <a:r>
              <a:rPr lang="en-US" dirty="0"/>
              <a:t>, *.tab</a:t>
            </a:r>
          </a:p>
          <a:p>
            <a:pPr lvl="1"/>
            <a:r>
              <a:rPr lang="en-US" dirty="0"/>
              <a:t>SAS data files</a:t>
            </a:r>
          </a:p>
          <a:p>
            <a:pPr lvl="2"/>
            <a:r>
              <a:rPr lang="en-US" dirty="0"/>
              <a:t>*.sas7bdat</a:t>
            </a:r>
          </a:p>
          <a:p>
            <a:pPr lvl="2"/>
            <a:r>
              <a:rPr lang="en-US" dirty="0"/>
              <a:t>*.xpt, *.tpt, *.stx</a:t>
            </a:r>
          </a:p>
          <a:p>
            <a:pPr lvl="2"/>
            <a:r>
              <a:rPr lang="en-US" dirty="0"/>
              <a:t>*.sd1, *.ssd01, *ssd04</a:t>
            </a:r>
          </a:p>
          <a:p>
            <a:pPr lvl="1"/>
            <a:r>
              <a:rPr lang="en-US" dirty="0"/>
              <a:t>Database tables (through custom scripting)</a:t>
            </a:r>
          </a:p>
          <a:p>
            <a:pPr lvl="1"/>
            <a:r>
              <a:rPr lang="en-US" dirty="0"/>
              <a:t>Model Builder 2.x and 3.6.x native files</a:t>
            </a:r>
          </a:p>
          <a:p>
            <a:pPr lvl="2"/>
            <a:r>
              <a:rPr lang="en-US" dirty="0"/>
              <a:t>*.mbn</a:t>
            </a:r>
          </a:p>
          <a:p>
            <a:pPr lvl="1"/>
            <a:r>
              <a:rPr lang="en-US" dirty="0"/>
              <a:t>Model Builder 7 native files</a:t>
            </a:r>
          </a:p>
          <a:p>
            <a:pPr lvl="2"/>
            <a:r>
              <a:rPr lang="en-US" dirty="0"/>
              <a:t>*.mbd</a:t>
            </a:r>
          </a:p>
          <a:p>
            <a:pPr lvl="3"/>
            <a:endParaRPr lang="en-US" dirty="0"/>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76425"/>
            <a:ext cx="4027776"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97013"/>
            <a:ext cx="3841507" cy="459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Data Import Wizard</a:t>
            </a:r>
          </a:p>
        </p:txBody>
      </p:sp>
      <p:sp>
        <p:nvSpPr>
          <p:cNvPr id="3" name="Content Placeholder 2"/>
          <p:cNvSpPr>
            <a:spLocks noGrp="1"/>
          </p:cNvSpPr>
          <p:nvPr>
            <p:ph idx="1"/>
          </p:nvPr>
        </p:nvSpPr>
        <p:spPr>
          <a:xfrm>
            <a:off x="381000" y="1143000"/>
            <a:ext cx="8534400" cy="397032"/>
          </a:xfrm>
        </p:spPr>
        <p:txBody>
          <a:bodyPr/>
          <a:lstStyle/>
          <a:p>
            <a:r>
              <a:rPr lang="en-US" dirty="0"/>
              <a:t>Use Data Import Wizard to import data files</a:t>
            </a:r>
          </a:p>
        </p:txBody>
      </p:sp>
      <p:sp>
        <p:nvSpPr>
          <p:cNvPr id="6" name="Oval 5"/>
          <p:cNvSpPr>
            <a:spLocks noChangeArrowheads="1"/>
          </p:cNvSpPr>
          <p:nvPr/>
        </p:nvSpPr>
        <p:spPr bwMode="ltGray">
          <a:xfrm>
            <a:off x="609600" y="5334000"/>
            <a:ext cx="9144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4953000" y="3690937"/>
            <a:ext cx="12954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r>
              <a:rPr lang="en-US" dirty="0"/>
              <a:t>Section 1</a:t>
            </a:r>
            <a:br>
              <a:rPr lang="en-US" dirty="0"/>
            </a:br>
            <a:r>
              <a:rPr lang="en-US" dirty="0"/>
              <a:t>Key capabilities and value of Model Builder</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SAS Data</a:t>
            </a:r>
          </a:p>
        </p:txBody>
      </p:sp>
      <p:sp>
        <p:nvSpPr>
          <p:cNvPr id="3" name="Content Placeholder 2"/>
          <p:cNvSpPr>
            <a:spLocks noGrp="1"/>
          </p:cNvSpPr>
          <p:nvPr>
            <p:ph idx="1"/>
          </p:nvPr>
        </p:nvSpPr>
        <p:spPr>
          <a:xfrm>
            <a:off x="381000" y="1143000"/>
            <a:ext cx="8534400" cy="1686616"/>
          </a:xfrm>
        </p:spPr>
        <p:txBody>
          <a:bodyPr/>
          <a:lstStyle/>
          <a:p>
            <a:r>
              <a:rPr lang="en-US" dirty="0"/>
              <a:t>In Data Import wizard, we can specify parameters to control how the data is going to be imported</a:t>
            </a:r>
          </a:p>
          <a:p>
            <a:pPr lvl="1"/>
            <a:r>
              <a:rPr lang="en-US" dirty="0"/>
              <a:t>Data filter: use a filter query to view the records that satisfy the filter criteria (available only for SAS data files)</a:t>
            </a:r>
          </a:p>
          <a:p>
            <a:pPr lvl="1"/>
            <a:endParaRPr lang="en-US" dirty="0"/>
          </a:p>
        </p:txBody>
      </p:sp>
      <p:pic>
        <p:nvPicPr>
          <p:cNvPr id="4" name="Picture 3" descr="dataImport3.jpg"/>
          <p:cNvPicPr>
            <a:picLocks noChangeAspect="1"/>
          </p:cNvPicPr>
          <p:nvPr/>
        </p:nvPicPr>
        <p:blipFill>
          <a:blip r:embed="rId2" cstate="print"/>
          <a:stretch>
            <a:fillRect/>
          </a:stretch>
        </p:blipFill>
        <p:spPr>
          <a:xfrm>
            <a:off x="1981200" y="2514600"/>
            <a:ext cx="4953000" cy="3899297"/>
          </a:xfrm>
          <a:prstGeom prst="rect">
            <a:avLst/>
          </a:prstGeom>
        </p:spPr>
      </p:pic>
      <p:sp>
        <p:nvSpPr>
          <p:cNvPr id="5" name="Oval 4"/>
          <p:cNvSpPr>
            <a:spLocks noChangeArrowheads="1"/>
          </p:cNvSpPr>
          <p:nvPr/>
        </p:nvSpPr>
        <p:spPr bwMode="ltGray">
          <a:xfrm>
            <a:off x="2057400" y="3048000"/>
            <a:ext cx="15240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Text Data</a:t>
            </a:r>
          </a:p>
        </p:txBody>
      </p:sp>
      <p:sp>
        <p:nvSpPr>
          <p:cNvPr id="3" name="Content Placeholder 2"/>
          <p:cNvSpPr>
            <a:spLocks noGrp="1"/>
          </p:cNvSpPr>
          <p:nvPr>
            <p:ph idx="1"/>
          </p:nvPr>
        </p:nvSpPr>
        <p:spPr>
          <a:xfrm>
            <a:off x="381000" y="1143000"/>
            <a:ext cx="8534400" cy="397032"/>
          </a:xfrm>
        </p:spPr>
        <p:txBody>
          <a:bodyPr/>
          <a:lstStyle/>
          <a:p>
            <a:r>
              <a:rPr lang="en-US" dirty="0"/>
              <a:t>Parameters when importing a text data file (txt, </a:t>
            </a:r>
            <a:r>
              <a:rPr lang="en-US" dirty="0" err="1"/>
              <a:t>csv</a:t>
            </a:r>
            <a:r>
              <a:rPr lang="en-US" dirty="0"/>
              <a:t>, etc.), </a:t>
            </a:r>
          </a:p>
        </p:txBody>
      </p:sp>
      <p:pic>
        <p:nvPicPr>
          <p:cNvPr id="797698" name="Picture 2"/>
          <p:cNvPicPr>
            <a:picLocks noChangeAspect="1" noChangeArrowheads="1"/>
          </p:cNvPicPr>
          <p:nvPr/>
        </p:nvPicPr>
        <p:blipFill>
          <a:blip r:embed="rId2" cstate="print"/>
          <a:srcRect/>
          <a:stretch>
            <a:fillRect/>
          </a:stretch>
        </p:blipFill>
        <p:spPr bwMode="auto">
          <a:xfrm>
            <a:off x="1447800" y="1600200"/>
            <a:ext cx="6094413" cy="4842805"/>
          </a:xfrm>
          <a:prstGeom prst="rect">
            <a:avLst/>
          </a:prstGeom>
          <a:noFill/>
          <a:ln w="9525">
            <a:noFill/>
            <a:miter lim="800000"/>
            <a:headEnd/>
            <a:tailEnd/>
          </a:ln>
        </p:spPr>
      </p:pic>
      <p:sp>
        <p:nvSpPr>
          <p:cNvPr id="5" name="Oval 4"/>
          <p:cNvSpPr>
            <a:spLocks noChangeArrowheads="1"/>
          </p:cNvSpPr>
          <p:nvPr/>
        </p:nvSpPr>
        <p:spPr bwMode="ltGray">
          <a:xfrm>
            <a:off x="1676400" y="2362200"/>
            <a:ext cx="914400" cy="1143000"/>
          </a:xfrm>
          <a:prstGeom prst="ellipse">
            <a:avLst/>
          </a:prstGeom>
          <a:noFill/>
          <a:ln w="12700" algn="ctr">
            <a:solidFill>
              <a:schemeClr val="tx2"/>
            </a:solidFill>
            <a:round/>
            <a:headEnd/>
            <a:tailEnd/>
          </a:ln>
          <a:effectLst/>
        </p:spPr>
        <p:txBody>
          <a:bodyPr wrap="none" anchor="ctr"/>
          <a:lstStyle/>
          <a:p>
            <a:endParaRPr lang="en-US" dirty="0"/>
          </a:p>
        </p:txBody>
      </p:sp>
      <p:sp>
        <p:nvSpPr>
          <p:cNvPr id="6" name="Oval 5"/>
          <p:cNvSpPr>
            <a:spLocks noChangeArrowheads="1"/>
          </p:cNvSpPr>
          <p:nvPr/>
        </p:nvSpPr>
        <p:spPr bwMode="ltGray">
          <a:xfrm>
            <a:off x="3581400" y="2819400"/>
            <a:ext cx="15240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SAS Data</a:t>
            </a:r>
          </a:p>
        </p:txBody>
      </p:sp>
      <p:sp>
        <p:nvSpPr>
          <p:cNvPr id="3" name="Content Placeholder 2"/>
          <p:cNvSpPr>
            <a:spLocks noGrp="1"/>
          </p:cNvSpPr>
          <p:nvPr>
            <p:ph idx="1"/>
          </p:nvPr>
        </p:nvSpPr>
        <p:spPr>
          <a:xfrm>
            <a:off x="381000" y="1143000"/>
            <a:ext cx="8534400" cy="369332"/>
          </a:xfrm>
        </p:spPr>
        <p:txBody>
          <a:bodyPr/>
          <a:lstStyle/>
          <a:p>
            <a:pPr marL="233363" lvl="1" indent="-233363"/>
            <a:r>
              <a:rPr lang="en-US" dirty="0"/>
              <a:t>Specify variable mapping, including variable names and types</a:t>
            </a:r>
          </a:p>
        </p:txBody>
      </p:sp>
      <p:pic>
        <p:nvPicPr>
          <p:cNvPr id="4" name="Picture 3" descr="dataImport4.jpg"/>
          <p:cNvPicPr>
            <a:picLocks noChangeAspect="1"/>
          </p:cNvPicPr>
          <p:nvPr/>
        </p:nvPicPr>
        <p:blipFill>
          <a:blip r:embed="rId2" cstate="print"/>
          <a:stretch>
            <a:fillRect/>
          </a:stretch>
        </p:blipFill>
        <p:spPr>
          <a:xfrm>
            <a:off x="1219200" y="1618975"/>
            <a:ext cx="6629400" cy="4629425"/>
          </a:xfrm>
          <a:prstGeom prst="rect">
            <a:avLst/>
          </a:prstGeom>
        </p:spPr>
      </p:pic>
      <p:sp>
        <p:nvSpPr>
          <p:cNvPr id="5" name="Rectangle 6"/>
          <p:cNvSpPr>
            <a:spLocks noChangeArrowheads="1"/>
          </p:cNvSpPr>
          <p:nvPr/>
        </p:nvSpPr>
        <p:spPr bwMode="gray">
          <a:xfrm>
            <a:off x="3048000" y="2667000"/>
            <a:ext cx="3048000" cy="22860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 – Text Data</a:t>
            </a:r>
          </a:p>
        </p:txBody>
      </p:sp>
      <p:sp>
        <p:nvSpPr>
          <p:cNvPr id="3" name="Content Placeholder 2"/>
          <p:cNvSpPr>
            <a:spLocks noGrp="1"/>
          </p:cNvSpPr>
          <p:nvPr>
            <p:ph idx="1"/>
          </p:nvPr>
        </p:nvSpPr>
        <p:spPr>
          <a:xfrm>
            <a:off x="381000" y="1143000"/>
            <a:ext cx="8534400" cy="397032"/>
          </a:xfrm>
        </p:spPr>
        <p:txBody>
          <a:bodyPr/>
          <a:lstStyle/>
          <a:p>
            <a:r>
              <a:rPr lang="en-US" dirty="0"/>
              <a:t>Data mapping parameters when importing a text data file</a:t>
            </a:r>
          </a:p>
        </p:txBody>
      </p:sp>
      <p:pic>
        <p:nvPicPr>
          <p:cNvPr id="798722" name="Picture 2"/>
          <p:cNvPicPr>
            <a:picLocks noChangeAspect="1" noChangeArrowheads="1"/>
          </p:cNvPicPr>
          <p:nvPr/>
        </p:nvPicPr>
        <p:blipFill>
          <a:blip r:embed="rId2" cstate="print"/>
          <a:srcRect/>
          <a:stretch>
            <a:fillRect/>
          </a:stretch>
        </p:blipFill>
        <p:spPr bwMode="auto">
          <a:xfrm>
            <a:off x="1524000" y="1524000"/>
            <a:ext cx="6170613" cy="4903356"/>
          </a:xfrm>
          <a:prstGeom prst="rect">
            <a:avLst/>
          </a:prstGeom>
          <a:noFill/>
          <a:ln w="9525">
            <a:noFill/>
            <a:miter lim="800000"/>
            <a:headEnd/>
            <a:tailEnd/>
          </a:ln>
        </p:spPr>
      </p:pic>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 Data Import Parameters</a:t>
            </a:r>
          </a:p>
        </p:txBody>
      </p:sp>
      <p:sp>
        <p:nvSpPr>
          <p:cNvPr id="3" name="Content Placeholder 2"/>
          <p:cNvSpPr>
            <a:spLocks noGrp="1"/>
          </p:cNvSpPr>
          <p:nvPr>
            <p:ph idx="1"/>
          </p:nvPr>
        </p:nvSpPr>
        <p:spPr>
          <a:xfrm>
            <a:off x="304800" y="1030727"/>
            <a:ext cx="8534400" cy="2626873"/>
          </a:xfrm>
        </p:spPr>
        <p:txBody>
          <a:bodyPr/>
          <a:lstStyle/>
          <a:p>
            <a:r>
              <a:rPr lang="en-US" dirty="0"/>
              <a:t>Specify field attributes, including variable roles</a:t>
            </a:r>
          </a:p>
          <a:p>
            <a:pPr lvl="1"/>
            <a:r>
              <a:rPr lang="en-US" sz="1800" dirty="0"/>
              <a:t>Predictive input</a:t>
            </a:r>
          </a:p>
          <a:p>
            <a:pPr lvl="1"/>
            <a:r>
              <a:rPr lang="en-US" sz="1800" dirty="0"/>
              <a:t>Target</a:t>
            </a:r>
          </a:p>
          <a:p>
            <a:pPr lvl="1"/>
            <a:r>
              <a:rPr lang="en-US" sz="1800" dirty="0"/>
              <a:t>Sample weight</a:t>
            </a:r>
          </a:p>
          <a:p>
            <a:pPr lvl="1"/>
            <a:r>
              <a:rPr lang="en-US" sz="1800" dirty="0"/>
              <a:t>Train / test validate ID</a:t>
            </a:r>
          </a:p>
          <a:p>
            <a:pPr lvl="1"/>
            <a:r>
              <a:rPr lang="en-US" sz="1800" dirty="0"/>
              <a:t>Splitter variable</a:t>
            </a:r>
          </a:p>
          <a:p>
            <a:pPr lvl="1"/>
            <a:r>
              <a:rPr lang="en-US" sz="1800" dirty="0"/>
              <a:t>Record ID</a:t>
            </a:r>
          </a:p>
          <a:p>
            <a:pPr lvl="1"/>
            <a:r>
              <a:rPr lang="en-US" sz="1800" dirty="0"/>
              <a:t>Uninformative</a:t>
            </a:r>
          </a:p>
        </p:txBody>
      </p:sp>
      <p:pic>
        <p:nvPicPr>
          <p:cNvPr id="454657" name="Picture 1"/>
          <p:cNvPicPr>
            <a:picLocks noChangeAspect="1" noChangeArrowheads="1"/>
          </p:cNvPicPr>
          <p:nvPr/>
        </p:nvPicPr>
        <p:blipFill>
          <a:blip r:embed="rId2" cstate="print"/>
          <a:srcRect/>
          <a:stretch>
            <a:fillRect/>
          </a:stretch>
        </p:blipFill>
        <p:spPr bwMode="auto">
          <a:xfrm>
            <a:off x="2743200" y="2667000"/>
            <a:ext cx="6022975" cy="3666578"/>
          </a:xfrm>
          <a:prstGeom prst="rect">
            <a:avLst/>
          </a:prstGeom>
          <a:noFill/>
          <a:ln w="9525">
            <a:noFill/>
            <a:miter lim="800000"/>
            <a:headEnd/>
            <a:tailEnd/>
          </a:ln>
          <a:effectLst/>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Missing Values</a:t>
            </a:r>
          </a:p>
        </p:txBody>
      </p:sp>
      <p:sp>
        <p:nvSpPr>
          <p:cNvPr id="3" name="Content Placeholder 2"/>
          <p:cNvSpPr>
            <a:spLocks noGrp="1"/>
          </p:cNvSpPr>
          <p:nvPr>
            <p:ph idx="1"/>
          </p:nvPr>
        </p:nvSpPr>
        <p:spPr>
          <a:xfrm>
            <a:off x="381000" y="914400"/>
            <a:ext cx="8534400" cy="4949047"/>
          </a:xfrm>
        </p:spPr>
        <p:txBody>
          <a:bodyPr/>
          <a:lstStyle/>
          <a:p>
            <a:r>
              <a:rPr lang="en-US" dirty="0"/>
              <a:t>When importing a dataset, user can specify missing value mapping for each variable</a:t>
            </a:r>
          </a:p>
          <a:p>
            <a:r>
              <a:rPr lang="en-US" dirty="0"/>
              <a:t>Missing value mappings can be either global or variable-specific</a:t>
            </a:r>
          </a:p>
          <a:p>
            <a:pPr lvl="1"/>
            <a:r>
              <a:rPr lang="en-US" dirty="0"/>
              <a:t>Global Missing Value Mapping</a:t>
            </a:r>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a:buNone/>
            </a:pPr>
            <a:endParaRPr lang="en-US" dirty="0"/>
          </a:p>
        </p:txBody>
      </p:sp>
      <p:sp>
        <p:nvSpPr>
          <p:cNvPr id="6" name="Rectangle 6"/>
          <p:cNvSpPr>
            <a:spLocks noChangeArrowheads="1"/>
          </p:cNvSpPr>
          <p:nvPr/>
        </p:nvSpPr>
        <p:spPr bwMode="gray">
          <a:xfrm>
            <a:off x="1752600" y="3810000"/>
            <a:ext cx="3581400" cy="1447800"/>
          </a:xfrm>
          <a:prstGeom prst="rect">
            <a:avLst/>
          </a:prstGeom>
          <a:noFill/>
          <a:ln w="9525" algn="ctr">
            <a:solidFill>
              <a:schemeClr val="tx2"/>
            </a:solidFill>
            <a:miter lim="800000"/>
            <a:headEnd/>
            <a:tailEnd/>
          </a:ln>
          <a:effectLst/>
        </p:spPr>
        <p:txBody>
          <a:bodyPr wrap="none" lIns="45720" rIns="45720" anchor="ctr"/>
          <a:lstStyle/>
          <a:p>
            <a:endParaRPr lang="en-US"/>
          </a:p>
        </p:txBody>
      </p:sp>
      <p:pic>
        <p:nvPicPr>
          <p:cNvPr id="438273" name="Picture 1"/>
          <p:cNvPicPr>
            <a:picLocks noChangeAspect="1" noChangeArrowheads="1"/>
          </p:cNvPicPr>
          <p:nvPr/>
        </p:nvPicPr>
        <p:blipFill>
          <a:blip r:embed="rId2" cstate="print"/>
          <a:srcRect/>
          <a:stretch>
            <a:fillRect/>
          </a:stretch>
        </p:blipFill>
        <p:spPr bwMode="auto">
          <a:xfrm>
            <a:off x="1600200" y="2514600"/>
            <a:ext cx="5153025" cy="2924175"/>
          </a:xfrm>
          <a:prstGeom prst="rect">
            <a:avLst/>
          </a:prstGeom>
          <a:noFill/>
          <a:ln w="9525">
            <a:noFill/>
            <a:miter lim="800000"/>
            <a:headEnd/>
            <a:tailEnd/>
          </a:ln>
          <a:effec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Variable-Specific Missing Value Mapping</a:t>
            </a:r>
          </a:p>
        </p:txBody>
      </p:sp>
      <p:sp>
        <p:nvSpPr>
          <p:cNvPr id="3" name="Content Placeholder 2"/>
          <p:cNvSpPr>
            <a:spLocks noGrp="1"/>
          </p:cNvSpPr>
          <p:nvPr>
            <p:ph idx="1"/>
          </p:nvPr>
        </p:nvSpPr>
        <p:spPr>
          <a:xfrm>
            <a:off x="381000" y="1143000"/>
            <a:ext cx="8534400" cy="1091068"/>
          </a:xfrm>
        </p:spPr>
        <p:txBody>
          <a:bodyPr/>
          <a:lstStyle/>
          <a:p>
            <a:r>
              <a:rPr lang="en-US" dirty="0"/>
              <a:t>Click on one of the variables, then add variable-specific Missing Value Mapping</a:t>
            </a:r>
          </a:p>
          <a:p>
            <a:endParaRPr lang="en-US" dirty="0"/>
          </a:p>
        </p:txBody>
      </p:sp>
      <p:pic>
        <p:nvPicPr>
          <p:cNvPr id="777218" name="Picture 2"/>
          <p:cNvPicPr>
            <a:picLocks noChangeAspect="1" noChangeArrowheads="1"/>
          </p:cNvPicPr>
          <p:nvPr/>
        </p:nvPicPr>
        <p:blipFill>
          <a:blip r:embed="rId2" cstate="print"/>
          <a:srcRect/>
          <a:stretch>
            <a:fillRect/>
          </a:stretch>
        </p:blipFill>
        <p:spPr bwMode="auto">
          <a:xfrm>
            <a:off x="685800" y="1981200"/>
            <a:ext cx="7789863" cy="3876675"/>
          </a:xfrm>
          <a:prstGeom prst="rect">
            <a:avLst/>
          </a:prstGeom>
          <a:noFill/>
          <a:ln w="9525">
            <a:noFill/>
            <a:miter lim="800000"/>
            <a:headEnd/>
            <a:tailEnd/>
          </a:ln>
          <a:effectLst/>
        </p:spPr>
      </p:pic>
      <p:sp>
        <p:nvSpPr>
          <p:cNvPr id="5" name="Rectangle 6"/>
          <p:cNvSpPr>
            <a:spLocks noChangeArrowheads="1"/>
          </p:cNvSpPr>
          <p:nvPr/>
        </p:nvSpPr>
        <p:spPr bwMode="gray">
          <a:xfrm>
            <a:off x="762000" y="4495800"/>
            <a:ext cx="4038600" cy="12954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Missing Values</a:t>
            </a:r>
          </a:p>
        </p:txBody>
      </p:sp>
      <p:sp>
        <p:nvSpPr>
          <p:cNvPr id="3" name="Content Placeholder 2"/>
          <p:cNvSpPr>
            <a:spLocks noGrp="1"/>
          </p:cNvSpPr>
          <p:nvPr>
            <p:ph idx="1"/>
          </p:nvPr>
        </p:nvSpPr>
        <p:spPr>
          <a:xfrm>
            <a:off x="381000" y="1143000"/>
            <a:ext cx="8534400" cy="5255285"/>
          </a:xfrm>
        </p:spPr>
        <p:txBody>
          <a:bodyPr/>
          <a:lstStyle/>
          <a:p>
            <a:r>
              <a:rPr lang="en-US" dirty="0"/>
              <a:t>Missing values are sometimes called special values or special missing values</a:t>
            </a:r>
          </a:p>
          <a:p>
            <a:r>
              <a:rPr lang="en-US" dirty="0"/>
              <a:t>They are values defined by Model Builder when their values from original data source are unavailable or could not be determined</a:t>
            </a:r>
          </a:p>
          <a:p>
            <a:r>
              <a:rPr lang="en-US" dirty="0"/>
              <a:t>Values could be missing for various reasons. It is useful to think of a missing value as one of many, or as only a default missing value. </a:t>
            </a:r>
          </a:p>
          <a:p>
            <a:r>
              <a:rPr lang="en-US" dirty="0"/>
              <a:t>Missing values of </a:t>
            </a:r>
            <a:r>
              <a:rPr lang="en-US" b="1" i="1" dirty="0"/>
              <a:t>string</a:t>
            </a:r>
            <a:r>
              <a:rPr lang="en-US" dirty="0"/>
              <a:t> data are represented as empty strings</a:t>
            </a:r>
          </a:p>
          <a:p>
            <a:r>
              <a:rPr lang="en-US" dirty="0"/>
              <a:t>Missing values of </a:t>
            </a:r>
            <a:r>
              <a:rPr lang="en-US" b="1" i="1" dirty="0"/>
              <a:t>date</a:t>
            </a:r>
            <a:r>
              <a:rPr lang="en-US" dirty="0"/>
              <a:t> data are represented as </a:t>
            </a:r>
            <a:r>
              <a:rPr lang="en-US" b="1" dirty="0"/>
              <a:t>null</a:t>
            </a:r>
            <a:r>
              <a:rPr lang="en-US" dirty="0"/>
              <a:t>.</a:t>
            </a:r>
          </a:p>
          <a:p>
            <a:r>
              <a:rPr lang="en-US" dirty="0"/>
              <a:t>The </a:t>
            </a:r>
            <a:r>
              <a:rPr lang="en-US" b="1" i="1" dirty="0"/>
              <a:t>numeric</a:t>
            </a:r>
            <a:r>
              <a:rPr lang="en-US" dirty="0"/>
              <a:t> data type has </a:t>
            </a:r>
            <a:r>
              <a:rPr lang="en-US" b="1" dirty="0"/>
              <a:t>101</a:t>
            </a:r>
            <a:r>
              <a:rPr lang="en-US" dirty="0"/>
              <a:t> labeled missing values.</a:t>
            </a:r>
          </a:p>
          <a:p>
            <a:pPr lvl="1"/>
            <a:r>
              <a:rPr lang="en-US" dirty="0"/>
              <a:t>The missing values print with the labels MV, MV00, MV01,…, MV99</a:t>
            </a:r>
          </a:p>
          <a:p>
            <a:pPr lvl="1"/>
            <a:r>
              <a:rPr lang="en-US" dirty="0"/>
              <a:t>The missing values do not equal any non-missing values</a:t>
            </a:r>
          </a:p>
          <a:p>
            <a:pPr lvl="1"/>
            <a:r>
              <a:rPr lang="en-US" dirty="0"/>
              <a:t>The missing values can be sorted</a:t>
            </a:r>
          </a:p>
          <a:p>
            <a:pPr lvl="1"/>
            <a:r>
              <a:rPr lang="en-US" dirty="0"/>
              <a:t>When used as doubles, simple arithmetic operations involving missing values will return a missing value. </a:t>
            </a:r>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 Mapping</a:t>
            </a:r>
          </a:p>
        </p:txBody>
      </p:sp>
      <p:sp>
        <p:nvSpPr>
          <p:cNvPr id="3" name="Content Placeholder 2"/>
          <p:cNvSpPr>
            <a:spLocks noGrp="1"/>
          </p:cNvSpPr>
          <p:nvPr>
            <p:ph idx="1"/>
          </p:nvPr>
        </p:nvSpPr>
        <p:spPr>
          <a:xfrm>
            <a:off x="381000" y="1143000"/>
            <a:ext cx="8534400" cy="701731"/>
          </a:xfrm>
        </p:spPr>
        <p:txBody>
          <a:bodyPr/>
          <a:lstStyle/>
          <a:p>
            <a:r>
              <a:rPr lang="en-US" dirty="0"/>
              <a:t>Default mapping between Model Builder Classic, SAS, and Model Builder 7 missing values </a:t>
            </a:r>
          </a:p>
        </p:txBody>
      </p:sp>
      <p:pic>
        <p:nvPicPr>
          <p:cNvPr id="101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133600"/>
            <a:ext cx="5410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067655"/>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75135"/>
            <a:ext cx="8166936" cy="39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Examine Data Import Results</a:t>
            </a:r>
          </a:p>
        </p:txBody>
      </p:sp>
      <p:sp>
        <p:nvSpPr>
          <p:cNvPr id="3" name="Content Placeholder 2"/>
          <p:cNvSpPr>
            <a:spLocks noGrp="1"/>
          </p:cNvSpPr>
          <p:nvPr>
            <p:ph idx="1"/>
          </p:nvPr>
        </p:nvSpPr>
        <p:spPr>
          <a:xfrm>
            <a:off x="381000" y="990600"/>
            <a:ext cx="8534400" cy="1104918"/>
          </a:xfrm>
        </p:spPr>
        <p:txBody>
          <a:bodyPr/>
          <a:lstStyle/>
          <a:p>
            <a:r>
              <a:rPr lang="en-US" dirty="0"/>
              <a:t>New items generated</a:t>
            </a:r>
          </a:p>
          <a:p>
            <a:pPr lvl="1"/>
            <a:r>
              <a:rPr lang="en-US" dirty="0"/>
              <a:t>A Model Builder 7 native data file (*.mbd file)</a:t>
            </a:r>
          </a:p>
          <a:p>
            <a:pPr lvl="1"/>
            <a:r>
              <a:rPr lang="en-US" dirty="0"/>
              <a:t>Double click on the .</a:t>
            </a:r>
            <a:r>
              <a:rPr lang="en-US" dirty="0" err="1"/>
              <a:t>mbd</a:t>
            </a:r>
            <a:r>
              <a:rPr lang="en-US" dirty="0"/>
              <a:t> file to open the Data Browser</a:t>
            </a:r>
          </a:p>
        </p:txBody>
      </p:sp>
      <p:sp>
        <p:nvSpPr>
          <p:cNvPr id="5" name="Oval 4"/>
          <p:cNvSpPr>
            <a:spLocks noChangeArrowheads="1"/>
          </p:cNvSpPr>
          <p:nvPr/>
        </p:nvSpPr>
        <p:spPr bwMode="ltGray">
          <a:xfrm>
            <a:off x="2895600" y="5943600"/>
            <a:ext cx="838200" cy="228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Builder Overview</a:t>
            </a:r>
          </a:p>
        </p:txBody>
      </p:sp>
      <p:sp>
        <p:nvSpPr>
          <p:cNvPr id="5" name="Text Placeholder 4"/>
          <p:cNvSpPr>
            <a:spLocks noGrp="1"/>
          </p:cNvSpPr>
          <p:nvPr>
            <p:ph type="body" sz="quarter" idx="10"/>
          </p:nvPr>
        </p:nvSpPr>
        <p:spPr>
          <a:xfrm>
            <a:off x="283655" y="1088835"/>
            <a:ext cx="4635500" cy="5201796"/>
          </a:xfrm>
        </p:spPr>
        <p:txBody>
          <a:bodyPr/>
          <a:lstStyle/>
          <a:p>
            <a:pPr>
              <a:buNone/>
            </a:pPr>
            <a:r>
              <a:rPr lang="en-US" b="1" dirty="0"/>
              <a:t>Value Statement</a:t>
            </a:r>
          </a:p>
          <a:p>
            <a:pPr>
              <a:buNone/>
            </a:pPr>
            <a:r>
              <a:rPr lang="en-US" sz="1600" dirty="0"/>
              <a:t>	Build &amp; deploy better predictive models in less time with FICO Model Builder</a:t>
            </a:r>
          </a:p>
          <a:p>
            <a:pPr>
              <a:buNone/>
            </a:pPr>
            <a:endParaRPr lang="en-US" sz="1600" dirty="0"/>
          </a:p>
          <a:p>
            <a:pPr>
              <a:buNone/>
            </a:pPr>
            <a:r>
              <a:rPr lang="en-US" sz="1600" dirty="0"/>
              <a:t>	Extract business insights from your Big Data assets—including very large and unstructured data</a:t>
            </a:r>
          </a:p>
          <a:p>
            <a:pPr>
              <a:buNone/>
            </a:pPr>
            <a:endParaRPr lang="en-US" sz="1600" dirty="0"/>
          </a:p>
          <a:p>
            <a:pPr>
              <a:buNone/>
            </a:pPr>
            <a:r>
              <a:rPr lang="en-US" sz="1600" dirty="0"/>
              <a:t>	Use industry-leading FICO scorecard technology that combines analytic science and business expertise</a:t>
            </a:r>
          </a:p>
          <a:p>
            <a:pPr>
              <a:buNone/>
            </a:pPr>
            <a:endParaRPr lang="en-US" sz="1600" dirty="0"/>
          </a:p>
        </p:txBody>
      </p:sp>
      <p:grpSp>
        <p:nvGrpSpPr>
          <p:cNvPr id="8" name="Picture Placeholder 7"/>
          <p:cNvGrpSpPr>
            <a:grpSpLocks noGrp="1"/>
          </p:cNvGrpSpPr>
          <p:nvPr/>
        </p:nvGrpSpPr>
        <p:grpSpPr>
          <a:xfrm>
            <a:off x="4954114" y="1371735"/>
            <a:ext cx="4023360" cy="4416552"/>
            <a:chOff x="4419600" y="1676400"/>
            <a:chExt cx="4633913" cy="4895850"/>
          </a:xfrm>
        </p:grpSpPr>
        <p:pic>
          <p:nvPicPr>
            <p:cNvPr id="9" name="Picture 7"/>
            <p:cNvPicPr>
              <a:picLocks noChangeAspect="1" noChangeArrowheads="1"/>
            </p:cNvPicPr>
            <p:nvPr/>
          </p:nvPicPr>
          <p:blipFill>
            <a:blip r:embed="rId3" cstate="print"/>
            <a:srcRect/>
            <a:stretch>
              <a:fillRect/>
            </a:stretch>
          </p:blipFill>
          <p:spPr bwMode="gray">
            <a:xfrm>
              <a:off x="4800600" y="3200400"/>
              <a:ext cx="4252913" cy="17224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2"/>
            <p:cNvPicPr>
              <a:picLocks noChangeAspect="1" noChangeArrowheads="1"/>
            </p:cNvPicPr>
            <p:nvPr/>
          </p:nvPicPr>
          <p:blipFill>
            <a:blip r:embed="rId4" cstate="print"/>
            <a:srcRect/>
            <a:stretch>
              <a:fillRect/>
            </a:stretch>
          </p:blipFill>
          <p:spPr bwMode="auto">
            <a:xfrm>
              <a:off x="4724400" y="1676400"/>
              <a:ext cx="3810000" cy="2857500"/>
            </a:xfrm>
            <a:prstGeom prst="rect">
              <a:avLst/>
            </a:prstGeom>
            <a:ln>
              <a:headEnd/>
              <a:tailEnd/>
            </a:ln>
          </p:spPr>
          <p:style>
            <a:lnRef idx="3">
              <a:schemeClr val="lt1"/>
            </a:lnRef>
            <a:fillRef idx="1">
              <a:schemeClr val="accent4"/>
            </a:fillRef>
            <a:effectRef idx="1">
              <a:schemeClr val="accent4"/>
            </a:effectRef>
            <a:fontRef idx="minor">
              <a:schemeClr val="lt1"/>
            </a:fontRef>
          </p:style>
        </p:pic>
        <p:pic>
          <p:nvPicPr>
            <p:cNvPr id="11" name="Picture 10" descr="model_history.gif"/>
            <p:cNvPicPr>
              <a:picLocks noChangeAspect="1"/>
            </p:cNvPicPr>
            <p:nvPr/>
          </p:nvPicPr>
          <p:blipFill>
            <a:blip r:embed="rId5" cstate="print"/>
            <a:stretch>
              <a:fillRect/>
            </a:stretch>
          </p:blipFill>
          <p:spPr>
            <a:xfrm>
              <a:off x="4419600" y="4724400"/>
              <a:ext cx="3657600" cy="1277184"/>
            </a:xfrm>
            <a:prstGeom prst="rect">
              <a:avLst/>
            </a:prstGeom>
            <a:noFill/>
            <a:effectLst>
              <a:outerShdw blurRad="50800" dist="38100" dir="2700000" algn="tl" rotWithShape="0">
                <a:prstClr val="black">
                  <a:alpha val="40000"/>
                </a:prstClr>
              </a:outerShdw>
            </a:effectLst>
          </p:spPr>
        </p:pic>
        <p:pic>
          <p:nvPicPr>
            <p:cNvPr id="12" name="Picture 7"/>
            <p:cNvPicPr>
              <a:picLocks noChangeAspect="1" noChangeArrowheads="1"/>
            </p:cNvPicPr>
            <p:nvPr/>
          </p:nvPicPr>
          <p:blipFill>
            <a:blip r:embed="rId6" cstate="print"/>
            <a:srcRect/>
            <a:stretch>
              <a:fillRect/>
            </a:stretch>
          </p:blipFill>
          <p:spPr bwMode="ltGray">
            <a:xfrm>
              <a:off x="4876800" y="4191000"/>
              <a:ext cx="4038600" cy="2381250"/>
            </a:xfrm>
            <a:prstGeom prst="rect">
              <a:avLst/>
            </a:prstGeom>
            <a:noFill/>
            <a:ln w="9525" algn="ctr">
              <a:noFill/>
              <a:miter lim="800000"/>
              <a:headEnd/>
              <a:tailEnd/>
            </a:ln>
            <a:effectLst>
              <a:outerShdw blurRad="50800" dist="38100" dir="2700000" algn="tl" rotWithShape="0">
                <a:prstClr val="black">
                  <a:alpha val="40000"/>
                </a:prstClr>
              </a:outerShdw>
            </a:effectLst>
          </p:spPr>
        </p:pic>
        <p:pic>
          <p:nvPicPr>
            <p:cNvPr id="13" name="Picture 3"/>
            <p:cNvPicPr>
              <a:picLocks noChangeAspect="1" noChangeArrowheads="1"/>
            </p:cNvPicPr>
            <p:nvPr/>
          </p:nvPicPr>
          <p:blipFill>
            <a:blip r:embed="rId7" cstate="print"/>
            <a:stretch>
              <a:fillRect/>
            </a:stretch>
          </p:blipFill>
          <p:spPr bwMode="auto">
            <a:xfrm>
              <a:off x="6781800" y="4054344"/>
              <a:ext cx="2239605" cy="178302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sp>
        <p:nvSpPr>
          <p:cNvPr id="2" name="Rectangle 1"/>
          <p:cNvSpPr/>
          <p:nvPr/>
        </p:nvSpPr>
        <p:spPr>
          <a:xfrm>
            <a:off x="721154" y="4022049"/>
            <a:ext cx="3505200" cy="2462213"/>
          </a:xfrm>
          <a:prstGeom prst="rect">
            <a:avLst/>
          </a:prstGeom>
        </p:spPr>
        <p:txBody>
          <a:bodyPr wrap="square">
            <a:spAutoFit/>
          </a:bodyPr>
          <a:lstStyle/>
          <a:p>
            <a:pPr>
              <a:spcBef>
                <a:spcPts val="1200"/>
              </a:spcBef>
            </a:pPr>
            <a:r>
              <a:rPr lang="en-US" sz="1200" b="1" dirty="0"/>
              <a:t>Predictive model: </a:t>
            </a:r>
            <a:r>
              <a:rPr lang="en-US" sz="1200" dirty="0"/>
              <a:t>An analytic model that estimates future behaviors of entities (accounts, customers, transactions, etc.), based only on facts known at the time of scoring.</a:t>
            </a:r>
          </a:p>
          <a:p>
            <a:pPr>
              <a:spcBef>
                <a:spcPts val="1200"/>
              </a:spcBef>
            </a:pPr>
            <a:r>
              <a:rPr lang="en-US" sz="1200" b="1" dirty="0"/>
              <a:t>Scorecard: </a:t>
            </a:r>
            <a:r>
              <a:rPr lang="en-US" sz="1200" dirty="0"/>
              <a:t>A simple but powerful predictive model wherein data variables are binned into categories, each category carries a point value, and final scores are calculated by summing the points. Such scores can directly estimate or rank-order future outcomes such as an expected collection amount or the relative likelihood of delinquency or fraud.</a:t>
            </a:r>
          </a:p>
        </p:txBody>
      </p:sp>
    </p:spTree>
    <p:extLst>
      <p:ext uri="{BB962C8B-B14F-4D97-AF65-F5344CB8AC3E}">
        <p14:creationId xmlns:p14="http://schemas.microsoft.com/office/powerpoint/2010/main" val="1496913799"/>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457200" y="1066801"/>
            <a:ext cx="5465089" cy="3352800"/>
          </a:xfrm>
          <a:prstGeom prst="rect">
            <a:avLst/>
          </a:prstGeom>
          <a:noFill/>
          <a:ln w="9525">
            <a:noFill/>
            <a:miter lim="800000"/>
            <a:headEnd/>
            <a:tailEnd/>
          </a:ln>
          <a:effectLst/>
        </p:spPr>
      </p:pic>
      <p:pic>
        <p:nvPicPr>
          <p:cNvPr id="10168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352800"/>
            <a:ext cx="6399213" cy="310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Using the Data Browser</a:t>
            </a:r>
          </a:p>
        </p:txBody>
      </p:sp>
      <p:sp>
        <p:nvSpPr>
          <p:cNvPr id="6" name="Oval 5"/>
          <p:cNvSpPr>
            <a:spLocks noChangeArrowheads="1"/>
          </p:cNvSpPr>
          <p:nvPr/>
        </p:nvSpPr>
        <p:spPr bwMode="ltGray">
          <a:xfrm>
            <a:off x="990600" y="4171950"/>
            <a:ext cx="8382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3505200" y="6181725"/>
            <a:ext cx="9144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Tools </a:t>
            </a:r>
          </a:p>
        </p:txBody>
      </p:sp>
      <p:sp>
        <p:nvSpPr>
          <p:cNvPr id="3" name="Content Placeholder 2"/>
          <p:cNvSpPr>
            <a:spLocks noGrp="1"/>
          </p:cNvSpPr>
          <p:nvPr>
            <p:ph idx="1"/>
          </p:nvPr>
        </p:nvSpPr>
        <p:spPr>
          <a:xfrm>
            <a:off x="381000" y="1143000"/>
            <a:ext cx="8534400" cy="4873642"/>
          </a:xfrm>
        </p:spPr>
        <p:txBody>
          <a:bodyPr/>
          <a:lstStyle/>
          <a:p>
            <a:r>
              <a:rPr lang="en-US" dirty="0" err="1"/>
              <a:t>Univariate</a:t>
            </a:r>
            <a:r>
              <a:rPr lang="en-US" dirty="0"/>
              <a:t> statistics</a:t>
            </a:r>
          </a:p>
          <a:p>
            <a:pPr lvl="1"/>
            <a:r>
              <a:rPr lang="en-US" dirty="0"/>
              <a:t>Provides a summary table containing various descriptive statistics on selected variables. </a:t>
            </a:r>
          </a:p>
          <a:p>
            <a:pPr lvl="1"/>
            <a:r>
              <a:rPr lang="en-US" dirty="0"/>
              <a:t>E.g., mean, max, median, variance, standard deviation, etc.</a:t>
            </a:r>
          </a:p>
          <a:p>
            <a:r>
              <a:rPr lang="en-US" dirty="0"/>
              <a:t>Frequency distributions</a:t>
            </a:r>
          </a:p>
          <a:p>
            <a:pPr lvl="1"/>
            <a:r>
              <a:rPr lang="en-US" dirty="0"/>
              <a:t>Provides a numerical summary of data distribution </a:t>
            </a:r>
          </a:p>
          <a:p>
            <a:pPr lvl="1"/>
            <a:r>
              <a:rPr lang="en-US" dirty="0"/>
              <a:t>E.g., count, percentage, cumulative values</a:t>
            </a:r>
          </a:p>
          <a:p>
            <a:r>
              <a:rPr lang="en-US" dirty="0" err="1"/>
              <a:t>Quantiles</a:t>
            </a:r>
            <a:endParaRPr lang="en-US" dirty="0"/>
          </a:p>
          <a:p>
            <a:pPr lvl="1"/>
            <a:r>
              <a:rPr lang="en-US" dirty="0"/>
              <a:t>Points taken at specified intervals from the cumulative distribution function of a variable</a:t>
            </a:r>
          </a:p>
          <a:p>
            <a:r>
              <a:rPr lang="en-US" dirty="0" err="1"/>
              <a:t>Covariances</a:t>
            </a:r>
            <a:endParaRPr lang="en-US" dirty="0"/>
          </a:p>
          <a:p>
            <a:pPr lvl="1"/>
            <a:r>
              <a:rPr lang="en-US" dirty="0"/>
              <a:t>Measures the extent to which one variable changes according to the change of another variable, aka, correlation</a:t>
            </a:r>
          </a:p>
          <a:p>
            <a:pPr lvl="1"/>
            <a:endParaRPr lang="en-US" dirty="0"/>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2209800"/>
            <a:ext cx="6804025" cy="4164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Statistics Editor</a:t>
            </a:r>
          </a:p>
        </p:txBody>
      </p:sp>
      <p:sp>
        <p:nvSpPr>
          <p:cNvPr id="3" name="Content Placeholder 2"/>
          <p:cNvSpPr>
            <a:spLocks noGrp="1"/>
          </p:cNvSpPr>
          <p:nvPr>
            <p:ph idx="1"/>
          </p:nvPr>
        </p:nvSpPr>
        <p:spPr>
          <a:xfrm>
            <a:off x="381000" y="1143000"/>
            <a:ext cx="8534400" cy="1480405"/>
          </a:xfrm>
        </p:spPr>
        <p:txBody>
          <a:bodyPr/>
          <a:lstStyle/>
          <a:p>
            <a:r>
              <a:rPr lang="en-US" dirty="0"/>
              <a:t>Model Builder 7 has a Statistics Editor where user can define statistics calculation configurations</a:t>
            </a:r>
          </a:p>
          <a:p>
            <a:r>
              <a:rPr lang="en-US" dirty="0"/>
              <a:t>The Statistics Editor can be directly accessed from Data Browser</a:t>
            </a:r>
          </a:p>
          <a:p>
            <a:endParaRPr lang="en-US" dirty="0"/>
          </a:p>
        </p:txBody>
      </p:sp>
      <p:sp>
        <p:nvSpPr>
          <p:cNvPr id="5" name="Oval 4"/>
          <p:cNvSpPr>
            <a:spLocks noChangeArrowheads="1"/>
          </p:cNvSpPr>
          <p:nvPr/>
        </p:nvSpPr>
        <p:spPr bwMode="ltGray">
          <a:xfrm>
            <a:off x="7010400" y="2209800"/>
            <a:ext cx="304800" cy="3810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1344730"/>
            <a:ext cx="7694613"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Statistics Editor</a:t>
            </a:r>
          </a:p>
        </p:txBody>
      </p:sp>
      <p:sp>
        <p:nvSpPr>
          <p:cNvPr id="7" name="Rectangle 6"/>
          <p:cNvSpPr/>
          <p:nvPr/>
        </p:nvSpPr>
        <p:spPr bwMode="auto">
          <a:xfrm>
            <a:off x="1143000" y="48768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8" name="AutoShape 7"/>
          <p:cNvSpPr>
            <a:spLocks noChangeArrowheads="1"/>
          </p:cNvSpPr>
          <p:nvPr/>
        </p:nvSpPr>
        <p:spPr bwMode="ltGray">
          <a:xfrm>
            <a:off x="152399" y="3190875"/>
            <a:ext cx="1490663" cy="619125"/>
          </a:xfrm>
          <a:prstGeom prst="wedgeRoundRectCallout">
            <a:avLst>
              <a:gd name="adj1" fmla="val 42109"/>
              <a:gd name="adj2" fmla="val -102650"/>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Table list</a:t>
            </a:r>
          </a:p>
        </p:txBody>
      </p:sp>
      <p:sp>
        <p:nvSpPr>
          <p:cNvPr id="9" name="AutoShape 7"/>
          <p:cNvSpPr>
            <a:spLocks noChangeArrowheads="1"/>
          </p:cNvSpPr>
          <p:nvPr/>
        </p:nvSpPr>
        <p:spPr bwMode="ltGray">
          <a:xfrm>
            <a:off x="2852737" y="2362200"/>
            <a:ext cx="1490663" cy="619125"/>
          </a:xfrm>
          <a:prstGeom prst="wedgeRoundRectCallout">
            <a:avLst>
              <a:gd name="adj1" fmla="val -47912"/>
              <a:gd name="adj2" fmla="val 127520"/>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Variable list</a:t>
            </a:r>
          </a:p>
        </p:txBody>
      </p:sp>
      <p:sp>
        <p:nvSpPr>
          <p:cNvPr id="12" name="AutoShape 7"/>
          <p:cNvSpPr>
            <a:spLocks noChangeArrowheads="1"/>
          </p:cNvSpPr>
          <p:nvPr/>
        </p:nvSpPr>
        <p:spPr bwMode="ltGray">
          <a:xfrm>
            <a:off x="152400" y="5024437"/>
            <a:ext cx="1905000" cy="619125"/>
          </a:xfrm>
          <a:prstGeom prst="wedgeRoundRectCallout">
            <a:avLst>
              <a:gd name="adj1" fmla="val 30921"/>
              <a:gd name="adj2" fmla="val 97575"/>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Configuration tabs</a:t>
            </a:r>
          </a:p>
        </p:txBody>
      </p:sp>
      <p:sp>
        <p:nvSpPr>
          <p:cNvPr id="14" name="AutoShape 7"/>
          <p:cNvSpPr>
            <a:spLocks noChangeArrowheads="1"/>
          </p:cNvSpPr>
          <p:nvPr/>
        </p:nvSpPr>
        <p:spPr bwMode="ltGray">
          <a:xfrm>
            <a:off x="4343400" y="4343400"/>
            <a:ext cx="1490663" cy="619125"/>
          </a:xfrm>
          <a:prstGeom prst="wedgeRoundRectCallout">
            <a:avLst>
              <a:gd name="adj1" fmla="val 54844"/>
              <a:gd name="adj2" fmla="val -123548"/>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Available statistics</a:t>
            </a:r>
          </a:p>
        </p:txBody>
      </p:sp>
      <p:sp>
        <p:nvSpPr>
          <p:cNvPr id="15" name="AutoShape 7"/>
          <p:cNvSpPr>
            <a:spLocks noChangeArrowheads="1"/>
          </p:cNvSpPr>
          <p:nvPr/>
        </p:nvSpPr>
        <p:spPr bwMode="ltGray">
          <a:xfrm>
            <a:off x="7467600" y="3200400"/>
            <a:ext cx="1490663" cy="619125"/>
          </a:xfrm>
          <a:prstGeom prst="wedgeRoundRectCallout">
            <a:avLst>
              <a:gd name="adj1" fmla="val -37556"/>
              <a:gd name="adj2" fmla="val -119913"/>
              <a:gd name="adj3" fmla="val 16667"/>
            </a:avLst>
          </a:prstGeom>
          <a:solidFill>
            <a:schemeClr val="accent1">
              <a:alpha val="50195"/>
            </a:schemeClr>
          </a:solidFill>
          <a:ln w="38100" algn="ctr">
            <a:solidFill>
              <a:schemeClr val="tx2"/>
            </a:solidFill>
            <a:miter lim="800000"/>
            <a:headEnd/>
            <a:tailEnd/>
          </a:ln>
        </p:spPr>
        <p:txBody>
          <a:bodyPr anchor="ctr"/>
          <a:lstStyle/>
          <a:p>
            <a:pPr algn="ctr">
              <a:spcBef>
                <a:spcPct val="50000"/>
              </a:spcBef>
              <a:buClr>
                <a:srgbClr val="B2B2B2"/>
              </a:buClr>
              <a:buFont typeface="Wingdings" pitchFamily="2" charset="2"/>
              <a:buNone/>
            </a:pPr>
            <a:r>
              <a:rPr lang="en-US" sz="2000" dirty="0">
                <a:solidFill>
                  <a:schemeClr val="tx2"/>
                </a:solidFill>
              </a:rPr>
              <a:t>Actions</a:t>
            </a:r>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21" name="Picture 1"/>
          <p:cNvPicPr>
            <a:picLocks noChangeAspect="1" noChangeArrowheads="1"/>
          </p:cNvPicPr>
          <p:nvPr/>
        </p:nvPicPr>
        <p:blipFill>
          <a:blip r:embed="rId2" cstate="print"/>
          <a:srcRect/>
          <a:stretch>
            <a:fillRect/>
          </a:stretch>
        </p:blipFill>
        <p:spPr bwMode="auto">
          <a:xfrm>
            <a:off x="457200" y="1828800"/>
            <a:ext cx="5517693" cy="348138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Statistics Editor</a:t>
            </a:r>
          </a:p>
        </p:txBody>
      </p:sp>
      <p:sp>
        <p:nvSpPr>
          <p:cNvPr id="3" name="Content Placeholder 2"/>
          <p:cNvSpPr>
            <a:spLocks noGrp="1"/>
          </p:cNvSpPr>
          <p:nvPr>
            <p:ph idx="1"/>
          </p:nvPr>
        </p:nvSpPr>
        <p:spPr>
          <a:xfrm>
            <a:off x="381000" y="1143000"/>
            <a:ext cx="8534400" cy="4679743"/>
          </a:xfrm>
        </p:spPr>
        <p:txBody>
          <a:bodyPr/>
          <a:lstStyle/>
          <a:p>
            <a:r>
              <a:rPr lang="en-US" dirty="0"/>
              <a:t>Frequency configurations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Quantile</a:t>
            </a:r>
            <a:r>
              <a:rPr lang="en-US" dirty="0"/>
              <a:t> configurations</a:t>
            </a:r>
          </a:p>
        </p:txBody>
      </p:sp>
      <p:sp>
        <p:nvSpPr>
          <p:cNvPr id="7" name="Oval 6"/>
          <p:cNvSpPr>
            <a:spLocks noChangeArrowheads="1"/>
          </p:cNvSpPr>
          <p:nvPr/>
        </p:nvSpPr>
        <p:spPr bwMode="ltGray">
          <a:xfrm>
            <a:off x="914400" y="5029200"/>
            <a:ext cx="533400" cy="304800"/>
          </a:xfrm>
          <a:prstGeom prst="ellipse">
            <a:avLst/>
          </a:prstGeom>
          <a:noFill/>
          <a:ln w="12700" algn="ctr">
            <a:solidFill>
              <a:schemeClr val="tx2"/>
            </a:solidFill>
            <a:round/>
            <a:headEnd/>
            <a:tailEnd/>
          </a:ln>
          <a:effectLst/>
        </p:spPr>
        <p:txBody>
          <a:bodyPr wrap="none" anchor="ctr"/>
          <a:lstStyle/>
          <a:p>
            <a:endParaRPr lang="en-US" dirty="0"/>
          </a:p>
        </p:txBody>
      </p:sp>
      <p:pic>
        <p:nvPicPr>
          <p:cNvPr id="8" name="Picture 7" descr="quantile.jpg"/>
          <p:cNvPicPr>
            <a:picLocks noChangeAspect="1"/>
          </p:cNvPicPr>
          <p:nvPr/>
        </p:nvPicPr>
        <p:blipFill>
          <a:blip r:embed="rId3" cstate="print"/>
          <a:stretch>
            <a:fillRect/>
          </a:stretch>
        </p:blipFill>
        <p:spPr>
          <a:xfrm>
            <a:off x="4114800" y="1981200"/>
            <a:ext cx="4572000" cy="4102485"/>
          </a:xfrm>
          <a:prstGeom prst="rect">
            <a:avLst/>
          </a:prstGeom>
        </p:spPr>
      </p:pic>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Statistics Reports</a:t>
            </a:r>
          </a:p>
        </p:txBody>
      </p:sp>
      <p:sp>
        <p:nvSpPr>
          <p:cNvPr id="3" name="Content Placeholder 2"/>
          <p:cNvSpPr>
            <a:spLocks noGrp="1"/>
          </p:cNvSpPr>
          <p:nvPr>
            <p:ph idx="1"/>
          </p:nvPr>
        </p:nvSpPr>
        <p:spPr>
          <a:xfrm>
            <a:off x="381000" y="1143000"/>
            <a:ext cx="8534400" cy="2563779"/>
          </a:xfrm>
        </p:spPr>
        <p:txBody>
          <a:bodyPr/>
          <a:lstStyle/>
          <a:p>
            <a:r>
              <a:rPr lang="en-US" dirty="0"/>
              <a:t>After completing statistics configuration, user can click </a:t>
            </a:r>
            <a:r>
              <a:rPr lang="en-US" i="1" dirty="0"/>
              <a:t>“Run all reports” </a:t>
            </a:r>
            <a:r>
              <a:rPr lang="en-US" dirty="0"/>
              <a:t>and “</a:t>
            </a:r>
            <a:r>
              <a:rPr lang="en-US" i="1" dirty="0"/>
              <a:t>Run frequency reports</a:t>
            </a:r>
            <a:r>
              <a:rPr lang="en-US" dirty="0"/>
              <a:t>” links to generate statistics reports</a:t>
            </a:r>
          </a:p>
          <a:p>
            <a:r>
              <a:rPr lang="en-US" dirty="0"/>
              <a:t>Model Builder executes a script behind the </a:t>
            </a:r>
          </a:p>
          <a:p>
            <a:pPr>
              <a:buNone/>
            </a:pPr>
            <a:r>
              <a:rPr lang="en-US" dirty="0"/>
              <a:t>	scene to calculate all statistics based on</a:t>
            </a:r>
          </a:p>
          <a:p>
            <a:pPr>
              <a:buNone/>
            </a:pPr>
            <a:r>
              <a:rPr lang="en-US" dirty="0"/>
              <a:t>	the configurations defined in the</a:t>
            </a:r>
          </a:p>
          <a:p>
            <a:pPr>
              <a:buNone/>
            </a:pPr>
            <a:r>
              <a:rPr lang="en-US" dirty="0"/>
              <a:t>	Statistics Editor</a:t>
            </a:r>
          </a:p>
        </p:txBody>
      </p:sp>
      <p:pic>
        <p:nvPicPr>
          <p:cNvPr id="4" name="Picture 3" descr="runReport.jpg"/>
          <p:cNvPicPr>
            <a:picLocks noChangeAspect="1"/>
          </p:cNvPicPr>
          <p:nvPr/>
        </p:nvPicPr>
        <p:blipFill>
          <a:blip r:embed="rId2" cstate="print"/>
          <a:stretch>
            <a:fillRect/>
          </a:stretch>
        </p:blipFill>
        <p:spPr>
          <a:xfrm>
            <a:off x="6324600" y="2133600"/>
            <a:ext cx="2247900" cy="3314700"/>
          </a:xfrm>
          <a:prstGeom prst="rect">
            <a:avLst/>
          </a:prstGeom>
        </p:spPr>
      </p:pic>
      <p:sp>
        <p:nvSpPr>
          <p:cNvPr id="5" name="Oval 4"/>
          <p:cNvSpPr>
            <a:spLocks noChangeArrowheads="1"/>
          </p:cNvSpPr>
          <p:nvPr/>
        </p:nvSpPr>
        <p:spPr bwMode="ltGray">
          <a:xfrm>
            <a:off x="5943600" y="2362200"/>
            <a:ext cx="1981200" cy="6096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Statistics Reports </a:t>
            </a:r>
          </a:p>
        </p:txBody>
      </p:sp>
      <p:sp>
        <p:nvSpPr>
          <p:cNvPr id="3" name="Content Placeholder 2"/>
          <p:cNvSpPr>
            <a:spLocks noGrp="1"/>
          </p:cNvSpPr>
          <p:nvPr>
            <p:ph idx="1"/>
          </p:nvPr>
        </p:nvSpPr>
        <p:spPr>
          <a:xfrm>
            <a:off x="381000" y="1143000"/>
            <a:ext cx="8534400" cy="1395767"/>
          </a:xfrm>
        </p:spPr>
        <p:txBody>
          <a:bodyPr/>
          <a:lstStyle/>
          <a:p>
            <a:r>
              <a:rPr lang="en-US" dirty="0"/>
              <a:t>By default, all reports are generated in the same folder of the statistics script. This can be changed by configuring </a:t>
            </a:r>
            <a:r>
              <a:rPr lang="en-US" i="1" dirty="0"/>
              <a:t>Output Options</a:t>
            </a:r>
            <a:endParaRPr lang="en-US" dirty="0"/>
          </a:p>
          <a:p>
            <a:endParaRPr lang="en-US" dirty="0"/>
          </a:p>
        </p:txBody>
      </p:sp>
      <p:pic>
        <p:nvPicPr>
          <p:cNvPr id="441345" name="Picture 1"/>
          <p:cNvPicPr>
            <a:picLocks noChangeAspect="1" noChangeArrowheads="1"/>
          </p:cNvPicPr>
          <p:nvPr/>
        </p:nvPicPr>
        <p:blipFill>
          <a:blip r:embed="rId2" cstate="print"/>
          <a:srcRect/>
          <a:stretch>
            <a:fillRect/>
          </a:stretch>
        </p:blipFill>
        <p:spPr bwMode="auto">
          <a:xfrm>
            <a:off x="1143000" y="2286000"/>
            <a:ext cx="6732587" cy="4038600"/>
          </a:xfrm>
          <a:prstGeom prst="rect">
            <a:avLst/>
          </a:prstGeom>
          <a:noFill/>
          <a:ln w="9525">
            <a:noFill/>
            <a:miter lim="800000"/>
            <a:headEnd/>
            <a:tailEnd/>
          </a:ln>
          <a:effectLst/>
        </p:spPr>
      </p:pic>
      <p:sp>
        <p:nvSpPr>
          <p:cNvPr id="5" name="Oval 4"/>
          <p:cNvSpPr>
            <a:spLocks noChangeArrowheads="1"/>
          </p:cNvSpPr>
          <p:nvPr/>
        </p:nvSpPr>
        <p:spPr bwMode="ltGray">
          <a:xfrm>
            <a:off x="3657600" y="6019800"/>
            <a:ext cx="1143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Statistics Report</a:t>
            </a:r>
          </a:p>
        </p:txBody>
      </p:sp>
      <p:sp>
        <p:nvSpPr>
          <p:cNvPr id="3" name="Content Placeholder 2"/>
          <p:cNvSpPr>
            <a:spLocks noGrp="1"/>
          </p:cNvSpPr>
          <p:nvPr>
            <p:ph idx="1"/>
          </p:nvPr>
        </p:nvSpPr>
        <p:spPr>
          <a:xfrm>
            <a:off x="381000" y="974568"/>
            <a:ext cx="8534400" cy="1091068"/>
          </a:xfrm>
        </p:spPr>
        <p:txBody>
          <a:bodyPr/>
          <a:lstStyle/>
          <a:p>
            <a:r>
              <a:rPr lang="en-US" dirty="0"/>
              <a:t>Viewing generated statistics report</a:t>
            </a:r>
          </a:p>
          <a:p>
            <a:r>
              <a:rPr lang="en-US" dirty="0"/>
              <a:t>Since Model Builder 7.1, by default all reports are consolidated into one single file</a:t>
            </a:r>
          </a:p>
        </p:txBody>
      </p:sp>
      <p:pic>
        <p:nvPicPr>
          <p:cNvPr id="440321" name="Picture 1"/>
          <p:cNvPicPr>
            <a:picLocks noChangeAspect="1" noChangeArrowheads="1"/>
          </p:cNvPicPr>
          <p:nvPr/>
        </p:nvPicPr>
        <p:blipFill>
          <a:blip r:embed="rId2" cstate="print"/>
          <a:srcRect/>
          <a:stretch>
            <a:fillRect/>
          </a:stretch>
        </p:blipFill>
        <p:spPr bwMode="auto">
          <a:xfrm>
            <a:off x="914400" y="2057400"/>
            <a:ext cx="7299325" cy="4329166"/>
          </a:xfrm>
          <a:prstGeom prst="rect">
            <a:avLst/>
          </a:prstGeom>
          <a:noFill/>
          <a:ln w="9525">
            <a:noFill/>
            <a:miter lim="800000"/>
            <a:headEnd/>
            <a:tailEnd/>
          </a:ln>
          <a:effectLst/>
        </p:spPr>
      </p:pic>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Binning</a:t>
            </a:r>
          </a:p>
        </p:txBody>
      </p:sp>
      <p:sp>
        <p:nvSpPr>
          <p:cNvPr id="3" name="Content Placeholder 2"/>
          <p:cNvSpPr>
            <a:spLocks noGrp="1"/>
          </p:cNvSpPr>
          <p:nvPr>
            <p:ph idx="1"/>
          </p:nvPr>
        </p:nvSpPr>
        <p:spPr>
          <a:xfrm>
            <a:off x="381000" y="1143000"/>
            <a:ext cx="8534400" cy="701731"/>
          </a:xfrm>
        </p:spPr>
        <p:txBody>
          <a:bodyPr/>
          <a:lstStyle/>
          <a:p>
            <a:r>
              <a:rPr lang="en-US" dirty="0"/>
              <a:t>In the Frequency report, some variables may have too many rows…</a:t>
            </a:r>
          </a:p>
        </p:txBody>
      </p:sp>
      <p:pic>
        <p:nvPicPr>
          <p:cNvPr id="4" name="Picture 3" descr="freqReport.jpg"/>
          <p:cNvPicPr>
            <a:picLocks noChangeAspect="1"/>
          </p:cNvPicPr>
          <p:nvPr/>
        </p:nvPicPr>
        <p:blipFill>
          <a:blip r:embed="rId2" cstate="print"/>
          <a:stretch>
            <a:fillRect/>
          </a:stretch>
        </p:blipFill>
        <p:spPr>
          <a:xfrm>
            <a:off x="1981200" y="1676400"/>
            <a:ext cx="6234112" cy="4482224"/>
          </a:xfrm>
          <a:prstGeom prst="rect">
            <a:avLst/>
          </a:prstGeom>
        </p:spPr>
      </p:pic>
      <p:sp>
        <p:nvSpPr>
          <p:cNvPr id="5" name="TextBox 4"/>
          <p:cNvSpPr txBox="1"/>
          <p:nvPr/>
        </p:nvSpPr>
        <p:spPr>
          <a:xfrm>
            <a:off x="228600" y="2590800"/>
            <a:ext cx="1524000" cy="1200329"/>
          </a:xfrm>
          <a:prstGeom prst="rect">
            <a:avLst/>
          </a:prstGeom>
          <a:noFill/>
        </p:spPr>
        <p:txBody>
          <a:bodyPr wrap="square" rtlCol="0">
            <a:spAutoFit/>
          </a:bodyPr>
          <a:lstStyle/>
          <a:p>
            <a:r>
              <a:rPr lang="en-US" dirty="0"/>
              <a:t>How to make the freq table more descriptive?</a:t>
            </a:r>
          </a:p>
        </p:txBody>
      </p:sp>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Binning</a:t>
            </a:r>
          </a:p>
        </p:txBody>
      </p:sp>
      <p:sp>
        <p:nvSpPr>
          <p:cNvPr id="3" name="Content Placeholder 2"/>
          <p:cNvSpPr>
            <a:spLocks noGrp="1"/>
          </p:cNvSpPr>
          <p:nvPr>
            <p:ph idx="1"/>
          </p:nvPr>
        </p:nvSpPr>
        <p:spPr>
          <a:xfrm>
            <a:off x="381000" y="1143000"/>
            <a:ext cx="8534400" cy="4307333"/>
          </a:xfrm>
        </p:spPr>
        <p:txBody>
          <a:bodyPr/>
          <a:lstStyle/>
          <a:p>
            <a:r>
              <a:rPr lang="en-US" dirty="0"/>
              <a:t>Binning is the process of grouping or </a:t>
            </a:r>
            <a:r>
              <a:rPr lang="en-US" dirty="0" err="1"/>
              <a:t>discretizing</a:t>
            </a:r>
            <a:r>
              <a:rPr lang="en-US" dirty="0"/>
              <a:t> a variable into subgroups called bins. In many cases it is advantageous to view a variable with a finite number of discrete values (binned values) rather than the raw values. </a:t>
            </a:r>
          </a:p>
          <a:p>
            <a:r>
              <a:rPr lang="en-US" dirty="0"/>
              <a:t>Viewing the distribution of a numeric variable is a typical place where binning is useful. Having a finite set of bins help to produce a more meaningful frequency computation over a continuous type numeric variable.</a:t>
            </a:r>
          </a:p>
          <a:p>
            <a:r>
              <a:rPr lang="en-US" dirty="0"/>
              <a:t>Binning is extensively used in modeling where numeric data is used. String and date variables can also be transformed through a binning into simple numeric values.</a:t>
            </a:r>
          </a:p>
          <a:p>
            <a:r>
              <a:rPr lang="en-US" dirty="0"/>
              <a:t>Binning is required for building scorecard models in Model Builder.</a:t>
            </a:r>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1387" name="Rectangle 91"/>
          <p:cNvSpPr>
            <a:spLocks noGrp="1" noChangeArrowheads="1"/>
          </p:cNvSpPr>
          <p:nvPr>
            <p:ph type="title"/>
          </p:nvPr>
        </p:nvSpPr>
        <p:spPr>
          <a:xfrm>
            <a:off x="384047" y="1138383"/>
            <a:ext cx="8385048" cy="253916"/>
          </a:xfrm>
        </p:spPr>
        <p:txBody>
          <a:bodyPr/>
          <a:lstStyle/>
          <a:p>
            <a:r>
              <a:rPr lang="en-US" dirty="0"/>
              <a:t>Example Partial FICO</a:t>
            </a:r>
            <a:r>
              <a:rPr lang="en-US" baseline="30000" dirty="0"/>
              <a:t>®</a:t>
            </a:r>
            <a:r>
              <a:rPr lang="en-US" dirty="0"/>
              <a:t> Scorecard</a:t>
            </a:r>
          </a:p>
        </p:txBody>
      </p:sp>
      <p:graphicFrame>
        <p:nvGraphicFramePr>
          <p:cNvPr id="2" name="Table 1"/>
          <p:cNvGraphicFramePr>
            <a:graphicFrameLocks noGrp="1"/>
          </p:cNvGraphicFramePr>
          <p:nvPr/>
        </p:nvGraphicFramePr>
        <p:xfrm>
          <a:off x="729076" y="1631950"/>
          <a:ext cx="7685851" cy="4019540"/>
        </p:xfrm>
        <a:graphic>
          <a:graphicData uri="http://schemas.openxmlformats.org/drawingml/2006/table">
            <a:tbl>
              <a:tblPr firstRow="1" bandRow="1">
                <a:tableStyleId>{5C22544A-7EE6-4342-B048-85BDC9FD1C3A}</a:tableStyleId>
              </a:tblPr>
              <a:tblGrid>
                <a:gridCol w="4331875">
                  <a:extLst>
                    <a:ext uri="{9D8B030D-6E8A-4147-A177-3AD203B41FA5}">
                      <a16:colId xmlns:a16="http://schemas.microsoft.com/office/drawing/2014/main" val="20000"/>
                    </a:ext>
                  </a:extLst>
                </a:gridCol>
                <a:gridCol w="1689218">
                  <a:extLst>
                    <a:ext uri="{9D8B030D-6E8A-4147-A177-3AD203B41FA5}">
                      <a16:colId xmlns:a16="http://schemas.microsoft.com/office/drawing/2014/main" val="20001"/>
                    </a:ext>
                  </a:extLst>
                </a:gridCol>
                <a:gridCol w="1664758">
                  <a:extLst>
                    <a:ext uri="{9D8B030D-6E8A-4147-A177-3AD203B41FA5}">
                      <a16:colId xmlns:a16="http://schemas.microsoft.com/office/drawing/2014/main" val="20002"/>
                    </a:ext>
                  </a:extLst>
                </a:gridCol>
              </a:tblGrid>
              <a:tr h="216356">
                <a:tc>
                  <a:txBody>
                    <a:bodyPr/>
                    <a:lstStyle/>
                    <a:p>
                      <a:r>
                        <a:rPr lang="en-US" sz="1000" b="0" dirty="0"/>
                        <a:t>Characteristic</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2"/>
                    </a:solidFill>
                  </a:tcPr>
                </a:tc>
                <a:tc>
                  <a:txBody>
                    <a:bodyPr/>
                    <a:lstStyle/>
                    <a:p>
                      <a:pPr algn="ctr"/>
                      <a:r>
                        <a:rPr lang="en-US" sz="1000" b="0" dirty="0"/>
                        <a:t>Attributes</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2"/>
                    </a:solidFill>
                  </a:tcPr>
                </a:tc>
                <a:tc>
                  <a:txBody>
                    <a:bodyPr/>
                    <a:lstStyle/>
                    <a:p>
                      <a:pPr algn="ctr"/>
                      <a:r>
                        <a:rPr lang="en-US" sz="1000" b="0" dirty="0"/>
                        <a:t>Points</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58466">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bank card trade lines</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22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03"/>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3</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4 or more</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58466">
                <a:tc rowSpan="5">
                  <a:txBody>
                    <a:bodyPr/>
                    <a:lstStyle/>
                    <a:p>
                      <a:pPr marL="0" marR="0" lvl="0" indent="0" algn="l" defTabSz="901700" eaLnBrk="1" fontAlgn="auto" latinLnBrk="0" hangingPunct="1">
                        <a:lnSpc>
                          <a:spcPct val="85000"/>
                        </a:lnSpc>
                        <a:spcBef>
                          <a:spcPct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trade lines with balance &gt;0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0–1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65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55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3–4</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50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08"/>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5–7</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8+</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58466">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months in file</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Below 12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12</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12</a:t>
                      </a:r>
                      <a:r>
                        <a:rPr lang="en-US" sz="1000" b="0" baseline="0" dirty="0">
                          <a:solidFill>
                            <a:schemeClr val="tx2"/>
                          </a:solidFill>
                        </a:rPr>
                        <a:t> to 23</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35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12"/>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24 to 47 </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60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48</a:t>
                      </a:r>
                      <a:r>
                        <a:rPr lang="en-US" sz="1000" b="0" baseline="0" dirty="0">
                          <a:solidFill>
                            <a:schemeClr val="tx2"/>
                          </a:solidFill>
                        </a:rPr>
                        <a:t> or more</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75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58466">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months since most recent bankcard opening</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0 to 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20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15"/>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6 to 11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25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12 to 17</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18 to 23</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38</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19050" cap="flat" cmpd="sng" algn="ctr">
                      <a:solidFill>
                        <a:srgbClr val="003F5F"/>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24</a:t>
                      </a:r>
                      <a:r>
                        <a:rPr lang="en-US" sz="1000" b="0" baseline="0" dirty="0">
                          <a:solidFill>
                            <a:schemeClr val="tx2"/>
                          </a:solidFill>
                        </a:rPr>
                        <a:t> or more</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00609C"/>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158466">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Number of months since most recent derogatory public record</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accent1"/>
                    </a:solidFill>
                  </a:tcPr>
                </a:tc>
                <a:tc>
                  <a:txBody>
                    <a:bodyPr/>
                    <a:lstStyle/>
                    <a:p>
                      <a:pPr algn="ctr"/>
                      <a:r>
                        <a:rPr lang="en-US" sz="1000" b="0" dirty="0">
                          <a:solidFill>
                            <a:schemeClr val="tx2"/>
                          </a:solidFill>
                        </a:rPr>
                        <a:t>No </a:t>
                      </a:r>
                      <a:r>
                        <a:rPr lang="en-US" sz="1000" b="0" dirty="0" err="1">
                          <a:solidFill>
                            <a:schemeClr val="tx2"/>
                          </a:solidFill>
                        </a:rPr>
                        <a:t>Derog</a:t>
                      </a:r>
                      <a:r>
                        <a:rPr lang="en-US" sz="1000" b="0" dirty="0">
                          <a:solidFill>
                            <a:schemeClr val="tx2"/>
                          </a:solidFill>
                        </a:rPr>
                        <a:t> Public Record</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tc>
                  <a:txBody>
                    <a:bodyPr/>
                    <a:lstStyle/>
                    <a:p>
                      <a:pPr algn="ctr"/>
                      <a:r>
                        <a:rPr lang="en-US" sz="1000" b="0" dirty="0">
                          <a:solidFill>
                            <a:schemeClr val="tx2"/>
                          </a:solidFill>
                        </a:rPr>
                        <a:t>75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00609C"/>
                      </a:solidFill>
                      <a:prstDash val="solid"/>
                      <a:round/>
                      <a:headEnd type="none" w="med" len="med"/>
                      <a:tailEnd type="none" w="med" len="med"/>
                    </a:lnT>
                    <a:lnB w="6350" cap="flat" cmpd="sng" algn="ctr">
                      <a:solidFill>
                        <a:srgbClr val="E6E7E8"/>
                      </a:solidFill>
                      <a:prstDash val="solid"/>
                      <a:round/>
                      <a:headEnd type="none" w="med" len="med"/>
                      <a:tailEnd type="none" w="med" len="med"/>
                    </a:lnB>
                    <a:noFill/>
                  </a:tcPr>
                </a:tc>
                <a:extLst>
                  <a:ext uri="{0D108BD9-81ED-4DB2-BD59-A6C34878D82A}">
                    <a16:rowId xmlns:a16="http://schemas.microsoft.com/office/drawing/2014/main" val="10020"/>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0 to 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10</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6 to 11</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15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12 to 23</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25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58466">
                <a:tc vMerge="1">
                  <a:txBody>
                    <a:bodyPr/>
                    <a:lstStyle/>
                    <a:p>
                      <a:endParaRPr lang="en-US" sz="1000" dirty="0">
                        <a:solidFill>
                          <a:schemeClr val="bg1"/>
                        </a:solidFill>
                      </a:endParaRPr>
                    </a:p>
                  </a:txBody>
                  <a:tcPr marT="18288" marB="18288">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solidFill>
                      <a:schemeClr val="accent4"/>
                    </a:solidFill>
                  </a:tcPr>
                </a:tc>
                <a:tc>
                  <a:txBody>
                    <a:bodyPr/>
                    <a:lstStyle/>
                    <a:p>
                      <a:pPr algn="ctr"/>
                      <a:r>
                        <a:rPr lang="en-US" sz="1000" b="0" dirty="0">
                          <a:solidFill>
                            <a:schemeClr val="tx2"/>
                          </a:solidFill>
                        </a:rPr>
                        <a:t>24 or</a:t>
                      </a:r>
                      <a:r>
                        <a:rPr lang="en-US" sz="1000" b="0" baseline="0" dirty="0">
                          <a:solidFill>
                            <a:schemeClr val="tx2"/>
                          </a:solidFill>
                        </a:rPr>
                        <a:t> more</a:t>
                      </a:r>
                      <a:endParaRPr lang="en-US" sz="1000" b="0" dirty="0">
                        <a:solidFill>
                          <a:schemeClr val="tx2"/>
                        </a:solidFill>
                      </a:endParaRP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tc>
                  <a:txBody>
                    <a:bodyPr/>
                    <a:lstStyle/>
                    <a:p>
                      <a:pPr algn="ctr"/>
                      <a:r>
                        <a:rPr lang="en-US" sz="1000" b="0" dirty="0">
                          <a:solidFill>
                            <a:schemeClr val="tx2"/>
                          </a:solidFill>
                        </a:rPr>
                        <a:t>45</a:t>
                      </a:r>
                    </a:p>
                  </a:txBody>
                  <a:tcPr marT="0" marB="0" anchor="ctr">
                    <a:lnL w="6350" cap="flat" cmpd="sng" algn="ctr">
                      <a:solidFill>
                        <a:srgbClr val="E6E7E8"/>
                      </a:solidFill>
                      <a:prstDash val="solid"/>
                      <a:round/>
                      <a:headEnd type="none" w="med" len="med"/>
                      <a:tailEnd type="none" w="med" len="med"/>
                    </a:lnL>
                    <a:lnR w="6350" cap="flat" cmpd="sng" algn="ctr">
                      <a:solidFill>
                        <a:srgbClr val="E6E7E8"/>
                      </a:solidFill>
                      <a:prstDash val="solid"/>
                      <a:round/>
                      <a:headEnd type="none" w="med" len="med"/>
                      <a:tailEnd type="none" w="med" len="med"/>
                    </a:lnR>
                    <a:lnT w="6350" cap="flat" cmpd="sng" algn="ctr">
                      <a:solidFill>
                        <a:srgbClr val="E6E7E8"/>
                      </a:solidFill>
                      <a:prstDash val="solid"/>
                      <a:round/>
                      <a:headEnd type="none" w="med" len="med"/>
                      <a:tailEnd type="none" w="med" len="med"/>
                    </a:lnT>
                    <a:lnB w="6350" cap="flat" cmpd="sng" algn="ctr">
                      <a:solidFill>
                        <a:srgbClr val="E6E7E8"/>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95060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Binning</a:t>
            </a:r>
          </a:p>
        </p:txBody>
      </p:sp>
      <p:sp>
        <p:nvSpPr>
          <p:cNvPr id="3" name="Content Placeholder 2"/>
          <p:cNvSpPr>
            <a:spLocks noGrp="1"/>
          </p:cNvSpPr>
          <p:nvPr>
            <p:ph idx="1"/>
          </p:nvPr>
        </p:nvSpPr>
        <p:spPr>
          <a:xfrm>
            <a:off x="381000" y="1143000"/>
            <a:ext cx="8534400" cy="4361194"/>
          </a:xfrm>
        </p:spPr>
        <p:txBody>
          <a:bodyPr/>
          <a:lstStyle/>
          <a:p>
            <a:r>
              <a:rPr lang="en-US" dirty="0"/>
              <a:t>Setting up a binning configuration manually:</a:t>
            </a:r>
          </a:p>
          <a:p>
            <a:pPr lvl="1"/>
            <a:r>
              <a:rPr lang="en-US" dirty="0"/>
              <a:t>- means negative infinity</a:t>
            </a:r>
          </a:p>
          <a:p>
            <a:pPr lvl="1"/>
            <a:r>
              <a:rPr lang="en-US" dirty="0"/>
              <a:t>+ means positive infinity</a:t>
            </a:r>
          </a:p>
          <a:p>
            <a:pPr lvl="1"/>
            <a:r>
              <a:rPr lang="en-US" dirty="0"/>
              <a:t>*m means missing</a:t>
            </a:r>
          </a:p>
          <a:p>
            <a:pPr lvl="1"/>
            <a:r>
              <a:rPr lang="en-US" dirty="0"/>
              <a:t>Parentheses denote open intervals</a:t>
            </a:r>
          </a:p>
          <a:p>
            <a:pPr lvl="1"/>
            <a:r>
              <a:rPr lang="en-US" dirty="0"/>
              <a:t>Brackets denote closed intervals</a:t>
            </a:r>
          </a:p>
          <a:p>
            <a:r>
              <a:rPr lang="en-US" dirty="0"/>
              <a:t>Examples </a:t>
            </a:r>
          </a:p>
          <a:p>
            <a:pPr lvl="1"/>
            <a:r>
              <a:rPr lang="en-US" dirty="0"/>
              <a:t>(0, 4] means 0 &lt; x ≤ 4</a:t>
            </a:r>
          </a:p>
          <a:p>
            <a:pPr lvl="1"/>
            <a:r>
              <a:rPr lang="en-US" dirty="0"/>
              <a:t>(-,0) means -∞ &lt; x &lt; 0</a:t>
            </a:r>
          </a:p>
          <a:p>
            <a:pPr lvl="1"/>
            <a:r>
              <a:rPr lang="en-US" dirty="0"/>
              <a:t>[0,+) means 0 ≤ x &lt; ∞ </a:t>
            </a:r>
          </a:p>
          <a:p>
            <a:pPr lvl="1"/>
            <a:r>
              <a:rPr lang="en-US" dirty="0"/>
              <a:t>*m means placing all the missing values in this bin</a:t>
            </a:r>
          </a:p>
          <a:p>
            <a:endParaRPr lang="en-US" dirty="0"/>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3263970"/>
          </a:xfrm>
        </p:spPr>
        <p:txBody>
          <a:bodyPr/>
          <a:lstStyle/>
          <a:p>
            <a:r>
              <a:rPr lang="en-US" dirty="0"/>
              <a:t>A Binning Library is a collection of variable binnings </a:t>
            </a:r>
          </a:p>
          <a:p>
            <a:r>
              <a:rPr lang="en-US" dirty="0"/>
              <a:t>For each variable binning, the Binning Library contains its</a:t>
            </a:r>
          </a:p>
          <a:p>
            <a:pPr lvl="1"/>
            <a:r>
              <a:rPr lang="en-US" dirty="0"/>
              <a:t>Label names</a:t>
            </a:r>
          </a:p>
          <a:p>
            <a:pPr lvl="1"/>
            <a:r>
              <a:rPr lang="en-US" dirty="0"/>
              <a:t>Bin specification</a:t>
            </a:r>
          </a:p>
          <a:p>
            <a:pPr lvl="1"/>
            <a:r>
              <a:rPr lang="en-US" dirty="0"/>
              <a:t>Number of bins</a:t>
            </a:r>
          </a:p>
          <a:p>
            <a:pPr lvl="1"/>
            <a:r>
              <a:rPr lang="en-US" dirty="0"/>
              <a:t>Number of low and high target values</a:t>
            </a:r>
          </a:p>
          <a:p>
            <a:pPr lvl="1"/>
            <a:r>
              <a:rPr lang="en-US" dirty="0"/>
              <a:t>WOE (Weight of Evidence)</a:t>
            </a:r>
          </a:p>
          <a:p>
            <a:pPr lvl="1"/>
            <a:r>
              <a:rPr lang="en-US" dirty="0"/>
              <a:t>IV (Information Value)</a:t>
            </a:r>
          </a:p>
          <a:p>
            <a:pPr lvl="1"/>
            <a:r>
              <a:rPr lang="en-US" dirty="0"/>
              <a:t>Odds of each bin</a:t>
            </a:r>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9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175" y="2286000"/>
            <a:ext cx="6727825" cy="41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1175706"/>
          </a:xfrm>
        </p:spPr>
        <p:txBody>
          <a:bodyPr/>
          <a:lstStyle/>
          <a:p>
            <a:r>
              <a:rPr lang="en-US" dirty="0"/>
              <a:t>A Binning Library is a project item (file) in a project folder.</a:t>
            </a:r>
          </a:p>
          <a:p>
            <a:r>
              <a:rPr lang="en-US" dirty="0"/>
              <a:t>Binning libraries can be created</a:t>
            </a:r>
          </a:p>
          <a:p>
            <a:pPr lvl="1"/>
            <a:r>
              <a:rPr lang="en-US" dirty="0"/>
              <a:t>directly from a native dataset</a:t>
            </a:r>
          </a:p>
        </p:txBody>
      </p:sp>
      <p:sp>
        <p:nvSpPr>
          <p:cNvPr id="6" name="Oval 5"/>
          <p:cNvSpPr>
            <a:spLocks noChangeArrowheads="1"/>
          </p:cNvSpPr>
          <p:nvPr/>
        </p:nvSpPr>
        <p:spPr bwMode="ltGray">
          <a:xfrm>
            <a:off x="7315200" y="2286000"/>
            <a:ext cx="2286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524125"/>
            <a:ext cx="8229600" cy="379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Binning Library</a:t>
            </a:r>
          </a:p>
        </p:txBody>
      </p:sp>
      <p:sp>
        <p:nvSpPr>
          <p:cNvPr id="3" name="Content Placeholder 2"/>
          <p:cNvSpPr>
            <a:spLocks noGrp="1"/>
          </p:cNvSpPr>
          <p:nvPr>
            <p:ph idx="1"/>
          </p:nvPr>
        </p:nvSpPr>
        <p:spPr>
          <a:xfrm>
            <a:off x="381000" y="1143000"/>
            <a:ext cx="8534400" cy="1091068"/>
          </a:xfrm>
        </p:spPr>
        <p:txBody>
          <a:bodyPr/>
          <a:lstStyle/>
          <a:p>
            <a:r>
              <a:rPr lang="en-US" dirty="0"/>
              <a:t>A binning library (*.</a:t>
            </a:r>
            <a:r>
              <a:rPr lang="en-US" dirty="0" err="1"/>
              <a:t>mbbin</a:t>
            </a:r>
            <a:r>
              <a:rPr lang="en-US" dirty="0"/>
              <a:t> file) can be shared by different models</a:t>
            </a:r>
          </a:p>
          <a:p>
            <a:r>
              <a:rPr lang="en-US" dirty="0"/>
              <a:t>A binning library can be viewed and edited in the Binning Library Editor</a:t>
            </a:r>
          </a:p>
        </p:txBody>
      </p:sp>
      <p:sp>
        <p:nvSpPr>
          <p:cNvPr id="5" name="Oval 4"/>
          <p:cNvSpPr>
            <a:spLocks noChangeArrowheads="1"/>
          </p:cNvSpPr>
          <p:nvPr/>
        </p:nvSpPr>
        <p:spPr bwMode="ltGray">
          <a:xfrm>
            <a:off x="685800" y="3733800"/>
            <a:ext cx="1143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Variable Binning</a:t>
            </a:r>
          </a:p>
        </p:txBody>
      </p:sp>
      <p:sp>
        <p:nvSpPr>
          <p:cNvPr id="3" name="Content Placeholder 2"/>
          <p:cNvSpPr>
            <a:spLocks noGrp="1"/>
          </p:cNvSpPr>
          <p:nvPr>
            <p:ph idx="1"/>
          </p:nvPr>
        </p:nvSpPr>
        <p:spPr>
          <a:xfrm>
            <a:off x="381000" y="1143000"/>
            <a:ext cx="8534400" cy="701731"/>
          </a:xfrm>
        </p:spPr>
        <p:txBody>
          <a:bodyPr/>
          <a:lstStyle/>
          <a:p>
            <a:r>
              <a:rPr lang="en-US" dirty="0"/>
              <a:t>Select a variable, then click on the “Edit selected binning(s)…” link to edit variable binning </a:t>
            </a:r>
          </a:p>
        </p:txBody>
      </p:sp>
      <p:pic>
        <p:nvPicPr>
          <p:cNvPr id="1021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264631"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3</a:t>
            </a:r>
            <a:br>
              <a:rPr lang="en-US" dirty="0">
                <a:cs typeface="Arial" charset="0"/>
              </a:rPr>
            </a:br>
            <a:r>
              <a:rPr lang="en-US" dirty="0"/>
              <a:t>Introduction to Model Builder </a:t>
            </a:r>
            <a:r>
              <a:rPr lang="en-US" dirty="0">
                <a:cs typeface="Arial" charset="0"/>
              </a:rPr>
              <a:t>Scripting</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extLst>
      <p:ext uri="{BB962C8B-B14F-4D97-AF65-F5344CB8AC3E}">
        <p14:creationId xmlns:p14="http://schemas.microsoft.com/office/powerpoint/2010/main" val="3399409222"/>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3 </a:t>
            </a:r>
            <a:r>
              <a:rPr lang="en-US" dirty="0">
                <a:cs typeface="Arial" charset="0"/>
              </a:rPr>
              <a:t>Introduction to Model Builder Scripting</a:t>
            </a:r>
            <a:endParaRPr lang="en-US" dirty="0"/>
          </a:p>
        </p:txBody>
      </p:sp>
      <p:sp>
        <p:nvSpPr>
          <p:cNvPr id="3" name="Content Placeholder 2"/>
          <p:cNvSpPr>
            <a:spLocks noGrp="1"/>
          </p:cNvSpPr>
          <p:nvPr>
            <p:ph idx="1"/>
          </p:nvPr>
        </p:nvSpPr>
        <p:spPr>
          <a:xfrm>
            <a:off x="381000" y="1143000"/>
            <a:ext cx="8534400" cy="1812804"/>
          </a:xfrm>
        </p:spPr>
        <p:txBody>
          <a:bodyPr/>
          <a:lstStyle/>
          <a:p>
            <a:r>
              <a:rPr lang="en-US" dirty="0"/>
              <a:t>Topics</a:t>
            </a:r>
          </a:p>
          <a:p>
            <a:pPr lvl="1"/>
            <a:r>
              <a:rPr lang="en-US" dirty="0"/>
              <a:t>Introduction to  scripting in Model Builder 7</a:t>
            </a:r>
          </a:p>
          <a:p>
            <a:pPr lvl="1"/>
            <a:r>
              <a:rPr lang="en-US" dirty="0"/>
              <a:t>How to customize automatically generated script</a:t>
            </a:r>
          </a:p>
          <a:p>
            <a:pPr lvl="1"/>
            <a:r>
              <a:rPr lang="en-US" dirty="0"/>
              <a:t>How to use script templates</a:t>
            </a:r>
          </a:p>
          <a:p>
            <a:pPr lvl="1"/>
            <a:endParaRPr lang="en-US" dirty="0"/>
          </a:p>
        </p:txBody>
      </p:sp>
    </p:spTree>
    <p:extLst>
      <p:ext uri="{BB962C8B-B14F-4D97-AF65-F5344CB8AC3E}">
        <p14:creationId xmlns:p14="http://schemas.microsoft.com/office/powerpoint/2010/main" val="2423348058"/>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Scripting</a:t>
            </a:r>
          </a:p>
        </p:txBody>
      </p:sp>
      <p:sp>
        <p:nvSpPr>
          <p:cNvPr id="3" name="Content Placeholder 2"/>
          <p:cNvSpPr>
            <a:spLocks noGrp="1"/>
          </p:cNvSpPr>
          <p:nvPr>
            <p:ph idx="1"/>
          </p:nvPr>
        </p:nvSpPr>
        <p:spPr>
          <a:xfrm>
            <a:off x="381000" y="1143000"/>
            <a:ext cx="8534400" cy="4844403"/>
          </a:xfrm>
        </p:spPr>
        <p:txBody>
          <a:bodyPr/>
          <a:lstStyle/>
          <a:p>
            <a:r>
              <a:rPr lang="en-US" i="1" dirty="0"/>
              <a:t>Groovy</a:t>
            </a:r>
            <a:r>
              <a:rPr lang="en-US" dirty="0"/>
              <a:t> is the scripting language used in Model Builder 7 to perform all kinds of jobs</a:t>
            </a:r>
          </a:p>
          <a:p>
            <a:pPr lvl="1"/>
            <a:r>
              <a:rPr lang="en-US" dirty="0"/>
              <a:t>Data import and analysis</a:t>
            </a:r>
          </a:p>
          <a:p>
            <a:pPr lvl="1"/>
            <a:r>
              <a:rPr lang="en-US" dirty="0"/>
              <a:t>Data manipulation</a:t>
            </a:r>
          </a:p>
          <a:p>
            <a:pPr lvl="2"/>
            <a:r>
              <a:rPr lang="en-US" dirty="0"/>
              <a:t>Sorting, merging, collating, variable generation</a:t>
            </a:r>
          </a:p>
          <a:p>
            <a:pPr lvl="1"/>
            <a:r>
              <a:rPr lang="en-US" dirty="0"/>
              <a:t>Variable binning</a:t>
            </a:r>
          </a:p>
          <a:p>
            <a:pPr lvl="1"/>
            <a:r>
              <a:rPr lang="en-US" dirty="0"/>
              <a:t>Model training</a:t>
            </a:r>
          </a:p>
          <a:p>
            <a:pPr lvl="1"/>
            <a:r>
              <a:rPr lang="en-US" dirty="0"/>
              <a:t>Model deployment</a:t>
            </a:r>
          </a:p>
          <a:p>
            <a:r>
              <a:rPr lang="en-US" dirty="0"/>
              <a:t>Groovy is an agile and dynamic programming language for the Java Virtual Machine</a:t>
            </a:r>
          </a:p>
          <a:p>
            <a:r>
              <a:rPr lang="en-US" dirty="0"/>
              <a:t>Groovy builds upon the strengths of Java, but has a lot of additional powerful features</a:t>
            </a:r>
          </a:p>
          <a:p>
            <a:r>
              <a:rPr lang="en-US" dirty="0"/>
              <a:t>The Eclipse platform shipped with Model Builder 7 has Groovy compiler built-in</a:t>
            </a:r>
          </a:p>
        </p:txBody>
      </p:sp>
    </p:spTree>
    <p:extLst>
      <p:ext uri="{BB962C8B-B14F-4D97-AF65-F5344CB8AC3E}">
        <p14:creationId xmlns:p14="http://schemas.microsoft.com/office/powerpoint/2010/main" val="1388718264"/>
      </p:ext>
    </p:extLst>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Scripting</a:t>
            </a:r>
          </a:p>
        </p:txBody>
      </p:sp>
      <p:sp>
        <p:nvSpPr>
          <p:cNvPr id="3" name="Content Placeholder 2"/>
          <p:cNvSpPr>
            <a:spLocks noGrp="1"/>
          </p:cNvSpPr>
          <p:nvPr>
            <p:ph idx="1"/>
          </p:nvPr>
        </p:nvSpPr>
        <p:spPr>
          <a:xfrm>
            <a:off x="381000" y="1143000"/>
            <a:ext cx="8534400" cy="1395767"/>
          </a:xfrm>
        </p:spPr>
        <p:txBody>
          <a:bodyPr/>
          <a:lstStyle/>
          <a:p>
            <a:r>
              <a:rPr lang="en-US" dirty="0"/>
              <a:t>Model Builder 7 provides both automatic and manual scripting functionalities.</a:t>
            </a:r>
          </a:p>
          <a:p>
            <a:r>
              <a:rPr lang="en-US" dirty="0"/>
              <a:t>All activities we have introduced so far can be implemented either by </a:t>
            </a:r>
            <a:r>
              <a:rPr lang="en-US" i="1" dirty="0"/>
              <a:t>automatic scripting </a:t>
            </a:r>
            <a:r>
              <a:rPr lang="en-US" dirty="0"/>
              <a:t>or manual scripting</a:t>
            </a:r>
          </a:p>
        </p:txBody>
      </p:sp>
      <p:pic>
        <p:nvPicPr>
          <p:cNvPr id="4" name="Picture 3" descr="scriptingex1.jpg"/>
          <p:cNvPicPr>
            <a:picLocks noChangeAspect="1"/>
          </p:cNvPicPr>
          <p:nvPr/>
        </p:nvPicPr>
        <p:blipFill>
          <a:blip r:embed="rId2" cstate="print"/>
          <a:stretch>
            <a:fillRect/>
          </a:stretch>
        </p:blipFill>
        <p:spPr>
          <a:xfrm>
            <a:off x="457200" y="2590800"/>
            <a:ext cx="4433887" cy="3482291"/>
          </a:xfrm>
          <a:prstGeom prst="rect">
            <a:avLst/>
          </a:prstGeom>
        </p:spPr>
      </p:pic>
      <p:sp>
        <p:nvSpPr>
          <p:cNvPr id="5" name="Oval 4"/>
          <p:cNvSpPr>
            <a:spLocks noChangeArrowheads="1"/>
          </p:cNvSpPr>
          <p:nvPr/>
        </p:nvSpPr>
        <p:spPr bwMode="ltGray">
          <a:xfrm>
            <a:off x="2971800" y="5791200"/>
            <a:ext cx="381000" cy="304800"/>
          </a:xfrm>
          <a:prstGeom prst="ellipse">
            <a:avLst/>
          </a:prstGeom>
          <a:noFill/>
          <a:ln w="12700" algn="ctr">
            <a:solidFill>
              <a:schemeClr val="tx2"/>
            </a:solidFill>
            <a:round/>
            <a:headEnd/>
            <a:tailEnd/>
          </a:ln>
          <a:effectLst/>
        </p:spPr>
        <p:txBody>
          <a:bodyPr wrap="none" anchor="ctr"/>
          <a:lstStyle/>
          <a:p>
            <a:endParaRPr lang="en-US" dirty="0"/>
          </a:p>
        </p:txBody>
      </p:sp>
      <p:pic>
        <p:nvPicPr>
          <p:cNvPr id="6" name="Picture 5" descr="scriptingex2.jpg"/>
          <p:cNvPicPr>
            <a:picLocks noChangeAspect="1"/>
          </p:cNvPicPr>
          <p:nvPr/>
        </p:nvPicPr>
        <p:blipFill>
          <a:blip r:embed="rId3" cstate="print"/>
          <a:stretch>
            <a:fillRect/>
          </a:stretch>
        </p:blipFill>
        <p:spPr>
          <a:xfrm>
            <a:off x="4648200" y="2590800"/>
            <a:ext cx="4114800" cy="3451784"/>
          </a:xfrm>
          <a:prstGeom prst="rect">
            <a:avLst/>
          </a:prstGeom>
        </p:spPr>
      </p:pic>
      <p:sp>
        <p:nvSpPr>
          <p:cNvPr id="7" name="Oval 6"/>
          <p:cNvSpPr>
            <a:spLocks noChangeArrowheads="1"/>
          </p:cNvSpPr>
          <p:nvPr/>
        </p:nvSpPr>
        <p:spPr bwMode="ltGray">
          <a:xfrm>
            <a:off x="7162800" y="5791200"/>
            <a:ext cx="3810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8" name="Rectangle 7"/>
          <p:cNvSpPr/>
          <p:nvPr/>
        </p:nvSpPr>
        <p:spPr bwMode="auto">
          <a:xfrm>
            <a:off x="3276600" y="59436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pPr>
            <a:endParaRPr kumimoji="0" lang="en-US" sz="1600" b="1" i="0" u="none" strike="noStrike" cap="none" normalizeH="0" baseline="0">
              <a:ln>
                <a:noFill/>
              </a:ln>
              <a:solidFill>
                <a:schemeClr val="tx1"/>
              </a:solidFill>
              <a:effectLst/>
              <a:latin typeface="Arial" charset="0"/>
            </a:endParaRPr>
          </a:p>
        </p:txBody>
      </p:sp>
      <p:sp>
        <p:nvSpPr>
          <p:cNvPr id="9" name="TextBox 8"/>
          <p:cNvSpPr txBox="1"/>
          <p:nvPr/>
        </p:nvSpPr>
        <p:spPr>
          <a:xfrm>
            <a:off x="2590800" y="6172200"/>
            <a:ext cx="3810000" cy="369332"/>
          </a:xfrm>
          <a:prstGeom prst="rect">
            <a:avLst/>
          </a:prstGeom>
          <a:noFill/>
        </p:spPr>
        <p:txBody>
          <a:bodyPr wrap="square" rtlCol="0">
            <a:spAutoFit/>
          </a:bodyPr>
          <a:lstStyle/>
          <a:p>
            <a:r>
              <a:rPr lang="en-US" dirty="0"/>
              <a:t>Example of automatic scripting </a:t>
            </a:r>
          </a:p>
        </p:txBody>
      </p:sp>
    </p:spTree>
    <p:extLst>
      <p:ext uri="{BB962C8B-B14F-4D97-AF65-F5344CB8AC3E}">
        <p14:creationId xmlns:p14="http://schemas.microsoft.com/office/powerpoint/2010/main" val="3854914950"/>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024435"/>
            <a:ext cx="5600700" cy="4088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96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5" y="3605807"/>
            <a:ext cx="60293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818" name="Picture 2"/>
          <p:cNvPicPr>
            <a:picLocks noChangeAspect="1" noChangeArrowheads="1"/>
          </p:cNvPicPr>
          <p:nvPr/>
        </p:nvPicPr>
        <p:blipFill>
          <a:blip r:embed="rId4" cstate="print"/>
          <a:srcRect/>
          <a:stretch>
            <a:fillRect/>
          </a:stretch>
        </p:blipFill>
        <p:spPr bwMode="auto">
          <a:xfrm>
            <a:off x="609600" y="2362200"/>
            <a:ext cx="3752850" cy="4034716"/>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Create a Script File</a:t>
            </a:r>
          </a:p>
        </p:txBody>
      </p:sp>
      <p:sp>
        <p:nvSpPr>
          <p:cNvPr id="6" name="Oval 5"/>
          <p:cNvSpPr>
            <a:spLocks noChangeArrowheads="1"/>
          </p:cNvSpPr>
          <p:nvPr/>
        </p:nvSpPr>
        <p:spPr bwMode="ltGray">
          <a:xfrm>
            <a:off x="4953000" y="3352800"/>
            <a:ext cx="1371600" cy="3048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1163713595"/>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ent Placeholder 1"/>
          <p:cNvSpPr txBox="1">
            <a:spLocks/>
          </p:cNvSpPr>
          <p:nvPr/>
        </p:nvSpPr>
        <p:spPr>
          <a:xfrm>
            <a:off x="3505085" y="2049637"/>
            <a:ext cx="5080155" cy="2964819"/>
          </a:xfrm>
          <a:prstGeom prst="rect">
            <a:avLst/>
          </a:prstGeom>
          <a:noFill/>
          <a:ln>
            <a:solidFill>
              <a:schemeClr val="tx2"/>
            </a:solidFill>
          </a:ln>
        </p:spPr>
        <p:txBody>
          <a:bodyPr vert="horz" wrap="square" lIns="91440" tIns="45720" rIns="91440" bIns="45720" rtlCol="0" anchor="ctr" anchorCtr="0">
            <a:noAutofit/>
          </a:bodyPr>
          <a:lstStyle>
            <a:lvl1pPr marL="192088" indent="-192088" algn="l" defTabSz="914400" rtl="0" eaLnBrk="1" latinLnBrk="0" hangingPunct="1">
              <a:lnSpc>
                <a:spcPct val="90000"/>
              </a:lnSpc>
              <a:spcBef>
                <a:spcPts val="1200"/>
              </a:spcBef>
              <a:buClr>
                <a:schemeClr val="accent4"/>
              </a:buClr>
              <a:buSzPct val="80000"/>
              <a:buFont typeface="Arial" pitchFamily="34" charset="0"/>
              <a:buChar char="►"/>
              <a:defRPr lang="en-US" sz="1800" kern="1200" smtClean="0">
                <a:solidFill>
                  <a:srgbClr val="003F5F"/>
                </a:solidFill>
                <a:latin typeface="+mn-lt"/>
                <a:ea typeface="+mn-ea"/>
                <a:cs typeface="+mn-cs"/>
              </a:defRPr>
            </a:lvl1pPr>
            <a:lvl2pPr marL="381000" indent="-192088" algn="l" defTabSz="914400" rtl="0" eaLnBrk="1" latinLnBrk="0" hangingPunct="1">
              <a:lnSpc>
                <a:spcPct val="90000"/>
              </a:lnSpc>
              <a:spcBef>
                <a:spcPts val="300"/>
              </a:spcBef>
              <a:buClr>
                <a:schemeClr val="accent4"/>
              </a:buClr>
              <a:buSzPct val="80000"/>
              <a:buFont typeface="Arial" pitchFamily="34" charset="0"/>
              <a:buChar char="►"/>
              <a:defRPr lang="en-US" sz="1600" kern="1200" smtClean="0">
                <a:solidFill>
                  <a:srgbClr val="003F5F"/>
                </a:solidFill>
                <a:latin typeface="+mn-lt"/>
                <a:ea typeface="+mn-ea"/>
                <a:cs typeface="+mn-cs"/>
              </a:defRPr>
            </a:lvl2pPr>
            <a:lvl3pPr marL="577850" indent="-192088" algn="l" defTabSz="914400" rtl="0" eaLnBrk="1" latinLnBrk="0" hangingPunct="1">
              <a:lnSpc>
                <a:spcPct val="90000"/>
              </a:lnSpc>
              <a:spcBef>
                <a:spcPts val="300"/>
              </a:spcBef>
              <a:buClr>
                <a:schemeClr val="accent4"/>
              </a:buClr>
              <a:buSzPct val="80000"/>
              <a:buFont typeface="Arial" pitchFamily="34" charset="0"/>
              <a:buChar char="►"/>
              <a:defRPr lang="en-US" sz="1400" kern="1200" smtClean="0">
                <a:solidFill>
                  <a:srgbClr val="003F5F"/>
                </a:solidFill>
                <a:latin typeface="+mn-lt"/>
                <a:ea typeface="+mn-ea"/>
                <a:cs typeface="+mn-cs"/>
              </a:defRPr>
            </a:lvl3pPr>
            <a:lvl4pPr marL="773113" indent="-192088" algn="l" defTabSz="914400" rtl="0" eaLnBrk="1" latinLnBrk="0" hangingPunct="1">
              <a:lnSpc>
                <a:spcPct val="90000"/>
              </a:lnSpc>
              <a:spcBef>
                <a:spcPts val="300"/>
              </a:spcBef>
              <a:buClr>
                <a:schemeClr val="accent4"/>
              </a:buClr>
              <a:buSzPct val="80000"/>
              <a:buFont typeface="Arial" pitchFamily="34" charset="0"/>
              <a:buChar char="►"/>
              <a:defRPr lang="en-US" sz="1400" kern="1200" smtClean="0">
                <a:solidFill>
                  <a:srgbClr val="003F5F"/>
                </a:solidFill>
                <a:latin typeface="+mn-lt"/>
                <a:ea typeface="+mn-ea"/>
                <a:cs typeface="+mn-cs"/>
              </a:defRPr>
            </a:lvl4pPr>
            <a:lvl5pPr marL="968375" indent="-192088" algn="l" defTabSz="914400" rtl="0" eaLnBrk="1" latinLnBrk="0" hangingPunct="1">
              <a:lnSpc>
                <a:spcPct val="90000"/>
              </a:lnSpc>
              <a:spcBef>
                <a:spcPts val="300"/>
              </a:spcBef>
              <a:buClr>
                <a:schemeClr val="accent4"/>
              </a:buClr>
              <a:buSzPct val="80000"/>
              <a:buFont typeface="Arial" pitchFamily="34" charset="0"/>
              <a:buChar char="►"/>
              <a:defRPr lang="en-US" sz="1400" kern="1200" smtClean="0">
                <a:solidFill>
                  <a:srgbClr val="003F5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7788" indent="-77788" algn="ctr">
              <a:spcBef>
                <a:spcPts val="0"/>
              </a:spcBef>
              <a:spcAft>
                <a:spcPts val="600"/>
              </a:spcAft>
              <a:buClr>
                <a:srgbClr val="873795"/>
              </a:buClr>
              <a:buNone/>
            </a:pPr>
            <a:endParaRPr dirty="0">
              <a:solidFill>
                <a:prstClr val="white"/>
              </a:solidFill>
            </a:endParaRPr>
          </a:p>
        </p:txBody>
      </p:sp>
      <p:sp>
        <p:nvSpPr>
          <p:cNvPr id="3" name="Title 2"/>
          <p:cNvSpPr>
            <a:spLocks noGrp="1"/>
          </p:cNvSpPr>
          <p:nvPr>
            <p:ph type="title"/>
          </p:nvPr>
        </p:nvSpPr>
        <p:spPr/>
        <p:txBody>
          <a:bodyPr/>
          <a:lstStyle/>
          <a:p>
            <a:r>
              <a:rPr lang="en-US"/>
              <a:t>FICO</a:t>
            </a:r>
            <a:r>
              <a:rPr lang="en-US" baseline="30000"/>
              <a:t>®</a:t>
            </a:r>
            <a:r>
              <a:rPr lang="en-US"/>
              <a:t> Scores Are Designed to Rank Order Risk</a:t>
            </a:r>
            <a:endParaRPr lang="en-US" dirty="0"/>
          </a:p>
        </p:txBody>
      </p:sp>
      <p:sp>
        <p:nvSpPr>
          <p:cNvPr id="2" name="Content Placeholder 1"/>
          <p:cNvSpPr>
            <a:spLocks noGrp="1"/>
          </p:cNvSpPr>
          <p:nvPr>
            <p:ph sz="quarter" idx="4294967295"/>
          </p:nvPr>
        </p:nvSpPr>
        <p:spPr>
          <a:xfrm>
            <a:off x="331672" y="2049463"/>
            <a:ext cx="3173413" cy="2965450"/>
          </a:xfrm>
          <a:solidFill>
            <a:schemeClr val="tx2"/>
          </a:solidFill>
          <a:ln>
            <a:solidFill>
              <a:schemeClr val="tx2"/>
            </a:solidFill>
          </a:ln>
        </p:spPr>
        <p:txBody>
          <a:bodyPr vert="horz" wrap="square" lIns="91440" tIns="45720" rIns="91440" bIns="45720" rtlCol="0" anchor="ctr" anchorCtr="0">
            <a:noAutofit/>
          </a:bodyPr>
          <a:lstStyle/>
          <a:p>
            <a:pPr marL="77788" indent="-77788" algn="ctr">
              <a:spcBef>
                <a:spcPts val="0"/>
              </a:spcBef>
              <a:spcAft>
                <a:spcPts val="600"/>
              </a:spcAft>
              <a:buNone/>
            </a:pPr>
            <a:r>
              <a:rPr lang="en-US" dirty="0">
                <a:solidFill>
                  <a:schemeClr val="bg1"/>
                </a:solidFill>
              </a:rPr>
              <a:t>“Odds quote” based on the general population—</a:t>
            </a:r>
            <a:br>
              <a:rPr lang="en-US" dirty="0">
                <a:solidFill>
                  <a:schemeClr val="bg1"/>
                </a:solidFill>
              </a:rPr>
            </a:br>
            <a:r>
              <a:rPr lang="en-US" dirty="0">
                <a:solidFill>
                  <a:schemeClr val="bg1"/>
                </a:solidFill>
              </a:rPr>
              <a:t>not necessarily applicable to any one lender.</a:t>
            </a:r>
            <a:br>
              <a:rPr lang="en-US" dirty="0">
                <a:solidFill>
                  <a:schemeClr val="bg1"/>
                </a:solidFill>
              </a:rPr>
            </a:br>
            <a:endParaRPr lang="en-US" dirty="0">
              <a:solidFill>
                <a:schemeClr val="bg1"/>
              </a:solidFill>
            </a:endParaRPr>
          </a:p>
          <a:p>
            <a:pPr marL="77788" indent="-77788" algn="ctr">
              <a:spcBef>
                <a:spcPts val="0"/>
              </a:spcBef>
              <a:spcAft>
                <a:spcPts val="600"/>
              </a:spcAft>
              <a:buNone/>
            </a:pPr>
            <a:r>
              <a:rPr lang="en-US" dirty="0">
                <a:solidFill>
                  <a:schemeClr val="bg1"/>
                </a:solidFill>
              </a:rPr>
              <a:t>Specific lender's applicants will still “rank order”.</a:t>
            </a:r>
          </a:p>
        </p:txBody>
      </p:sp>
      <p:grpSp>
        <p:nvGrpSpPr>
          <p:cNvPr id="142" name="Group 141"/>
          <p:cNvGrpSpPr/>
          <p:nvPr/>
        </p:nvGrpSpPr>
        <p:grpSpPr>
          <a:xfrm>
            <a:off x="3606625" y="2091406"/>
            <a:ext cx="4887842" cy="2899446"/>
            <a:chOff x="783356" y="243448"/>
            <a:chExt cx="7605713" cy="4511675"/>
          </a:xfrm>
        </p:grpSpPr>
        <p:sp>
          <p:nvSpPr>
            <p:cNvPr id="4" name="TextBox 3"/>
            <p:cNvSpPr txBox="1"/>
            <p:nvPr/>
          </p:nvSpPr>
          <p:spPr>
            <a:xfrm>
              <a:off x="6480894" y="1316597"/>
              <a:ext cx="1889125" cy="3381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oAutofit/>
            </a:bodyPr>
            <a:lstStyle/>
            <a:p>
              <a:pPr defTabSz="457200"/>
              <a:endParaRPr lang="en-US" sz="2800" dirty="0">
                <a:solidFill>
                  <a:prstClr val="white"/>
                </a:solidFill>
              </a:endParaRPr>
            </a:p>
          </p:txBody>
        </p:sp>
        <p:sp>
          <p:nvSpPr>
            <p:cNvPr id="5" name="TextBox 4"/>
            <p:cNvSpPr txBox="1"/>
            <p:nvPr/>
          </p:nvSpPr>
          <p:spPr>
            <a:xfrm>
              <a:off x="4585293" y="2207185"/>
              <a:ext cx="1889125" cy="249078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oAutofit/>
            </a:bodyPr>
            <a:lstStyle/>
            <a:p>
              <a:pPr defTabSz="457200"/>
              <a:endParaRPr lang="en-US" sz="2800" dirty="0">
                <a:solidFill>
                  <a:prstClr val="white"/>
                </a:solidFill>
              </a:endParaRPr>
            </a:p>
          </p:txBody>
        </p:sp>
        <p:sp>
          <p:nvSpPr>
            <p:cNvPr id="6" name="TextBox 5"/>
            <p:cNvSpPr txBox="1"/>
            <p:nvPr/>
          </p:nvSpPr>
          <p:spPr>
            <a:xfrm>
              <a:off x="2689693" y="3004111"/>
              <a:ext cx="1889125" cy="169386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oAutofit/>
            </a:bodyPr>
            <a:lstStyle/>
            <a:p>
              <a:pPr defTabSz="457200"/>
              <a:endParaRPr lang="en-US" sz="2800" dirty="0">
                <a:solidFill>
                  <a:prstClr val="white"/>
                </a:solidFill>
              </a:endParaRPr>
            </a:p>
          </p:txBody>
        </p:sp>
        <p:sp>
          <p:nvSpPr>
            <p:cNvPr id="7" name="TextBox 6"/>
            <p:cNvSpPr txBox="1"/>
            <p:nvPr/>
          </p:nvSpPr>
          <p:spPr>
            <a:xfrm>
              <a:off x="794093" y="3858185"/>
              <a:ext cx="1889125" cy="83978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oAutofit/>
            </a:bodyPr>
            <a:lstStyle/>
            <a:p>
              <a:pPr defTabSz="457200"/>
              <a:endParaRPr lang="en-US" sz="2800" dirty="0">
                <a:solidFill>
                  <a:prstClr val="white"/>
                </a:solidFill>
              </a:endParaRPr>
            </a:p>
          </p:txBody>
        </p:sp>
        <p:grpSp>
          <p:nvGrpSpPr>
            <p:cNvPr id="8" name="Group 6"/>
            <p:cNvGrpSpPr>
              <a:grpSpLocks/>
            </p:cNvGrpSpPr>
            <p:nvPr/>
          </p:nvGrpSpPr>
          <p:grpSpPr bwMode="auto">
            <a:xfrm>
              <a:off x="7347669" y="243448"/>
              <a:ext cx="285750" cy="447675"/>
              <a:chOff x="4664" y="856"/>
              <a:chExt cx="182" cy="315"/>
            </a:xfrm>
            <a:solidFill>
              <a:schemeClr val="accent4"/>
            </a:solidFill>
          </p:grpSpPr>
          <p:sp>
            <p:nvSpPr>
              <p:cNvPr id="9" name="Oval 7"/>
              <p:cNvSpPr>
                <a:spLocks noChangeArrowheads="1"/>
              </p:cNvSpPr>
              <p:nvPr/>
            </p:nvSpPr>
            <p:spPr bwMode="gray">
              <a:xfrm>
                <a:off x="4721"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0" name="Freeform 8"/>
              <p:cNvSpPr>
                <a:spLocks/>
              </p:cNvSpPr>
              <p:nvPr/>
            </p:nvSpPr>
            <p:spPr bwMode="gray">
              <a:xfrm>
                <a:off x="4664"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 name="Group 9"/>
            <p:cNvGrpSpPr>
              <a:grpSpLocks/>
            </p:cNvGrpSpPr>
            <p:nvPr/>
          </p:nvGrpSpPr>
          <p:grpSpPr bwMode="auto">
            <a:xfrm>
              <a:off x="6812681" y="243448"/>
              <a:ext cx="285750" cy="447675"/>
              <a:chOff x="4322" y="856"/>
              <a:chExt cx="182" cy="315"/>
            </a:xfrm>
            <a:solidFill>
              <a:schemeClr val="accent4"/>
            </a:solidFill>
          </p:grpSpPr>
          <p:sp>
            <p:nvSpPr>
              <p:cNvPr id="12" name="Oval 10"/>
              <p:cNvSpPr>
                <a:spLocks noChangeArrowheads="1"/>
              </p:cNvSpPr>
              <p:nvPr/>
            </p:nvSpPr>
            <p:spPr bwMode="gray">
              <a:xfrm>
                <a:off x="4379"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 name="Freeform 11"/>
              <p:cNvSpPr>
                <a:spLocks/>
              </p:cNvSpPr>
              <p:nvPr/>
            </p:nvSpPr>
            <p:spPr bwMode="gray">
              <a:xfrm>
                <a:off x="4322"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4" name="Group 12"/>
            <p:cNvGrpSpPr>
              <a:grpSpLocks/>
            </p:cNvGrpSpPr>
            <p:nvPr/>
          </p:nvGrpSpPr>
          <p:grpSpPr bwMode="auto">
            <a:xfrm>
              <a:off x="6990481" y="243448"/>
              <a:ext cx="285750" cy="447675"/>
              <a:chOff x="4436" y="856"/>
              <a:chExt cx="182" cy="315"/>
            </a:xfrm>
            <a:solidFill>
              <a:schemeClr val="accent4"/>
            </a:solidFill>
          </p:grpSpPr>
          <p:sp>
            <p:nvSpPr>
              <p:cNvPr id="15" name="Oval 13"/>
              <p:cNvSpPr>
                <a:spLocks noChangeArrowheads="1"/>
              </p:cNvSpPr>
              <p:nvPr/>
            </p:nvSpPr>
            <p:spPr bwMode="gray">
              <a:xfrm>
                <a:off x="4493"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6" name="Freeform 14"/>
              <p:cNvSpPr>
                <a:spLocks/>
              </p:cNvSpPr>
              <p:nvPr/>
            </p:nvSpPr>
            <p:spPr bwMode="gray">
              <a:xfrm>
                <a:off x="4436"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7" name="Group 15"/>
            <p:cNvGrpSpPr>
              <a:grpSpLocks/>
            </p:cNvGrpSpPr>
            <p:nvPr/>
          </p:nvGrpSpPr>
          <p:grpSpPr bwMode="auto">
            <a:xfrm>
              <a:off x="7169869" y="243448"/>
              <a:ext cx="284162" cy="447675"/>
              <a:chOff x="4550" y="856"/>
              <a:chExt cx="182" cy="315"/>
            </a:xfrm>
            <a:solidFill>
              <a:schemeClr val="accent4"/>
            </a:solidFill>
          </p:grpSpPr>
          <p:sp>
            <p:nvSpPr>
              <p:cNvPr id="18" name="Oval 16"/>
              <p:cNvSpPr>
                <a:spLocks noChangeArrowheads="1"/>
              </p:cNvSpPr>
              <p:nvPr/>
            </p:nvSpPr>
            <p:spPr bwMode="gray">
              <a:xfrm>
                <a:off x="4607"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9" name="Freeform 17"/>
              <p:cNvSpPr>
                <a:spLocks/>
              </p:cNvSpPr>
              <p:nvPr/>
            </p:nvSpPr>
            <p:spPr bwMode="gray">
              <a:xfrm>
                <a:off x="4550"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0" name="Group 18"/>
            <p:cNvGrpSpPr>
              <a:grpSpLocks/>
            </p:cNvGrpSpPr>
            <p:nvPr/>
          </p:nvGrpSpPr>
          <p:grpSpPr bwMode="auto">
            <a:xfrm>
              <a:off x="7527056" y="243448"/>
              <a:ext cx="284163" cy="447675"/>
              <a:chOff x="4778" y="856"/>
              <a:chExt cx="182" cy="315"/>
            </a:xfrm>
            <a:solidFill>
              <a:schemeClr val="accent4"/>
            </a:solidFill>
          </p:grpSpPr>
          <p:sp>
            <p:nvSpPr>
              <p:cNvPr id="21" name="Oval 19"/>
              <p:cNvSpPr>
                <a:spLocks noChangeArrowheads="1"/>
              </p:cNvSpPr>
              <p:nvPr/>
            </p:nvSpPr>
            <p:spPr bwMode="gray">
              <a:xfrm>
                <a:off x="4835" y="85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22" name="Freeform 20"/>
              <p:cNvSpPr>
                <a:spLocks/>
              </p:cNvSpPr>
              <p:nvPr/>
            </p:nvSpPr>
            <p:spPr bwMode="gray">
              <a:xfrm>
                <a:off x="4778" y="92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3" name="Group 21"/>
            <p:cNvGrpSpPr>
              <a:grpSpLocks/>
            </p:cNvGrpSpPr>
            <p:nvPr/>
          </p:nvGrpSpPr>
          <p:grpSpPr bwMode="auto">
            <a:xfrm>
              <a:off x="6723781" y="478398"/>
              <a:ext cx="284163" cy="446087"/>
              <a:chOff x="4265" y="1021"/>
              <a:chExt cx="182" cy="314"/>
            </a:xfrm>
            <a:solidFill>
              <a:schemeClr val="accent4"/>
            </a:solidFill>
          </p:grpSpPr>
          <p:sp>
            <p:nvSpPr>
              <p:cNvPr id="24" name="Oval 22"/>
              <p:cNvSpPr>
                <a:spLocks noChangeArrowheads="1"/>
              </p:cNvSpPr>
              <p:nvPr/>
            </p:nvSpPr>
            <p:spPr bwMode="gray">
              <a:xfrm>
                <a:off x="4322"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25" name="Freeform 23"/>
              <p:cNvSpPr>
                <a:spLocks/>
              </p:cNvSpPr>
              <p:nvPr/>
            </p:nvSpPr>
            <p:spPr bwMode="gray">
              <a:xfrm>
                <a:off x="4265"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6" name="Group 24"/>
            <p:cNvGrpSpPr>
              <a:grpSpLocks/>
            </p:cNvGrpSpPr>
            <p:nvPr/>
          </p:nvGrpSpPr>
          <p:grpSpPr bwMode="auto">
            <a:xfrm>
              <a:off x="6901581" y="478398"/>
              <a:ext cx="285750" cy="446087"/>
              <a:chOff x="4379" y="1021"/>
              <a:chExt cx="182" cy="314"/>
            </a:xfrm>
            <a:solidFill>
              <a:schemeClr val="accent4"/>
            </a:solidFill>
          </p:grpSpPr>
          <p:sp>
            <p:nvSpPr>
              <p:cNvPr id="27" name="Oval 25"/>
              <p:cNvSpPr>
                <a:spLocks noChangeArrowheads="1"/>
              </p:cNvSpPr>
              <p:nvPr/>
            </p:nvSpPr>
            <p:spPr bwMode="gray">
              <a:xfrm>
                <a:off x="4436"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28" name="Freeform 26"/>
              <p:cNvSpPr>
                <a:spLocks/>
              </p:cNvSpPr>
              <p:nvPr/>
            </p:nvSpPr>
            <p:spPr bwMode="gray">
              <a:xfrm>
                <a:off x="4379"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29" name="Group 27"/>
            <p:cNvGrpSpPr>
              <a:grpSpLocks/>
            </p:cNvGrpSpPr>
            <p:nvPr/>
          </p:nvGrpSpPr>
          <p:grpSpPr bwMode="auto">
            <a:xfrm>
              <a:off x="7080969" y="478398"/>
              <a:ext cx="284162" cy="446087"/>
              <a:chOff x="4493" y="1021"/>
              <a:chExt cx="182" cy="314"/>
            </a:xfrm>
            <a:solidFill>
              <a:schemeClr val="accent4"/>
            </a:solidFill>
          </p:grpSpPr>
          <p:sp>
            <p:nvSpPr>
              <p:cNvPr id="30" name="Oval 28"/>
              <p:cNvSpPr>
                <a:spLocks noChangeArrowheads="1"/>
              </p:cNvSpPr>
              <p:nvPr/>
            </p:nvSpPr>
            <p:spPr bwMode="gray">
              <a:xfrm>
                <a:off x="4550"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31" name="Freeform 29"/>
              <p:cNvSpPr>
                <a:spLocks/>
              </p:cNvSpPr>
              <p:nvPr/>
            </p:nvSpPr>
            <p:spPr bwMode="gray">
              <a:xfrm>
                <a:off x="4493"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32" name="Group 30"/>
            <p:cNvGrpSpPr>
              <a:grpSpLocks/>
            </p:cNvGrpSpPr>
            <p:nvPr/>
          </p:nvGrpSpPr>
          <p:grpSpPr bwMode="auto">
            <a:xfrm>
              <a:off x="7258769" y="478398"/>
              <a:ext cx="285750" cy="446087"/>
              <a:chOff x="4607" y="1021"/>
              <a:chExt cx="182" cy="314"/>
            </a:xfrm>
            <a:solidFill>
              <a:schemeClr val="accent4"/>
            </a:solidFill>
          </p:grpSpPr>
          <p:sp>
            <p:nvSpPr>
              <p:cNvPr id="33" name="Oval 31"/>
              <p:cNvSpPr>
                <a:spLocks noChangeArrowheads="1"/>
              </p:cNvSpPr>
              <p:nvPr/>
            </p:nvSpPr>
            <p:spPr bwMode="gray">
              <a:xfrm>
                <a:off x="4664"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34" name="Freeform 32"/>
              <p:cNvSpPr>
                <a:spLocks/>
              </p:cNvSpPr>
              <p:nvPr/>
            </p:nvSpPr>
            <p:spPr bwMode="gray">
              <a:xfrm>
                <a:off x="4607"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35" name="Group 33"/>
            <p:cNvGrpSpPr>
              <a:grpSpLocks/>
            </p:cNvGrpSpPr>
            <p:nvPr/>
          </p:nvGrpSpPr>
          <p:grpSpPr bwMode="auto">
            <a:xfrm>
              <a:off x="7438156" y="478398"/>
              <a:ext cx="284163" cy="446087"/>
              <a:chOff x="4721" y="1021"/>
              <a:chExt cx="182" cy="314"/>
            </a:xfrm>
            <a:solidFill>
              <a:schemeClr val="accent4"/>
            </a:solidFill>
          </p:grpSpPr>
          <p:sp>
            <p:nvSpPr>
              <p:cNvPr id="36" name="Oval 34"/>
              <p:cNvSpPr>
                <a:spLocks noChangeArrowheads="1"/>
              </p:cNvSpPr>
              <p:nvPr/>
            </p:nvSpPr>
            <p:spPr bwMode="gray">
              <a:xfrm>
                <a:off x="4778" y="102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37" name="Freeform 35"/>
              <p:cNvSpPr>
                <a:spLocks/>
              </p:cNvSpPr>
              <p:nvPr/>
            </p:nvSpPr>
            <p:spPr bwMode="gray">
              <a:xfrm>
                <a:off x="4721" y="1085"/>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38" name="Group 36"/>
            <p:cNvGrpSpPr>
              <a:grpSpLocks/>
            </p:cNvGrpSpPr>
            <p:nvPr/>
          </p:nvGrpSpPr>
          <p:grpSpPr bwMode="auto">
            <a:xfrm>
              <a:off x="5204544" y="1518210"/>
              <a:ext cx="285750" cy="449263"/>
              <a:chOff x="3295" y="1752"/>
              <a:chExt cx="182" cy="315"/>
            </a:xfrm>
            <a:solidFill>
              <a:schemeClr val="accent4"/>
            </a:solidFill>
          </p:grpSpPr>
          <p:sp>
            <p:nvSpPr>
              <p:cNvPr id="39" name="Oval 37"/>
              <p:cNvSpPr>
                <a:spLocks noChangeArrowheads="1"/>
              </p:cNvSpPr>
              <p:nvPr/>
            </p:nvSpPr>
            <p:spPr bwMode="gray">
              <a:xfrm>
                <a:off x="3352"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0" name="Freeform 38"/>
              <p:cNvSpPr>
                <a:spLocks/>
              </p:cNvSpPr>
              <p:nvPr/>
            </p:nvSpPr>
            <p:spPr bwMode="gray">
              <a:xfrm>
                <a:off x="3295"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41" name="Group 39"/>
            <p:cNvGrpSpPr>
              <a:grpSpLocks/>
            </p:cNvGrpSpPr>
            <p:nvPr/>
          </p:nvGrpSpPr>
          <p:grpSpPr bwMode="auto">
            <a:xfrm>
              <a:off x="4669556" y="1518210"/>
              <a:ext cx="285750" cy="449263"/>
              <a:chOff x="2953" y="1752"/>
              <a:chExt cx="182" cy="315"/>
            </a:xfrm>
            <a:solidFill>
              <a:schemeClr val="accent4"/>
            </a:solidFill>
          </p:grpSpPr>
          <p:sp>
            <p:nvSpPr>
              <p:cNvPr id="42" name="Oval 40"/>
              <p:cNvSpPr>
                <a:spLocks noChangeArrowheads="1"/>
              </p:cNvSpPr>
              <p:nvPr/>
            </p:nvSpPr>
            <p:spPr bwMode="gray">
              <a:xfrm>
                <a:off x="3010"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3" name="Freeform 41"/>
              <p:cNvSpPr>
                <a:spLocks/>
              </p:cNvSpPr>
              <p:nvPr/>
            </p:nvSpPr>
            <p:spPr bwMode="gray">
              <a:xfrm>
                <a:off x="2953"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44" name="Group 42"/>
            <p:cNvGrpSpPr>
              <a:grpSpLocks/>
            </p:cNvGrpSpPr>
            <p:nvPr/>
          </p:nvGrpSpPr>
          <p:grpSpPr bwMode="auto">
            <a:xfrm>
              <a:off x="4847356" y="1518210"/>
              <a:ext cx="285750" cy="449263"/>
              <a:chOff x="3067" y="1752"/>
              <a:chExt cx="182" cy="315"/>
            </a:xfrm>
            <a:solidFill>
              <a:schemeClr val="accent4"/>
            </a:solidFill>
          </p:grpSpPr>
          <p:sp>
            <p:nvSpPr>
              <p:cNvPr id="45" name="Oval 43"/>
              <p:cNvSpPr>
                <a:spLocks noChangeArrowheads="1"/>
              </p:cNvSpPr>
              <p:nvPr/>
            </p:nvSpPr>
            <p:spPr bwMode="gray">
              <a:xfrm>
                <a:off x="3124"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6" name="Freeform 44"/>
              <p:cNvSpPr>
                <a:spLocks/>
              </p:cNvSpPr>
              <p:nvPr/>
            </p:nvSpPr>
            <p:spPr bwMode="gray">
              <a:xfrm>
                <a:off x="3067"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47" name="Group 45"/>
            <p:cNvGrpSpPr>
              <a:grpSpLocks/>
            </p:cNvGrpSpPr>
            <p:nvPr/>
          </p:nvGrpSpPr>
          <p:grpSpPr bwMode="auto">
            <a:xfrm>
              <a:off x="5026744" y="1518210"/>
              <a:ext cx="284162" cy="449263"/>
              <a:chOff x="3181" y="1752"/>
              <a:chExt cx="182" cy="315"/>
            </a:xfrm>
            <a:solidFill>
              <a:schemeClr val="accent4"/>
            </a:solidFill>
          </p:grpSpPr>
          <p:sp>
            <p:nvSpPr>
              <p:cNvPr id="48" name="Oval 46"/>
              <p:cNvSpPr>
                <a:spLocks noChangeArrowheads="1"/>
              </p:cNvSpPr>
              <p:nvPr/>
            </p:nvSpPr>
            <p:spPr bwMode="gray">
              <a:xfrm>
                <a:off x="3238"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49" name="Freeform 47"/>
              <p:cNvSpPr>
                <a:spLocks/>
              </p:cNvSpPr>
              <p:nvPr/>
            </p:nvSpPr>
            <p:spPr bwMode="gray">
              <a:xfrm>
                <a:off x="3181"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50" name="Group 48"/>
            <p:cNvGrpSpPr>
              <a:grpSpLocks/>
            </p:cNvGrpSpPr>
            <p:nvPr/>
          </p:nvGrpSpPr>
          <p:grpSpPr bwMode="auto">
            <a:xfrm>
              <a:off x="5383931" y="1518210"/>
              <a:ext cx="284163" cy="449263"/>
              <a:chOff x="3409" y="1752"/>
              <a:chExt cx="182" cy="315"/>
            </a:xfrm>
            <a:solidFill>
              <a:schemeClr val="accent4"/>
            </a:solidFill>
          </p:grpSpPr>
          <p:sp>
            <p:nvSpPr>
              <p:cNvPr id="51" name="Oval 49"/>
              <p:cNvSpPr>
                <a:spLocks noChangeArrowheads="1"/>
              </p:cNvSpPr>
              <p:nvPr/>
            </p:nvSpPr>
            <p:spPr bwMode="gray">
              <a:xfrm>
                <a:off x="3466" y="1752"/>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52" name="Freeform 50"/>
              <p:cNvSpPr>
                <a:spLocks/>
              </p:cNvSpPr>
              <p:nvPr/>
            </p:nvSpPr>
            <p:spPr bwMode="gray">
              <a:xfrm>
                <a:off x="3409" y="1817"/>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sp>
          <p:nvSpPr>
            <p:cNvPr id="53" name="Freeform 51"/>
            <p:cNvSpPr>
              <a:spLocks/>
            </p:cNvSpPr>
            <p:nvPr/>
          </p:nvSpPr>
          <p:spPr bwMode="gray">
            <a:xfrm>
              <a:off x="794469" y="3943910"/>
              <a:ext cx="1878012" cy="811213"/>
            </a:xfrm>
            <a:custGeom>
              <a:avLst/>
              <a:gdLst/>
              <a:ahLst/>
              <a:cxnLst>
                <a:cxn ang="0">
                  <a:pos x="0" y="569"/>
                </a:cxn>
                <a:cxn ang="0">
                  <a:pos x="0" y="0"/>
                </a:cxn>
                <a:cxn ang="0">
                  <a:pos x="1198" y="0"/>
                </a:cxn>
                <a:cxn ang="0">
                  <a:pos x="1198" y="569"/>
                </a:cxn>
                <a:cxn ang="0">
                  <a:pos x="0" y="569"/>
                </a:cxn>
              </a:cxnLst>
              <a:rect l="0" t="0" r="r" b="b"/>
              <a:pathLst>
                <a:path w="1199" h="570">
                  <a:moveTo>
                    <a:pt x="0" y="569"/>
                  </a:moveTo>
                  <a:lnTo>
                    <a:pt x="0" y="0"/>
                  </a:lnTo>
                  <a:lnTo>
                    <a:pt x="1198" y="0"/>
                  </a:lnTo>
                  <a:lnTo>
                    <a:pt x="1198" y="569"/>
                  </a:lnTo>
                  <a:lnTo>
                    <a:pt x="0" y="569"/>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4" name="Freeform 52"/>
            <p:cNvSpPr>
              <a:spLocks/>
            </p:cNvSpPr>
            <p:nvPr/>
          </p:nvSpPr>
          <p:spPr bwMode="gray">
            <a:xfrm>
              <a:off x="2686769" y="3124760"/>
              <a:ext cx="1890712" cy="1630363"/>
            </a:xfrm>
            <a:custGeom>
              <a:avLst/>
              <a:gdLst/>
              <a:ahLst/>
              <a:cxnLst>
                <a:cxn ang="0">
                  <a:pos x="0" y="1145"/>
                </a:cxn>
                <a:cxn ang="0">
                  <a:pos x="0" y="0"/>
                </a:cxn>
                <a:cxn ang="0">
                  <a:pos x="1207" y="0"/>
                </a:cxn>
                <a:cxn ang="0">
                  <a:pos x="1207" y="1145"/>
                </a:cxn>
                <a:cxn ang="0">
                  <a:pos x="0" y="1145"/>
                </a:cxn>
              </a:cxnLst>
              <a:rect l="0" t="0" r="r" b="b"/>
              <a:pathLst>
                <a:path w="1208" h="1146">
                  <a:moveTo>
                    <a:pt x="0" y="1145"/>
                  </a:moveTo>
                  <a:lnTo>
                    <a:pt x="0" y="0"/>
                  </a:lnTo>
                  <a:lnTo>
                    <a:pt x="1207" y="0"/>
                  </a:lnTo>
                  <a:lnTo>
                    <a:pt x="1207" y="1145"/>
                  </a:lnTo>
                  <a:lnTo>
                    <a:pt x="0" y="1145"/>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5" name="Freeform 53"/>
            <p:cNvSpPr>
              <a:spLocks/>
            </p:cNvSpPr>
            <p:nvPr/>
          </p:nvSpPr>
          <p:spPr bwMode="gray">
            <a:xfrm>
              <a:off x="4591769" y="2354823"/>
              <a:ext cx="1876425" cy="2400300"/>
            </a:xfrm>
            <a:custGeom>
              <a:avLst/>
              <a:gdLst/>
              <a:ahLst/>
              <a:cxnLst>
                <a:cxn ang="0">
                  <a:pos x="0" y="1686"/>
                </a:cxn>
                <a:cxn ang="0">
                  <a:pos x="0" y="0"/>
                </a:cxn>
                <a:cxn ang="0">
                  <a:pos x="1198" y="0"/>
                </a:cxn>
                <a:cxn ang="0">
                  <a:pos x="1198" y="1686"/>
                </a:cxn>
                <a:cxn ang="0">
                  <a:pos x="0" y="1686"/>
                </a:cxn>
              </a:cxnLst>
              <a:rect l="0" t="0" r="r" b="b"/>
              <a:pathLst>
                <a:path w="1199" h="1687">
                  <a:moveTo>
                    <a:pt x="0" y="1686"/>
                  </a:moveTo>
                  <a:lnTo>
                    <a:pt x="0" y="0"/>
                  </a:lnTo>
                  <a:lnTo>
                    <a:pt x="1198" y="0"/>
                  </a:lnTo>
                  <a:lnTo>
                    <a:pt x="1198" y="1686"/>
                  </a:lnTo>
                  <a:lnTo>
                    <a:pt x="0" y="1686"/>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6" name="Freeform 54"/>
            <p:cNvSpPr>
              <a:spLocks/>
            </p:cNvSpPr>
            <p:nvPr/>
          </p:nvSpPr>
          <p:spPr bwMode="gray">
            <a:xfrm>
              <a:off x="6480894" y="1495985"/>
              <a:ext cx="1908175" cy="3259138"/>
            </a:xfrm>
            <a:custGeom>
              <a:avLst/>
              <a:gdLst/>
              <a:ahLst/>
              <a:cxnLst>
                <a:cxn ang="0">
                  <a:pos x="0" y="2291"/>
                </a:cxn>
                <a:cxn ang="0">
                  <a:pos x="0" y="0"/>
                </a:cxn>
                <a:cxn ang="0">
                  <a:pos x="1218" y="0"/>
                </a:cxn>
                <a:cxn ang="0">
                  <a:pos x="1218" y="2291"/>
                </a:cxn>
                <a:cxn ang="0">
                  <a:pos x="0" y="2291"/>
                </a:cxn>
              </a:cxnLst>
              <a:rect l="0" t="0" r="r" b="b"/>
              <a:pathLst>
                <a:path w="1219" h="2292">
                  <a:moveTo>
                    <a:pt x="0" y="2291"/>
                  </a:moveTo>
                  <a:lnTo>
                    <a:pt x="0" y="0"/>
                  </a:lnTo>
                  <a:lnTo>
                    <a:pt x="1218" y="0"/>
                  </a:lnTo>
                  <a:lnTo>
                    <a:pt x="1218" y="2291"/>
                  </a:lnTo>
                  <a:lnTo>
                    <a:pt x="0" y="2291"/>
                  </a:lnTo>
                </a:path>
              </a:pathLst>
            </a:custGeom>
            <a:noFill/>
            <a:ln w="9525" cap="rnd">
              <a:noFill/>
              <a:round/>
              <a:headEnd type="none" w="sm" len="sm"/>
              <a:tailEnd type="none" w="sm" len="sm"/>
            </a:ln>
            <a:effectLst/>
          </p:spPr>
          <p:txBody>
            <a:bodyPr/>
            <a:lstStyle/>
            <a:p>
              <a:pPr defTabSz="457200"/>
              <a:endParaRPr lang="en-US" sz="2800" dirty="0">
                <a:solidFill>
                  <a:prstClr val="black"/>
                </a:solidFill>
              </a:endParaRPr>
            </a:p>
          </p:txBody>
        </p:sp>
        <p:sp>
          <p:nvSpPr>
            <p:cNvPr id="57" name="Rectangle 55"/>
            <p:cNvSpPr>
              <a:spLocks noChangeArrowheads="1"/>
            </p:cNvSpPr>
            <p:nvPr/>
          </p:nvSpPr>
          <p:spPr bwMode="gray">
            <a:xfrm>
              <a:off x="824632" y="3872742"/>
              <a:ext cx="1868489"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srgbClr val="5A5B5D"/>
                  </a:solidFill>
                </a:rPr>
                <a:t>620</a:t>
              </a:r>
            </a:p>
          </p:txBody>
        </p:sp>
        <p:sp>
          <p:nvSpPr>
            <p:cNvPr id="58" name="Rectangle 56"/>
            <p:cNvSpPr>
              <a:spLocks noChangeArrowheads="1"/>
            </p:cNvSpPr>
            <p:nvPr/>
          </p:nvSpPr>
          <p:spPr bwMode="gray">
            <a:xfrm>
              <a:off x="2728043" y="3005493"/>
              <a:ext cx="1835151"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srgbClr val="5A5B5D"/>
                  </a:solidFill>
                </a:rPr>
                <a:t>640</a:t>
              </a:r>
            </a:p>
          </p:txBody>
        </p:sp>
        <p:sp>
          <p:nvSpPr>
            <p:cNvPr id="59" name="Rectangle 57"/>
            <p:cNvSpPr>
              <a:spLocks noChangeArrowheads="1"/>
            </p:cNvSpPr>
            <p:nvPr/>
          </p:nvSpPr>
          <p:spPr bwMode="gray">
            <a:xfrm>
              <a:off x="4594943" y="2222111"/>
              <a:ext cx="1855785"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srgbClr val="FFFFFF"/>
                  </a:solidFill>
                </a:rPr>
                <a:t>660</a:t>
              </a:r>
            </a:p>
          </p:txBody>
        </p:sp>
        <p:sp>
          <p:nvSpPr>
            <p:cNvPr id="60" name="Rectangle 58"/>
            <p:cNvSpPr>
              <a:spLocks noChangeArrowheads="1"/>
            </p:cNvSpPr>
            <p:nvPr/>
          </p:nvSpPr>
          <p:spPr bwMode="gray">
            <a:xfrm>
              <a:off x="6499944" y="1327064"/>
              <a:ext cx="1846262" cy="813094"/>
            </a:xfrm>
            <a:prstGeom prst="rect">
              <a:avLst/>
            </a:prstGeom>
            <a:noFill/>
            <a:ln w="9525">
              <a:noFill/>
              <a:miter lim="800000"/>
              <a:headEnd/>
              <a:tailEnd/>
            </a:ln>
            <a:effectLst/>
          </p:spPr>
          <p:txBody>
            <a:bodyPr lIns="90763" tIns="45382" rIns="90763" bIns="45382">
              <a:spAutoFit/>
            </a:bodyPr>
            <a:lstStyle/>
            <a:p>
              <a:pPr algn="ctr" defTabSz="901700"/>
              <a:r>
                <a:rPr lang="en-US" sz="2800" b="1" dirty="0">
                  <a:solidFill>
                    <a:prstClr val="white"/>
                  </a:solidFill>
                </a:rPr>
                <a:t>680</a:t>
              </a:r>
            </a:p>
          </p:txBody>
        </p:sp>
        <p:grpSp>
          <p:nvGrpSpPr>
            <p:cNvPr id="61" name="Group 59"/>
            <p:cNvGrpSpPr>
              <a:grpSpLocks/>
            </p:cNvGrpSpPr>
            <p:nvPr/>
          </p:nvGrpSpPr>
          <p:grpSpPr bwMode="auto">
            <a:xfrm>
              <a:off x="783356" y="3402573"/>
              <a:ext cx="285750" cy="449262"/>
              <a:chOff x="471" y="3078"/>
              <a:chExt cx="182" cy="315"/>
            </a:xfrm>
            <a:solidFill>
              <a:schemeClr val="accent4"/>
            </a:solidFill>
          </p:grpSpPr>
          <p:sp>
            <p:nvSpPr>
              <p:cNvPr id="62" name="Oval 60"/>
              <p:cNvSpPr>
                <a:spLocks noChangeArrowheads="1"/>
              </p:cNvSpPr>
              <p:nvPr/>
            </p:nvSpPr>
            <p:spPr bwMode="gray">
              <a:xfrm>
                <a:off x="528" y="3078"/>
                <a:ext cx="49" cy="48"/>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63" name="Freeform 61"/>
              <p:cNvSpPr>
                <a:spLocks/>
              </p:cNvSpPr>
              <p:nvPr/>
            </p:nvSpPr>
            <p:spPr bwMode="gray">
              <a:xfrm>
                <a:off x="471" y="31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64" name="Group 62"/>
            <p:cNvGrpSpPr>
              <a:grpSpLocks/>
            </p:cNvGrpSpPr>
            <p:nvPr/>
          </p:nvGrpSpPr>
          <p:grpSpPr bwMode="auto">
            <a:xfrm>
              <a:off x="962744" y="3402573"/>
              <a:ext cx="284162" cy="449262"/>
              <a:chOff x="585" y="3078"/>
              <a:chExt cx="182" cy="315"/>
            </a:xfrm>
            <a:solidFill>
              <a:schemeClr val="accent4"/>
            </a:solidFill>
          </p:grpSpPr>
          <p:sp>
            <p:nvSpPr>
              <p:cNvPr id="65" name="Oval 63"/>
              <p:cNvSpPr>
                <a:spLocks noChangeArrowheads="1"/>
              </p:cNvSpPr>
              <p:nvPr/>
            </p:nvSpPr>
            <p:spPr bwMode="gray">
              <a:xfrm>
                <a:off x="642" y="3078"/>
                <a:ext cx="49" cy="48"/>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66" name="Freeform 64"/>
              <p:cNvSpPr>
                <a:spLocks/>
              </p:cNvSpPr>
              <p:nvPr/>
            </p:nvSpPr>
            <p:spPr bwMode="gray">
              <a:xfrm>
                <a:off x="585" y="31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67" name="Group 65"/>
            <p:cNvGrpSpPr>
              <a:grpSpLocks/>
            </p:cNvGrpSpPr>
            <p:nvPr/>
          </p:nvGrpSpPr>
          <p:grpSpPr bwMode="auto">
            <a:xfrm>
              <a:off x="1140544" y="3402573"/>
              <a:ext cx="285750" cy="449262"/>
              <a:chOff x="699" y="3078"/>
              <a:chExt cx="182" cy="315"/>
            </a:xfrm>
            <a:solidFill>
              <a:schemeClr val="accent4"/>
            </a:solidFill>
          </p:grpSpPr>
          <p:sp>
            <p:nvSpPr>
              <p:cNvPr id="68" name="Oval 66"/>
              <p:cNvSpPr>
                <a:spLocks noChangeArrowheads="1"/>
              </p:cNvSpPr>
              <p:nvPr/>
            </p:nvSpPr>
            <p:spPr bwMode="gray">
              <a:xfrm>
                <a:off x="756" y="3078"/>
                <a:ext cx="49" cy="48"/>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69" name="Freeform 67"/>
              <p:cNvSpPr>
                <a:spLocks/>
              </p:cNvSpPr>
              <p:nvPr/>
            </p:nvSpPr>
            <p:spPr bwMode="gray">
              <a:xfrm>
                <a:off x="699" y="31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0" name="Group 68"/>
            <p:cNvGrpSpPr>
              <a:grpSpLocks/>
            </p:cNvGrpSpPr>
            <p:nvPr/>
          </p:nvGrpSpPr>
          <p:grpSpPr bwMode="auto">
            <a:xfrm>
              <a:off x="2299419" y="3402573"/>
              <a:ext cx="284162" cy="449262"/>
              <a:chOff x="1427" y="3078"/>
              <a:chExt cx="181" cy="315"/>
            </a:xfrm>
            <a:solidFill>
              <a:schemeClr val="tx2"/>
            </a:solidFill>
          </p:grpSpPr>
          <p:sp>
            <p:nvSpPr>
              <p:cNvPr id="71" name="Oval 69"/>
              <p:cNvSpPr>
                <a:spLocks noChangeArrowheads="1"/>
              </p:cNvSpPr>
              <p:nvPr/>
            </p:nvSpPr>
            <p:spPr bwMode="gray">
              <a:xfrm>
                <a:off x="1484" y="3078"/>
                <a:ext cx="48" cy="48"/>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72" name="Freeform 70"/>
              <p:cNvSpPr>
                <a:spLocks/>
              </p:cNvSpPr>
              <p:nvPr/>
            </p:nvSpPr>
            <p:spPr bwMode="gray">
              <a:xfrm>
                <a:off x="1427" y="3143"/>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3" name="Group 71"/>
            <p:cNvGrpSpPr>
              <a:grpSpLocks/>
            </p:cNvGrpSpPr>
            <p:nvPr/>
          </p:nvGrpSpPr>
          <p:grpSpPr bwMode="auto">
            <a:xfrm>
              <a:off x="2675656" y="2551673"/>
              <a:ext cx="284163" cy="447675"/>
              <a:chOff x="1655" y="2478"/>
              <a:chExt cx="182" cy="315"/>
            </a:xfrm>
            <a:solidFill>
              <a:schemeClr val="accent4"/>
            </a:solidFill>
          </p:grpSpPr>
          <p:sp>
            <p:nvSpPr>
              <p:cNvPr id="74" name="Oval 72"/>
              <p:cNvSpPr>
                <a:spLocks noChangeArrowheads="1"/>
              </p:cNvSpPr>
              <p:nvPr/>
            </p:nvSpPr>
            <p:spPr bwMode="gray">
              <a:xfrm>
                <a:off x="1712"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75" name="Freeform 73"/>
              <p:cNvSpPr>
                <a:spLocks/>
              </p:cNvSpPr>
              <p:nvPr/>
            </p:nvSpPr>
            <p:spPr bwMode="gray">
              <a:xfrm>
                <a:off x="1655"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6" name="Group 74"/>
            <p:cNvGrpSpPr>
              <a:grpSpLocks/>
            </p:cNvGrpSpPr>
            <p:nvPr/>
          </p:nvGrpSpPr>
          <p:grpSpPr bwMode="auto">
            <a:xfrm>
              <a:off x="2853456" y="2551673"/>
              <a:ext cx="285750" cy="447675"/>
              <a:chOff x="1769" y="2478"/>
              <a:chExt cx="182" cy="315"/>
            </a:xfrm>
            <a:solidFill>
              <a:schemeClr val="accent4"/>
            </a:solidFill>
          </p:grpSpPr>
          <p:sp>
            <p:nvSpPr>
              <p:cNvPr id="77" name="Oval 75"/>
              <p:cNvSpPr>
                <a:spLocks noChangeArrowheads="1"/>
              </p:cNvSpPr>
              <p:nvPr/>
            </p:nvSpPr>
            <p:spPr bwMode="gray">
              <a:xfrm>
                <a:off x="1826"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78" name="Freeform 76"/>
              <p:cNvSpPr>
                <a:spLocks/>
              </p:cNvSpPr>
              <p:nvPr/>
            </p:nvSpPr>
            <p:spPr bwMode="gray">
              <a:xfrm>
                <a:off x="1769"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79" name="Group 77"/>
            <p:cNvGrpSpPr>
              <a:grpSpLocks/>
            </p:cNvGrpSpPr>
            <p:nvPr/>
          </p:nvGrpSpPr>
          <p:grpSpPr bwMode="auto">
            <a:xfrm>
              <a:off x="3032844" y="2551673"/>
              <a:ext cx="284162" cy="447675"/>
              <a:chOff x="1883" y="2478"/>
              <a:chExt cx="182" cy="315"/>
            </a:xfrm>
            <a:solidFill>
              <a:schemeClr val="accent4"/>
            </a:solidFill>
          </p:grpSpPr>
          <p:sp>
            <p:nvSpPr>
              <p:cNvPr id="80" name="Oval 78"/>
              <p:cNvSpPr>
                <a:spLocks noChangeArrowheads="1"/>
              </p:cNvSpPr>
              <p:nvPr/>
            </p:nvSpPr>
            <p:spPr bwMode="gray">
              <a:xfrm>
                <a:off x="1940"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81" name="Freeform 79"/>
              <p:cNvSpPr>
                <a:spLocks/>
              </p:cNvSpPr>
              <p:nvPr/>
            </p:nvSpPr>
            <p:spPr bwMode="gray">
              <a:xfrm>
                <a:off x="1883"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82" name="Group 80"/>
            <p:cNvGrpSpPr>
              <a:grpSpLocks/>
            </p:cNvGrpSpPr>
            <p:nvPr/>
          </p:nvGrpSpPr>
          <p:grpSpPr bwMode="auto">
            <a:xfrm>
              <a:off x="3210644" y="2551673"/>
              <a:ext cx="284162" cy="447675"/>
              <a:chOff x="1997" y="2478"/>
              <a:chExt cx="182" cy="315"/>
            </a:xfrm>
            <a:solidFill>
              <a:schemeClr val="accent4"/>
            </a:solidFill>
          </p:grpSpPr>
          <p:sp>
            <p:nvSpPr>
              <p:cNvPr id="83" name="Oval 81"/>
              <p:cNvSpPr>
                <a:spLocks noChangeArrowheads="1"/>
              </p:cNvSpPr>
              <p:nvPr/>
            </p:nvSpPr>
            <p:spPr bwMode="gray">
              <a:xfrm>
                <a:off x="2054"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84" name="Freeform 82"/>
              <p:cNvSpPr>
                <a:spLocks/>
              </p:cNvSpPr>
              <p:nvPr/>
            </p:nvSpPr>
            <p:spPr bwMode="gray">
              <a:xfrm>
                <a:off x="1997"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85" name="Group 83"/>
            <p:cNvGrpSpPr>
              <a:grpSpLocks/>
            </p:cNvGrpSpPr>
            <p:nvPr/>
          </p:nvGrpSpPr>
          <p:grpSpPr bwMode="auto">
            <a:xfrm>
              <a:off x="3388444" y="2551673"/>
              <a:ext cx="285750" cy="447675"/>
              <a:chOff x="2111" y="2478"/>
              <a:chExt cx="182" cy="315"/>
            </a:xfrm>
            <a:solidFill>
              <a:schemeClr val="accent4"/>
            </a:solidFill>
          </p:grpSpPr>
          <p:sp>
            <p:nvSpPr>
              <p:cNvPr id="86" name="Oval 84"/>
              <p:cNvSpPr>
                <a:spLocks noChangeArrowheads="1"/>
              </p:cNvSpPr>
              <p:nvPr/>
            </p:nvSpPr>
            <p:spPr bwMode="gray">
              <a:xfrm>
                <a:off x="2168" y="2478"/>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87" name="Freeform 85"/>
              <p:cNvSpPr>
                <a:spLocks/>
              </p:cNvSpPr>
              <p:nvPr/>
            </p:nvSpPr>
            <p:spPr bwMode="gray">
              <a:xfrm>
                <a:off x="2111"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88" name="Group 86"/>
            <p:cNvGrpSpPr>
              <a:grpSpLocks/>
            </p:cNvGrpSpPr>
            <p:nvPr/>
          </p:nvGrpSpPr>
          <p:grpSpPr bwMode="auto">
            <a:xfrm>
              <a:off x="4199656" y="2551673"/>
              <a:ext cx="285750" cy="447675"/>
              <a:chOff x="2653" y="2478"/>
              <a:chExt cx="182" cy="315"/>
            </a:xfrm>
            <a:solidFill>
              <a:schemeClr val="tx2"/>
            </a:solidFill>
          </p:grpSpPr>
          <p:sp>
            <p:nvSpPr>
              <p:cNvPr id="89" name="Oval 87"/>
              <p:cNvSpPr>
                <a:spLocks noChangeArrowheads="1"/>
              </p:cNvSpPr>
              <p:nvPr/>
            </p:nvSpPr>
            <p:spPr bwMode="gray">
              <a:xfrm>
                <a:off x="2710" y="2478"/>
                <a:ext cx="49" cy="46"/>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90" name="Freeform 88"/>
              <p:cNvSpPr>
                <a:spLocks/>
              </p:cNvSpPr>
              <p:nvPr/>
            </p:nvSpPr>
            <p:spPr bwMode="gray">
              <a:xfrm>
                <a:off x="2653" y="2543"/>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91" name="Group 89"/>
            <p:cNvGrpSpPr>
              <a:grpSpLocks/>
            </p:cNvGrpSpPr>
            <p:nvPr/>
          </p:nvGrpSpPr>
          <p:grpSpPr bwMode="auto">
            <a:xfrm>
              <a:off x="4580656" y="1751573"/>
              <a:ext cx="284163" cy="447675"/>
              <a:chOff x="2896" y="1917"/>
              <a:chExt cx="182" cy="314"/>
            </a:xfrm>
            <a:solidFill>
              <a:schemeClr val="accent4"/>
            </a:solidFill>
          </p:grpSpPr>
          <p:sp>
            <p:nvSpPr>
              <p:cNvPr id="92" name="Oval 90"/>
              <p:cNvSpPr>
                <a:spLocks noChangeArrowheads="1"/>
              </p:cNvSpPr>
              <p:nvPr/>
            </p:nvSpPr>
            <p:spPr bwMode="gray">
              <a:xfrm>
                <a:off x="2953"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93" name="Freeform 91"/>
              <p:cNvSpPr>
                <a:spLocks/>
              </p:cNvSpPr>
              <p:nvPr/>
            </p:nvSpPr>
            <p:spPr bwMode="gray">
              <a:xfrm>
                <a:off x="2896"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94" name="Group 92"/>
            <p:cNvGrpSpPr>
              <a:grpSpLocks/>
            </p:cNvGrpSpPr>
            <p:nvPr/>
          </p:nvGrpSpPr>
          <p:grpSpPr bwMode="auto">
            <a:xfrm>
              <a:off x="4758456" y="1751573"/>
              <a:ext cx="285750" cy="447675"/>
              <a:chOff x="3010" y="1917"/>
              <a:chExt cx="182" cy="314"/>
            </a:xfrm>
            <a:solidFill>
              <a:schemeClr val="accent4"/>
            </a:solidFill>
          </p:grpSpPr>
          <p:sp>
            <p:nvSpPr>
              <p:cNvPr id="95" name="Oval 93"/>
              <p:cNvSpPr>
                <a:spLocks noChangeArrowheads="1"/>
              </p:cNvSpPr>
              <p:nvPr/>
            </p:nvSpPr>
            <p:spPr bwMode="gray">
              <a:xfrm>
                <a:off x="3067"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96" name="Freeform 94"/>
              <p:cNvSpPr>
                <a:spLocks/>
              </p:cNvSpPr>
              <p:nvPr/>
            </p:nvSpPr>
            <p:spPr bwMode="gray">
              <a:xfrm>
                <a:off x="3010"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97" name="Group 95"/>
            <p:cNvGrpSpPr>
              <a:grpSpLocks/>
            </p:cNvGrpSpPr>
            <p:nvPr/>
          </p:nvGrpSpPr>
          <p:grpSpPr bwMode="auto">
            <a:xfrm>
              <a:off x="4937844" y="1751573"/>
              <a:ext cx="284162" cy="447675"/>
              <a:chOff x="3124" y="1917"/>
              <a:chExt cx="182" cy="314"/>
            </a:xfrm>
            <a:solidFill>
              <a:schemeClr val="accent4"/>
            </a:solidFill>
          </p:grpSpPr>
          <p:sp>
            <p:nvSpPr>
              <p:cNvPr id="98" name="Oval 96"/>
              <p:cNvSpPr>
                <a:spLocks noChangeArrowheads="1"/>
              </p:cNvSpPr>
              <p:nvPr/>
            </p:nvSpPr>
            <p:spPr bwMode="gray">
              <a:xfrm>
                <a:off x="3181"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99" name="Freeform 97"/>
              <p:cNvSpPr>
                <a:spLocks/>
              </p:cNvSpPr>
              <p:nvPr/>
            </p:nvSpPr>
            <p:spPr bwMode="gray">
              <a:xfrm>
                <a:off x="3124"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0" name="Group 98"/>
            <p:cNvGrpSpPr>
              <a:grpSpLocks/>
            </p:cNvGrpSpPr>
            <p:nvPr/>
          </p:nvGrpSpPr>
          <p:grpSpPr bwMode="auto">
            <a:xfrm>
              <a:off x="5115644" y="1751573"/>
              <a:ext cx="285750" cy="447675"/>
              <a:chOff x="3238" y="1917"/>
              <a:chExt cx="182" cy="314"/>
            </a:xfrm>
            <a:solidFill>
              <a:schemeClr val="accent4"/>
            </a:solidFill>
          </p:grpSpPr>
          <p:sp>
            <p:nvSpPr>
              <p:cNvPr id="101" name="Oval 99"/>
              <p:cNvSpPr>
                <a:spLocks noChangeArrowheads="1"/>
              </p:cNvSpPr>
              <p:nvPr/>
            </p:nvSpPr>
            <p:spPr bwMode="gray">
              <a:xfrm>
                <a:off x="3295"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02" name="Freeform 100"/>
              <p:cNvSpPr>
                <a:spLocks/>
              </p:cNvSpPr>
              <p:nvPr/>
            </p:nvSpPr>
            <p:spPr bwMode="gray">
              <a:xfrm>
                <a:off x="3238"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3" name="Group 101"/>
            <p:cNvGrpSpPr>
              <a:grpSpLocks/>
            </p:cNvGrpSpPr>
            <p:nvPr/>
          </p:nvGrpSpPr>
          <p:grpSpPr bwMode="auto">
            <a:xfrm>
              <a:off x="5295031" y="1751573"/>
              <a:ext cx="284163" cy="447675"/>
              <a:chOff x="3352" y="1917"/>
              <a:chExt cx="182" cy="314"/>
            </a:xfrm>
            <a:solidFill>
              <a:schemeClr val="accent4"/>
            </a:solidFill>
          </p:grpSpPr>
          <p:sp>
            <p:nvSpPr>
              <p:cNvPr id="104" name="Oval 102"/>
              <p:cNvSpPr>
                <a:spLocks noChangeArrowheads="1"/>
              </p:cNvSpPr>
              <p:nvPr/>
            </p:nvSpPr>
            <p:spPr bwMode="gray">
              <a:xfrm>
                <a:off x="3409" y="1917"/>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05" name="Freeform 103"/>
              <p:cNvSpPr>
                <a:spLocks/>
              </p:cNvSpPr>
              <p:nvPr/>
            </p:nvSpPr>
            <p:spPr bwMode="gray">
              <a:xfrm>
                <a:off x="3352"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6" name="Group 104"/>
            <p:cNvGrpSpPr>
              <a:grpSpLocks/>
            </p:cNvGrpSpPr>
            <p:nvPr/>
          </p:nvGrpSpPr>
          <p:grpSpPr bwMode="auto">
            <a:xfrm>
              <a:off x="6120531" y="1751573"/>
              <a:ext cx="285750" cy="447675"/>
              <a:chOff x="3880" y="1917"/>
              <a:chExt cx="182" cy="314"/>
            </a:xfrm>
            <a:solidFill>
              <a:schemeClr val="tx2"/>
            </a:solidFill>
          </p:grpSpPr>
          <p:sp>
            <p:nvSpPr>
              <p:cNvPr id="107" name="Oval 105"/>
              <p:cNvSpPr>
                <a:spLocks noChangeArrowheads="1"/>
              </p:cNvSpPr>
              <p:nvPr/>
            </p:nvSpPr>
            <p:spPr bwMode="gray">
              <a:xfrm>
                <a:off x="3937" y="1917"/>
                <a:ext cx="49" cy="46"/>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108" name="Freeform 106"/>
              <p:cNvSpPr>
                <a:spLocks/>
              </p:cNvSpPr>
              <p:nvPr/>
            </p:nvSpPr>
            <p:spPr bwMode="gray">
              <a:xfrm>
                <a:off x="3880" y="198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09" name="Group 107"/>
            <p:cNvGrpSpPr>
              <a:grpSpLocks/>
            </p:cNvGrpSpPr>
            <p:nvPr/>
          </p:nvGrpSpPr>
          <p:grpSpPr bwMode="auto">
            <a:xfrm>
              <a:off x="7058744" y="635560"/>
              <a:ext cx="284162" cy="447675"/>
              <a:chOff x="4479" y="1131"/>
              <a:chExt cx="182" cy="315"/>
            </a:xfrm>
            <a:solidFill>
              <a:schemeClr val="accent4"/>
            </a:solidFill>
          </p:grpSpPr>
          <p:sp>
            <p:nvSpPr>
              <p:cNvPr id="110" name="Oval 108"/>
              <p:cNvSpPr>
                <a:spLocks noChangeArrowheads="1"/>
              </p:cNvSpPr>
              <p:nvPr/>
            </p:nvSpPr>
            <p:spPr bwMode="gray">
              <a:xfrm>
                <a:off x="4536" y="113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11" name="Freeform 109"/>
              <p:cNvSpPr>
                <a:spLocks/>
              </p:cNvSpPr>
              <p:nvPr/>
            </p:nvSpPr>
            <p:spPr bwMode="gray">
              <a:xfrm>
                <a:off x="4479" y="1196"/>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2" name="Group 110"/>
            <p:cNvGrpSpPr>
              <a:grpSpLocks/>
            </p:cNvGrpSpPr>
            <p:nvPr/>
          </p:nvGrpSpPr>
          <p:grpSpPr bwMode="auto">
            <a:xfrm>
              <a:off x="6523756" y="635560"/>
              <a:ext cx="282575" cy="447675"/>
              <a:chOff x="4137" y="1131"/>
              <a:chExt cx="181" cy="315"/>
            </a:xfrm>
            <a:solidFill>
              <a:schemeClr val="accent4"/>
            </a:solidFill>
          </p:grpSpPr>
          <p:sp>
            <p:nvSpPr>
              <p:cNvPr id="113" name="Oval 111"/>
              <p:cNvSpPr>
                <a:spLocks noChangeArrowheads="1"/>
              </p:cNvSpPr>
              <p:nvPr/>
            </p:nvSpPr>
            <p:spPr bwMode="gray">
              <a:xfrm>
                <a:off x="4194" y="1131"/>
                <a:ext cx="48"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14" name="Freeform 112"/>
              <p:cNvSpPr>
                <a:spLocks/>
              </p:cNvSpPr>
              <p:nvPr/>
            </p:nvSpPr>
            <p:spPr bwMode="gray">
              <a:xfrm>
                <a:off x="4137" y="1196"/>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5" name="Group 113"/>
            <p:cNvGrpSpPr>
              <a:grpSpLocks/>
            </p:cNvGrpSpPr>
            <p:nvPr/>
          </p:nvGrpSpPr>
          <p:grpSpPr bwMode="auto">
            <a:xfrm>
              <a:off x="6701556" y="635560"/>
              <a:ext cx="284163" cy="447675"/>
              <a:chOff x="4251" y="1131"/>
              <a:chExt cx="181" cy="315"/>
            </a:xfrm>
            <a:solidFill>
              <a:schemeClr val="accent4"/>
            </a:solidFill>
          </p:grpSpPr>
          <p:sp>
            <p:nvSpPr>
              <p:cNvPr id="116" name="Oval 114"/>
              <p:cNvSpPr>
                <a:spLocks noChangeArrowheads="1"/>
              </p:cNvSpPr>
              <p:nvPr/>
            </p:nvSpPr>
            <p:spPr bwMode="gray">
              <a:xfrm>
                <a:off x="4308" y="1131"/>
                <a:ext cx="48"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17" name="Freeform 115"/>
              <p:cNvSpPr>
                <a:spLocks/>
              </p:cNvSpPr>
              <p:nvPr/>
            </p:nvSpPr>
            <p:spPr bwMode="gray">
              <a:xfrm>
                <a:off x="4251" y="1196"/>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18" name="Group 116"/>
            <p:cNvGrpSpPr>
              <a:grpSpLocks/>
            </p:cNvGrpSpPr>
            <p:nvPr/>
          </p:nvGrpSpPr>
          <p:grpSpPr bwMode="auto">
            <a:xfrm>
              <a:off x="6879356" y="635560"/>
              <a:ext cx="285750" cy="447675"/>
              <a:chOff x="4365" y="1131"/>
              <a:chExt cx="182" cy="315"/>
            </a:xfrm>
            <a:solidFill>
              <a:schemeClr val="accent4"/>
            </a:solidFill>
          </p:grpSpPr>
          <p:sp>
            <p:nvSpPr>
              <p:cNvPr id="119" name="Oval 117"/>
              <p:cNvSpPr>
                <a:spLocks noChangeArrowheads="1"/>
              </p:cNvSpPr>
              <p:nvPr/>
            </p:nvSpPr>
            <p:spPr bwMode="gray">
              <a:xfrm>
                <a:off x="4422" y="113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0" name="Freeform 118"/>
              <p:cNvSpPr>
                <a:spLocks/>
              </p:cNvSpPr>
              <p:nvPr/>
            </p:nvSpPr>
            <p:spPr bwMode="gray">
              <a:xfrm>
                <a:off x="4365" y="1196"/>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21" name="Group 119"/>
            <p:cNvGrpSpPr>
              <a:grpSpLocks/>
            </p:cNvGrpSpPr>
            <p:nvPr/>
          </p:nvGrpSpPr>
          <p:grpSpPr bwMode="auto">
            <a:xfrm>
              <a:off x="7236544" y="635560"/>
              <a:ext cx="285750" cy="447675"/>
              <a:chOff x="4593" y="1131"/>
              <a:chExt cx="182" cy="315"/>
            </a:xfrm>
            <a:solidFill>
              <a:schemeClr val="accent4"/>
            </a:solidFill>
          </p:grpSpPr>
          <p:sp>
            <p:nvSpPr>
              <p:cNvPr id="122" name="Oval 120"/>
              <p:cNvSpPr>
                <a:spLocks noChangeArrowheads="1"/>
              </p:cNvSpPr>
              <p:nvPr/>
            </p:nvSpPr>
            <p:spPr bwMode="gray">
              <a:xfrm>
                <a:off x="4650" y="1131"/>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3" name="Freeform 121"/>
              <p:cNvSpPr>
                <a:spLocks/>
              </p:cNvSpPr>
              <p:nvPr/>
            </p:nvSpPr>
            <p:spPr bwMode="gray">
              <a:xfrm>
                <a:off x="4593" y="1196"/>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24" name="Group 122"/>
            <p:cNvGrpSpPr>
              <a:grpSpLocks/>
            </p:cNvGrpSpPr>
            <p:nvPr/>
          </p:nvGrpSpPr>
          <p:grpSpPr bwMode="auto">
            <a:xfrm>
              <a:off x="6431681" y="868923"/>
              <a:ext cx="285750" cy="447675"/>
              <a:chOff x="4079" y="1296"/>
              <a:chExt cx="182" cy="315"/>
            </a:xfrm>
            <a:solidFill>
              <a:schemeClr val="accent4"/>
            </a:solidFill>
          </p:grpSpPr>
          <p:sp>
            <p:nvSpPr>
              <p:cNvPr id="125" name="Oval 123"/>
              <p:cNvSpPr>
                <a:spLocks noChangeArrowheads="1"/>
              </p:cNvSpPr>
              <p:nvPr/>
            </p:nvSpPr>
            <p:spPr bwMode="gray">
              <a:xfrm>
                <a:off x="4136"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6" name="Freeform 124"/>
              <p:cNvSpPr>
                <a:spLocks/>
              </p:cNvSpPr>
              <p:nvPr/>
            </p:nvSpPr>
            <p:spPr bwMode="gray">
              <a:xfrm>
                <a:off x="4079"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27" name="Group 125"/>
            <p:cNvGrpSpPr>
              <a:grpSpLocks/>
            </p:cNvGrpSpPr>
            <p:nvPr/>
          </p:nvGrpSpPr>
          <p:grpSpPr bwMode="auto">
            <a:xfrm>
              <a:off x="6612656" y="868923"/>
              <a:ext cx="282575" cy="447675"/>
              <a:chOff x="4194" y="1296"/>
              <a:chExt cx="181" cy="315"/>
            </a:xfrm>
            <a:solidFill>
              <a:schemeClr val="accent4"/>
            </a:solidFill>
          </p:grpSpPr>
          <p:sp>
            <p:nvSpPr>
              <p:cNvPr id="128" name="Oval 126"/>
              <p:cNvSpPr>
                <a:spLocks noChangeArrowheads="1"/>
              </p:cNvSpPr>
              <p:nvPr/>
            </p:nvSpPr>
            <p:spPr bwMode="gray">
              <a:xfrm>
                <a:off x="4251" y="1296"/>
                <a:ext cx="48"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29" name="Freeform 127"/>
              <p:cNvSpPr>
                <a:spLocks/>
              </p:cNvSpPr>
              <p:nvPr/>
            </p:nvSpPr>
            <p:spPr bwMode="gray">
              <a:xfrm>
                <a:off x="4194" y="1361"/>
                <a:ext cx="181" cy="250"/>
              </a:xfrm>
              <a:custGeom>
                <a:avLst/>
                <a:gdLst/>
                <a:ahLst/>
                <a:cxnLst>
                  <a:cxn ang="0">
                    <a:pos x="49" y="0"/>
                  </a:cxn>
                  <a:cxn ang="0">
                    <a:pos x="0" y="92"/>
                  </a:cxn>
                  <a:cxn ang="0">
                    <a:pos x="24" y="92"/>
                  </a:cxn>
                  <a:cxn ang="0">
                    <a:pos x="54" y="37"/>
                  </a:cxn>
                  <a:cxn ang="0">
                    <a:pos x="54" y="125"/>
                  </a:cxn>
                  <a:cxn ang="0">
                    <a:pos x="32" y="249"/>
                  </a:cxn>
                  <a:cxn ang="0">
                    <a:pos x="65" y="249"/>
                  </a:cxn>
                  <a:cxn ang="0">
                    <a:pos x="88" y="144"/>
                  </a:cxn>
                  <a:cxn ang="0">
                    <a:pos x="111" y="249"/>
                  </a:cxn>
                  <a:cxn ang="0">
                    <a:pos x="148" y="249"/>
                  </a:cxn>
                  <a:cxn ang="0">
                    <a:pos x="115" y="125"/>
                  </a:cxn>
                  <a:cxn ang="0">
                    <a:pos x="115" y="35"/>
                  </a:cxn>
                  <a:cxn ang="0">
                    <a:pos x="155" y="95"/>
                  </a:cxn>
                  <a:cxn ang="0">
                    <a:pos x="180" y="95"/>
                  </a:cxn>
                  <a:cxn ang="0">
                    <a:pos x="118" y="0"/>
                  </a:cxn>
                  <a:cxn ang="0">
                    <a:pos x="49" y="0"/>
                  </a:cxn>
                </a:cxnLst>
                <a:rect l="0" t="0" r="r" b="b"/>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0" name="Group 128"/>
            <p:cNvGrpSpPr>
              <a:grpSpLocks/>
            </p:cNvGrpSpPr>
            <p:nvPr/>
          </p:nvGrpSpPr>
          <p:grpSpPr bwMode="auto">
            <a:xfrm>
              <a:off x="6790456" y="868923"/>
              <a:ext cx="285750" cy="447675"/>
              <a:chOff x="4308" y="1296"/>
              <a:chExt cx="182" cy="315"/>
            </a:xfrm>
            <a:solidFill>
              <a:schemeClr val="accent4"/>
            </a:solidFill>
          </p:grpSpPr>
          <p:sp>
            <p:nvSpPr>
              <p:cNvPr id="131" name="Oval 129"/>
              <p:cNvSpPr>
                <a:spLocks noChangeArrowheads="1"/>
              </p:cNvSpPr>
              <p:nvPr/>
            </p:nvSpPr>
            <p:spPr bwMode="gray">
              <a:xfrm>
                <a:off x="4365"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2" name="Freeform 130"/>
              <p:cNvSpPr>
                <a:spLocks/>
              </p:cNvSpPr>
              <p:nvPr/>
            </p:nvSpPr>
            <p:spPr bwMode="gray">
              <a:xfrm>
                <a:off x="4308"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3" name="Group 131"/>
            <p:cNvGrpSpPr>
              <a:grpSpLocks/>
            </p:cNvGrpSpPr>
            <p:nvPr/>
          </p:nvGrpSpPr>
          <p:grpSpPr bwMode="auto">
            <a:xfrm>
              <a:off x="6969844" y="868923"/>
              <a:ext cx="284162" cy="447675"/>
              <a:chOff x="4422" y="1296"/>
              <a:chExt cx="182" cy="315"/>
            </a:xfrm>
            <a:solidFill>
              <a:schemeClr val="accent4"/>
            </a:solidFill>
          </p:grpSpPr>
          <p:sp>
            <p:nvSpPr>
              <p:cNvPr id="134" name="Oval 132"/>
              <p:cNvSpPr>
                <a:spLocks noChangeArrowheads="1"/>
              </p:cNvSpPr>
              <p:nvPr/>
            </p:nvSpPr>
            <p:spPr bwMode="gray">
              <a:xfrm>
                <a:off x="4479"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5" name="Freeform 133"/>
              <p:cNvSpPr>
                <a:spLocks/>
              </p:cNvSpPr>
              <p:nvPr/>
            </p:nvSpPr>
            <p:spPr bwMode="gray">
              <a:xfrm>
                <a:off x="4422"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6" name="Group 134"/>
            <p:cNvGrpSpPr>
              <a:grpSpLocks/>
            </p:cNvGrpSpPr>
            <p:nvPr/>
          </p:nvGrpSpPr>
          <p:grpSpPr bwMode="auto">
            <a:xfrm>
              <a:off x="7147644" y="868923"/>
              <a:ext cx="285750" cy="447675"/>
              <a:chOff x="4536" y="1296"/>
              <a:chExt cx="182" cy="315"/>
            </a:xfrm>
            <a:solidFill>
              <a:schemeClr val="accent4"/>
            </a:solidFill>
          </p:grpSpPr>
          <p:sp>
            <p:nvSpPr>
              <p:cNvPr id="137" name="Oval 135"/>
              <p:cNvSpPr>
                <a:spLocks noChangeArrowheads="1"/>
              </p:cNvSpPr>
              <p:nvPr/>
            </p:nvSpPr>
            <p:spPr bwMode="gray">
              <a:xfrm>
                <a:off x="4593" y="1296"/>
                <a:ext cx="49" cy="46"/>
              </a:xfrm>
              <a:prstGeom prst="ellipse">
                <a:avLst/>
              </a:prstGeom>
              <a:grpFill/>
              <a:ln w="12700">
                <a:solidFill>
                  <a:schemeClr val="bg1"/>
                </a:solidFill>
                <a:round/>
                <a:headEnd/>
                <a:tailEnd/>
              </a:ln>
              <a:effectLst/>
            </p:spPr>
            <p:txBody>
              <a:bodyPr wrap="none" anchor="ctr"/>
              <a:lstStyle/>
              <a:p>
                <a:pPr defTabSz="457200"/>
                <a:endParaRPr lang="en-US" sz="2800" dirty="0">
                  <a:solidFill>
                    <a:prstClr val="black"/>
                  </a:solidFill>
                </a:endParaRPr>
              </a:p>
            </p:txBody>
          </p:sp>
          <p:sp>
            <p:nvSpPr>
              <p:cNvPr id="138" name="Freeform 136"/>
              <p:cNvSpPr>
                <a:spLocks/>
              </p:cNvSpPr>
              <p:nvPr/>
            </p:nvSpPr>
            <p:spPr bwMode="gray">
              <a:xfrm>
                <a:off x="4536"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solidFill>
                  <a:schemeClr val="bg1"/>
                </a:solidFill>
                <a:prstDash val="solid"/>
                <a:round/>
                <a:headEnd type="none" w="sm" len="sm"/>
                <a:tailEnd type="none" w="sm" len="sm"/>
              </a:ln>
              <a:effectLst/>
            </p:spPr>
            <p:txBody>
              <a:bodyPr/>
              <a:lstStyle/>
              <a:p>
                <a:pPr defTabSz="457200"/>
                <a:endParaRPr lang="en-US" sz="2800" dirty="0">
                  <a:solidFill>
                    <a:prstClr val="black"/>
                  </a:solidFill>
                </a:endParaRPr>
              </a:p>
            </p:txBody>
          </p:sp>
        </p:grpSp>
        <p:grpSp>
          <p:nvGrpSpPr>
            <p:cNvPr id="139" name="Group 137"/>
            <p:cNvGrpSpPr>
              <a:grpSpLocks/>
            </p:cNvGrpSpPr>
            <p:nvPr/>
          </p:nvGrpSpPr>
          <p:grpSpPr bwMode="auto">
            <a:xfrm>
              <a:off x="8085856" y="868923"/>
              <a:ext cx="284163" cy="447675"/>
              <a:chOff x="5135" y="1296"/>
              <a:chExt cx="182" cy="315"/>
            </a:xfrm>
            <a:solidFill>
              <a:schemeClr val="tx2"/>
            </a:solidFill>
          </p:grpSpPr>
          <p:sp>
            <p:nvSpPr>
              <p:cNvPr id="140" name="Oval 138"/>
              <p:cNvSpPr>
                <a:spLocks noChangeArrowheads="1"/>
              </p:cNvSpPr>
              <p:nvPr/>
            </p:nvSpPr>
            <p:spPr bwMode="gray">
              <a:xfrm>
                <a:off x="5192" y="1296"/>
                <a:ext cx="49" cy="46"/>
              </a:xfrm>
              <a:prstGeom prst="ellipse">
                <a:avLst/>
              </a:prstGeom>
              <a:grpFill/>
              <a:ln w="12700">
                <a:noFill/>
                <a:round/>
                <a:headEnd/>
                <a:tailEnd/>
              </a:ln>
              <a:effectLst/>
            </p:spPr>
            <p:txBody>
              <a:bodyPr wrap="none" anchor="ctr"/>
              <a:lstStyle/>
              <a:p>
                <a:pPr defTabSz="457200"/>
                <a:endParaRPr lang="en-US" sz="2800" dirty="0">
                  <a:solidFill>
                    <a:prstClr val="black"/>
                  </a:solidFill>
                </a:endParaRPr>
              </a:p>
            </p:txBody>
          </p:sp>
          <p:sp>
            <p:nvSpPr>
              <p:cNvPr id="141" name="Freeform 139"/>
              <p:cNvSpPr>
                <a:spLocks/>
              </p:cNvSpPr>
              <p:nvPr/>
            </p:nvSpPr>
            <p:spPr bwMode="gray">
              <a:xfrm>
                <a:off x="5135" y="1361"/>
                <a:ext cx="182" cy="250"/>
              </a:xfrm>
              <a:custGeom>
                <a:avLst/>
                <a:gdLst/>
                <a:ahLst/>
                <a:cxnLst>
                  <a:cxn ang="0">
                    <a:pos x="49" y="0"/>
                  </a:cxn>
                  <a:cxn ang="0">
                    <a:pos x="0" y="92"/>
                  </a:cxn>
                  <a:cxn ang="0">
                    <a:pos x="24" y="92"/>
                  </a:cxn>
                  <a:cxn ang="0">
                    <a:pos x="55" y="37"/>
                  </a:cxn>
                  <a:cxn ang="0">
                    <a:pos x="55" y="125"/>
                  </a:cxn>
                  <a:cxn ang="0">
                    <a:pos x="32" y="249"/>
                  </a:cxn>
                  <a:cxn ang="0">
                    <a:pos x="65" y="249"/>
                  </a:cxn>
                  <a:cxn ang="0">
                    <a:pos x="88" y="144"/>
                  </a:cxn>
                  <a:cxn ang="0">
                    <a:pos x="112" y="249"/>
                  </a:cxn>
                  <a:cxn ang="0">
                    <a:pos x="149" y="249"/>
                  </a:cxn>
                  <a:cxn ang="0">
                    <a:pos x="115" y="125"/>
                  </a:cxn>
                  <a:cxn ang="0">
                    <a:pos x="115" y="35"/>
                  </a:cxn>
                  <a:cxn ang="0">
                    <a:pos x="156" y="95"/>
                  </a:cxn>
                  <a:cxn ang="0">
                    <a:pos x="181" y="95"/>
                  </a:cxn>
                  <a:cxn ang="0">
                    <a:pos x="119" y="0"/>
                  </a:cxn>
                  <a:cxn ang="0">
                    <a:pos x="49" y="0"/>
                  </a:cxn>
                </a:cxnLst>
                <a:rect l="0" t="0" r="r" b="b"/>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grpFill/>
              <a:ln w="12700" cap="rnd" cmpd="sng">
                <a:noFill/>
                <a:prstDash val="solid"/>
                <a:round/>
                <a:headEnd type="none" w="sm" len="sm"/>
                <a:tailEnd type="none" w="sm" len="sm"/>
              </a:ln>
              <a:effectLst/>
            </p:spPr>
            <p:txBody>
              <a:bodyPr/>
              <a:lstStyle/>
              <a:p>
                <a:pPr defTabSz="457200"/>
                <a:endParaRPr lang="en-US" sz="2800" dirty="0">
                  <a:solidFill>
                    <a:prstClr val="black"/>
                  </a:solidFill>
                </a:endParaRPr>
              </a:p>
            </p:txBody>
          </p:sp>
        </p:grpSp>
      </p:grpSp>
    </p:spTree>
    <p:extLst>
      <p:ext uri="{BB962C8B-B14F-4D97-AF65-F5344CB8AC3E}">
        <p14:creationId xmlns:p14="http://schemas.microsoft.com/office/powerpoint/2010/main" val="1435890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Automatically Generated Scripts</a:t>
            </a:r>
          </a:p>
        </p:txBody>
      </p:sp>
      <p:sp>
        <p:nvSpPr>
          <p:cNvPr id="3" name="Content Placeholder 2"/>
          <p:cNvSpPr>
            <a:spLocks noGrp="1"/>
          </p:cNvSpPr>
          <p:nvPr>
            <p:ph idx="1"/>
          </p:nvPr>
        </p:nvSpPr>
        <p:spPr>
          <a:xfrm>
            <a:off x="381000" y="1143000"/>
            <a:ext cx="8534400" cy="4241161"/>
          </a:xfrm>
        </p:spPr>
        <p:txBody>
          <a:bodyPr/>
          <a:lstStyle/>
          <a:p>
            <a:r>
              <a:rPr lang="en-US" dirty="0"/>
              <a:t>Model Builder automatically generates scripts for a number of analytic activities, including</a:t>
            </a:r>
          </a:p>
          <a:p>
            <a:pPr lvl="1"/>
            <a:r>
              <a:rPr lang="en-US" dirty="0"/>
              <a:t>Data import</a:t>
            </a:r>
          </a:p>
          <a:p>
            <a:pPr lvl="1"/>
            <a:r>
              <a:rPr lang="en-US" dirty="0"/>
              <a:t>Statistical analysis of datasets</a:t>
            </a:r>
          </a:p>
          <a:p>
            <a:pPr lvl="1"/>
            <a:r>
              <a:rPr lang="en-US" dirty="0"/>
              <a:t>Variable binning</a:t>
            </a:r>
          </a:p>
          <a:p>
            <a:pPr lvl="1"/>
            <a:r>
              <a:rPr lang="en-US" dirty="0"/>
              <a:t>Model training</a:t>
            </a:r>
          </a:p>
          <a:p>
            <a:pPr lvl="1"/>
            <a:r>
              <a:rPr lang="en-US" dirty="0"/>
              <a:t>Performance inference</a:t>
            </a:r>
          </a:p>
          <a:p>
            <a:pPr lvl="1"/>
            <a:r>
              <a:rPr lang="en-US" dirty="0"/>
              <a:t>Analytic flow execution</a:t>
            </a:r>
          </a:p>
          <a:p>
            <a:pPr lvl="1"/>
            <a:r>
              <a:rPr lang="en-US" dirty="0"/>
              <a:t>Model performance</a:t>
            </a:r>
          </a:p>
          <a:p>
            <a:pPr lvl="1"/>
            <a:r>
              <a:rPr lang="en-US" dirty="0"/>
              <a:t>Segmentation search</a:t>
            </a:r>
          </a:p>
          <a:p>
            <a:pPr lvl="1"/>
            <a:r>
              <a:rPr lang="en-US" dirty="0"/>
              <a:t>Segmentation model training</a:t>
            </a:r>
          </a:p>
          <a:p>
            <a:pPr lvl="1"/>
            <a:r>
              <a:rPr lang="en-US" dirty="0"/>
              <a:t>And many others</a:t>
            </a:r>
          </a:p>
        </p:txBody>
      </p:sp>
      <p:pic>
        <p:nvPicPr>
          <p:cNvPr id="1010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6937" y="1676400"/>
            <a:ext cx="4385163"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377077"/>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Automatically Generated Scripts</a:t>
            </a:r>
          </a:p>
        </p:txBody>
      </p:sp>
      <p:sp>
        <p:nvSpPr>
          <p:cNvPr id="3" name="Content Placeholder 2"/>
          <p:cNvSpPr>
            <a:spLocks noGrp="1"/>
          </p:cNvSpPr>
          <p:nvPr>
            <p:ph idx="1"/>
          </p:nvPr>
        </p:nvSpPr>
        <p:spPr>
          <a:xfrm>
            <a:off x="381000" y="1143000"/>
            <a:ext cx="8534400" cy="1395767"/>
          </a:xfrm>
        </p:spPr>
        <p:txBody>
          <a:bodyPr/>
          <a:lstStyle/>
          <a:p>
            <a:r>
              <a:rPr lang="en-US" dirty="0"/>
              <a:t>Very often user may want to customize automatically generated scripts instead of writing new scripts from scratch</a:t>
            </a:r>
          </a:p>
          <a:p>
            <a:r>
              <a:rPr lang="en-US" dirty="0"/>
              <a:t>Automatically generated scripts are by default read-only, and can be modified only in the </a:t>
            </a:r>
            <a:r>
              <a:rPr lang="en-US" i="1" dirty="0"/>
              <a:t>Script Editor</a:t>
            </a:r>
          </a:p>
        </p:txBody>
      </p:sp>
      <p:pic>
        <p:nvPicPr>
          <p:cNvPr id="101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90800"/>
            <a:ext cx="6705600" cy="38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52800" y="3880092"/>
            <a:ext cx="1800493" cy="369332"/>
          </a:xfrm>
          <a:prstGeom prst="rect">
            <a:avLst/>
          </a:prstGeom>
          <a:noFill/>
        </p:spPr>
        <p:txBody>
          <a:bodyPr wrap="none" rtlCol="0">
            <a:spAutoFit/>
          </a:bodyPr>
          <a:lstStyle/>
          <a:p>
            <a:r>
              <a:rPr lang="en-US" i="1" dirty="0">
                <a:solidFill>
                  <a:srgbClr val="FF0000"/>
                </a:solidFill>
              </a:rPr>
              <a:t>Read-only code</a:t>
            </a:r>
          </a:p>
        </p:txBody>
      </p:sp>
      <p:sp>
        <p:nvSpPr>
          <p:cNvPr id="6" name="Oval 5"/>
          <p:cNvSpPr>
            <a:spLocks noChangeArrowheads="1"/>
          </p:cNvSpPr>
          <p:nvPr/>
        </p:nvSpPr>
        <p:spPr bwMode="ltGray">
          <a:xfrm>
            <a:off x="6172200" y="3352800"/>
            <a:ext cx="1371600" cy="304800"/>
          </a:xfrm>
          <a:prstGeom prst="ellipse">
            <a:avLst/>
          </a:prstGeom>
          <a:noFill/>
          <a:ln w="12700" algn="ctr">
            <a:solidFill>
              <a:schemeClr val="tx2"/>
            </a:solidFill>
            <a:round/>
            <a:headEnd/>
            <a:tailEnd/>
          </a:ln>
          <a:effectLst/>
        </p:spPr>
        <p:txBody>
          <a:bodyPr wrap="none" anchor="ctr"/>
          <a:lstStyle/>
          <a:p>
            <a:endParaRPr lang="en-US" dirty="0"/>
          </a:p>
        </p:txBody>
      </p:sp>
    </p:spTree>
    <p:extLst>
      <p:ext uri="{BB962C8B-B14F-4D97-AF65-F5344CB8AC3E}">
        <p14:creationId xmlns:p14="http://schemas.microsoft.com/office/powerpoint/2010/main" val="4174892829"/>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Builder Example Project</a:t>
            </a:r>
          </a:p>
        </p:txBody>
      </p:sp>
      <p:sp>
        <p:nvSpPr>
          <p:cNvPr id="3" name="Content Placeholder 2"/>
          <p:cNvSpPr>
            <a:spLocks noGrp="1"/>
          </p:cNvSpPr>
          <p:nvPr>
            <p:ph idx="1"/>
          </p:nvPr>
        </p:nvSpPr>
        <p:spPr>
          <a:xfrm>
            <a:off x="381000" y="1143000"/>
            <a:ext cx="8534400" cy="1700466"/>
          </a:xfrm>
        </p:spPr>
        <p:txBody>
          <a:bodyPr/>
          <a:lstStyle/>
          <a:p>
            <a:r>
              <a:rPr lang="en-US" dirty="0"/>
              <a:t>Model Builder Example Project has many example scripts that cover various functionalities of Model Builder</a:t>
            </a:r>
          </a:p>
          <a:p>
            <a:r>
              <a:rPr lang="en-US" dirty="0"/>
              <a:t>Users new to Model Builder scripting are encouraged to review the examples to quickly get familiar with the programming syntax and style </a:t>
            </a:r>
          </a:p>
        </p:txBody>
      </p:sp>
    </p:spTree>
    <p:extLst>
      <p:ext uri="{BB962C8B-B14F-4D97-AF65-F5344CB8AC3E}">
        <p14:creationId xmlns:p14="http://schemas.microsoft.com/office/powerpoint/2010/main" val="1700973408"/>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4</a:t>
            </a:r>
            <a:br>
              <a:rPr lang="en-US" dirty="0">
                <a:cs typeface="Arial" charset="0"/>
              </a:rPr>
            </a:br>
            <a:r>
              <a:rPr lang="en-US" dirty="0">
                <a:cs typeface="Arial" charset="0"/>
              </a:rPr>
              <a:t>Modeling Techniques in Model Builder 7</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4 Modeling Techniques in Model Builder 7 </a:t>
            </a:r>
          </a:p>
        </p:txBody>
      </p:sp>
      <p:sp>
        <p:nvSpPr>
          <p:cNvPr id="3" name="Content Placeholder 2"/>
          <p:cNvSpPr>
            <a:spLocks noGrp="1"/>
          </p:cNvSpPr>
          <p:nvPr>
            <p:ph idx="1"/>
          </p:nvPr>
        </p:nvSpPr>
        <p:spPr>
          <a:xfrm>
            <a:off x="381000" y="1143000"/>
            <a:ext cx="8534400" cy="1458861"/>
          </a:xfrm>
        </p:spPr>
        <p:txBody>
          <a:bodyPr/>
          <a:lstStyle/>
          <a:p>
            <a:r>
              <a:rPr lang="en-US" dirty="0"/>
              <a:t>Topics</a:t>
            </a:r>
          </a:p>
          <a:p>
            <a:pPr lvl="1"/>
            <a:r>
              <a:rPr lang="en-US" dirty="0"/>
              <a:t>Linear regression</a:t>
            </a:r>
          </a:p>
          <a:p>
            <a:pPr lvl="1"/>
            <a:r>
              <a:rPr lang="en-US" dirty="0"/>
              <a:t>Logistic regression</a:t>
            </a:r>
          </a:p>
          <a:p>
            <a:pPr lvl="1"/>
            <a:r>
              <a:rPr lang="en-US" dirty="0"/>
              <a:t>Neural network</a:t>
            </a:r>
          </a:p>
        </p:txBody>
      </p:sp>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Techniques in Model Builder 7</a:t>
            </a:r>
          </a:p>
        </p:txBody>
      </p:sp>
      <p:sp>
        <p:nvSpPr>
          <p:cNvPr id="3" name="Content Placeholder 2"/>
          <p:cNvSpPr>
            <a:spLocks noGrp="1"/>
          </p:cNvSpPr>
          <p:nvPr>
            <p:ph idx="1"/>
          </p:nvPr>
        </p:nvSpPr>
        <p:spPr>
          <a:xfrm>
            <a:off x="381000" y="1143000"/>
            <a:ext cx="8534400" cy="4718215"/>
          </a:xfrm>
        </p:spPr>
        <p:txBody>
          <a:bodyPr/>
          <a:lstStyle/>
          <a:p>
            <a:r>
              <a:rPr lang="en-US" dirty="0"/>
              <a:t>Model Builder 7 supports following modeling techniques</a:t>
            </a:r>
          </a:p>
          <a:p>
            <a:pPr lvl="1"/>
            <a:r>
              <a:rPr lang="en-US" dirty="0"/>
              <a:t>Linear Regression</a:t>
            </a:r>
          </a:p>
          <a:p>
            <a:pPr lvl="1"/>
            <a:r>
              <a:rPr lang="en-US" dirty="0"/>
              <a:t>Logistic Regression</a:t>
            </a:r>
          </a:p>
          <a:p>
            <a:pPr lvl="1"/>
            <a:r>
              <a:rPr lang="en-US" dirty="0"/>
              <a:t>Neural Networks</a:t>
            </a:r>
          </a:p>
          <a:p>
            <a:pPr lvl="1"/>
            <a:r>
              <a:rPr lang="en-US" dirty="0"/>
              <a:t>Scorecard</a:t>
            </a:r>
          </a:p>
          <a:p>
            <a:pPr lvl="2"/>
            <a:r>
              <a:rPr lang="en-US" dirty="0"/>
              <a:t>Divergence</a:t>
            </a:r>
          </a:p>
          <a:p>
            <a:pPr lvl="2"/>
            <a:r>
              <a:rPr lang="en-US" dirty="0"/>
              <a:t>Bernoulli likelihood</a:t>
            </a:r>
          </a:p>
          <a:p>
            <a:pPr lvl="2"/>
            <a:r>
              <a:rPr lang="en-US" dirty="0"/>
              <a:t>Least squares</a:t>
            </a:r>
          </a:p>
          <a:p>
            <a:pPr lvl="2"/>
            <a:r>
              <a:rPr lang="en-US" dirty="0"/>
              <a:t>Multi-goal</a:t>
            </a:r>
          </a:p>
          <a:p>
            <a:pPr lvl="2"/>
            <a:r>
              <a:rPr lang="en-US" dirty="0"/>
              <a:t>Ranged divergence</a:t>
            </a:r>
          </a:p>
          <a:p>
            <a:r>
              <a:rPr lang="en-US" dirty="0"/>
              <a:t>The choice of modeling technique depends on</a:t>
            </a:r>
          </a:p>
          <a:p>
            <a:pPr lvl="1"/>
            <a:r>
              <a:rPr lang="en-US" dirty="0"/>
              <a:t>Business requirement and objective</a:t>
            </a:r>
          </a:p>
          <a:p>
            <a:pPr lvl="1"/>
            <a:r>
              <a:rPr lang="en-US" dirty="0"/>
              <a:t>Data</a:t>
            </a:r>
          </a:p>
          <a:p>
            <a:pPr lvl="1"/>
            <a:r>
              <a:rPr lang="en-US" dirty="0"/>
              <a:t>Target</a:t>
            </a:r>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561" y="4114799"/>
            <a:ext cx="5724840" cy="211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8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62" y="1097506"/>
            <a:ext cx="6956438" cy="276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Model</a:t>
            </a:r>
          </a:p>
        </p:txBody>
      </p:sp>
      <p:sp>
        <p:nvSpPr>
          <p:cNvPr id="6" name="Oval 5"/>
          <p:cNvSpPr>
            <a:spLocks noChangeArrowheads="1"/>
          </p:cNvSpPr>
          <p:nvPr/>
        </p:nvSpPr>
        <p:spPr bwMode="ltGray">
          <a:xfrm>
            <a:off x="4267200" y="2861481"/>
            <a:ext cx="1981200" cy="304800"/>
          </a:xfrm>
          <a:prstGeom prst="ellipse">
            <a:avLst/>
          </a:prstGeom>
          <a:noFill/>
          <a:ln w="12700" algn="ctr">
            <a:solidFill>
              <a:schemeClr val="tx2"/>
            </a:solidFill>
            <a:round/>
            <a:headEnd/>
            <a:tailEnd/>
          </a:ln>
          <a:effectLst/>
        </p:spPr>
        <p:txBody>
          <a:bodyPr wrap="none" anchor="ctr"/>
          <a:lstStyle/>
          <a:p>
            <a:endParaRPr lang="en-US" dirty="0"/>
          </a:p>
        </p:txBody>
      </p:sp>
      <p:sp>
        <p:nvSpPr>
          <p:cNvPr id="7" name="Oval 6"/>
          <p:cNvSpPr>
            <a:spLocks noChangeArrowheads="1"/>
          </p:cNvSpPr>
          <p:nvPr/>
        </p:nvSpPr>
        <p:spPr bwMode="ltGray">
          <a:xfrm>
            <a:off x="4965511" y="4642513"/>
            <a:ext cx="381000" cy="304800"/>
          </a:xfrm>
          <a:prstGeom prst="ellipse">
            <a:avLst/>
          </a:prstGeom>
          <a:noFill/>
          <a:ln w="12700" algn="ctr">
            <a:solidFill>
              <a:schemeClr val="tx2"/>
            </a:solidFill>
            <a:round/>
            <a:headEnd/>
            <a:tailEnd/>
          </a:ln>
          <a:effectLst/>
        </p:spPr>
        <p:txBody>
          <a:bodyPr wrap="none" anchor="ctr"/>
          <a:lstStyle/>
          <a:p>
            <a:endParaRPr lang="en-US" dirty="0"/>
          </a:p>
        </p:txBody>
      </p:sp>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4" y="2362200"/>
            <a:ext cx="481946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 a Model</a:t>
            </a:r>
          </a:p>
        </p:txBody>
      </p:sp>
      <p:sp>
        <p:nvSpPr>
          <p:cNvPr id="3" name="Content Placeholder 2"/>
          <p:cNvSpPr>
            <a:spLocks noGrp="1"/>
          </p:cNvSpPr>
          <p:nvPr>
            <p:ph idx="1"/>
          </p:nvPr>
        </p:nvSpPr>
        <p:spPr>
          <a:xfrm>
            <a:off x="381000" y="1143000"/>
            <a:ext cx="8534400" cy="1091068"/>
          </a:xfrm>
        </p:spPr>
        <p:txBody>
          <a:bodyPr/>
          <a:lstStyle/>
          <a:p>
            <a:r>
              <a:rPr lang="en-US" dirty="0"/>
              <a:t>First choose the </a:t>
            </a:r>
            <a:r>
              <a:rPr lang="en-US" i="1" dirty="0"/>
              <a:t>type</a:t>
            </a:r>
            <a:r>
              <a:rPr lang="en-US" dirty="0"/>
              <a:t> of target, then choose available modeling techniques</a:t>
            </a:r>
          </a:p>
          <a:p>
            <a:r>
              <a:rPr lang="en-US" dirty="0"/>
              <a:t>Choose the dataset used for modeling</a:t>
            </a:r>
          </a:p>
        </p:txBody>
      </p:sp>
      <p:sp>
        <p:nvSpPr>
          <p:cNvPr id="5" name="Oval 4"/>
          <p:cNvSpPr>
            <a:spLocks noChangeArrowheads="1"/>
          </p:cNvSpPr>
          <p:nvPr/>
        </p:nvSpPr>
        <p:spPr bwMode="ltGray">
          <a:xfrm>
            <a:off x="4800600" y="3048000"/>
            <a:ext cx="391236" cy="304800"/>
          </a:xfrm>
          <a:prstGeom prst="ellipse">
            <a:avLst/>
          </a:prstGeom>
          <a:noFill/>
          <a:ln w="12700" algn="ctr">
            <a:solidFill>
              <a:schemeClr val="tx2"/>
            </a:solidFill>
            <a:round/>
            <a:headEnd/>
            <a:tailEnd/>
          </a:ln>
          <a:effectLst/>
        </p:spPr>
        <p:txBody>
          <a:bodyPr wrap="none" anchor="ctr"/>
          <a:lstStyle/>
          <a:p>
            <a:endParaRPr lang="en-US" dirty="0"/>
          </a:p>
        </p:txBody>
      </p:sp>
      <p:pic>
        <p:nvPicPr>
          <p:cNvPr id="6" name="Picture 5" descr="choosedata.jpg"/>
          <p:cNvPicPr>
            <a:picLocks noChangeAspect="1"/>
          </p:cNvPicPr>
          <p:nvPr/>
        </p:nvPicPr>
        <p:blipFill>
          <a:blip r:embed="rId3" cstate="print"/>
          <a:stretch>
            <a:fillRect/>
          </a:stretch>
        </p:blipFill>
        <p:spPr>
          <a:xfrm>
            <a:off x="5334000" y="2514600"/>
            <a:ext cx="3533775" cy="3552825"/>
          </a:xfrm>
          <a:prstGeom prst="rect">
            <a:avLst/>
          </a:prstGeom>
        </p:spPr>
      </p:pic>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Target</a:t>
            </a:r>
          </a:p>
        </p:txBody>
      </p:sp>
      <p:sp>
        <p:nvSpPr>
          <p:cNvPr id="3" name="Content Placeholder 2"/>
          <p:cNvSpPr>
            <a:spLocks noGrp="1"/>
          </p:cNvSpPr>
          <p:nvPr>
            <p:ph idx="1"/>
          </p:nvPr>
        </p:nvSpPr>
        <p:spPr>
          <a:xfrm>
            <a:off x="381000" y="1143000"/>
            <a:ext cx="8534400" cy="3894912"/>
          </a:xfrm>
        </p:spPr>
        <p:txBody>
          <a:bodyPr/>
          <a:lstStyle/>
          <a:p>
            <a:r>
              <a:rPr lang="en-US" i="1" dirty="0"/>
              <a:t>Binary</a:t>
            </a:r>
            <a:r>
              <a:rPr lang="en-US" dirty="0"/>
              <a:t> target predicts one of two mutually exclusive outcomes.</a:t>
            </a:r>
          </a:p>
          <a:p>
            <a:pPr lvl="1"/>
            <a:r>
              <a:rPr lang="en-US" dirty="0"/>
              <a:t>Default vs. pay, attrite vs. renew, respond vs. ignore, fraud vs. legitimate</a:t>
            </a:r>
          </a:p>
          <a:p>
            <a:r>
              <a:rPr lang="en-US" dirty="0"/>
              <a:t>Modeling techniques available for binary target</a:t>
            </a:r>
          </a:p>
          <a:p>
            <a:pPr lvl="1"/>
            <a:r>
              <a:rPr lang="en-US" dirty="0"/>
              <a:t>Scorecard – Divergence</a:t>
            </a:r>
          </a:p>
          <a:p>
            <a:pPr lvl="1"/>
            <a:r>
              <a:rPr lang="en-US" dirty="0"/>
              <a:t>Scorecard – Bernoulli Likelihood</a:t>
            </a:r>
          </a:p>
          <a:p>
            <a:pPr lvl="1"/>
            <a:r>
              <a:rPr lang="en-US" dirty="0"/>
              <a:t>Scorecard – Range Divergence</a:t>
            </a:r>
          </a:p>
          <a:p>
            <a:pPr lvl="1"/>
            <a:r>
              <a:rPr lang="en-US" dirty="0"/>
              <a:t>Segmented Ensemble</a:t>
            </a:r>
          </a:p>
          <a:p>
            <a:pPr lvl="1"/>
            <a:r>
              <a:rPr lang="en-US" dirty="0"/>
              <a:t>Neural Network</a:t>
            </a:r>
          </a:p>
          <a:p>
            <a:pPr lvl="1"/>
            <a:r>
              <a:rPr lang="en-US" dirty="0"/>
              <a:t>Logistic Regression</a:t>
            </a:r>
          </a:p>
          <a:p>
            <a:pPr lvl="1"/>
            <a:r>
              <a:rPr lang="en-US" dirty="0"/>
              <a:t>Decision Tree</a:t>
            </a:r>
          </a:p>
        </p:txBody>
      </p:sp>
      <p:pic>
        <p:nvPicPr>
          <p:cNvPr id="1010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74" y="2667000"/>
            <a:ext cx="2257425" cy="380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Target</a:t>
            </a:r>
          </a:p>
        </p:txBody>
      </p:sp>
      <p:sp>
        <p:nvSpPr>
          <p:cNvPr id="3" name="Content Placeholder 2"/>
          <p:cNvSpPr>
            <a:spLocks noGrp="1"/>
          </p:cNvSpPr>
          <p:nvPr>
            <p:ph idx="1"/>
          </p:nvPr>
        </p:nvSpPr>
        <p:spPr>
          <a:xfrm>
            <a:off x="381000" y="1143000"/>
            <a:ext cx="8534400" cy="2479140"/>
          </a:xfrm>
        </p:spPr>
        <p:txBody>
          <a:bodyPr/>
          <a:lstStyle/>
          <a:p>
            <a:r>
              <a:rPr lang="en-US" i="1" dirty="0"/>
              <a:t>Continuous</a:t>
            </a:r>
            <a:r>
              <a:rPr lang="en-US" dirty="0"/>
              <a:t> target estimates a continuously varying value</a:t>
            </a:r>
          </a:p>
          <a:p>
            <a:pPr lvl="1"/>
            <a:r>
              <a:rPr lang="en-US" dirty="0"/>
              <a:t>Balance, net revenue, loss-to-premium ratio, credit conversion factor, monthly spending</a:t>
            </a:r>
          </a:p>
          <a:p>
            <a:r>
              <a:rPr lang="en-US" dirty="0"/>
              <a:t>Modeling techniques available for continuous target</a:t>
            </a:r>
          </a:p>
          <a:p>
            <a:pPr lvl="1"/>
            <a:r>
              <a:rPr lang="en-US" dirty="0"/>
              <a:t>Scorecard – Least Squares</a:t>
            </a:r>
          </a:p>
          <a:p>
            <a:pPr lvl="1"/>
            <a:r>
              <a:rPr lang="en-US" dirty="0"/>
              <a:t>Linear Regression</a:t>
            </a:r>
          </a:p>
          <a:p>
            <a:pPr lvl="1"/>
            <a:r>
              <a:rPr lang="en-US" dirty="0"/>
              <a:t>Decision Tree</a:t>
            </a:r>
          </a:p>
        </p:txBody>
      </p:sp>
      <p:pic>
        <p:nvPicPr>
          <p:cNvPr id="101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562367"/>
            <a:ext cx="2286001" cy="387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390" name="Rectangle 38"/>
          <p:cNvSpPr>
            <a:spLocks noChangeArrowheads="1"/>
          </p:cNvSpPr>
          <p:nvPr/>
        </p:nvSpPr>
        <p:spPr bwMode="auto">
          <a:xfrm>
            <a:off x="745565" y="4773450"/>
            <a:ext cx="2767443" cy="337922"/>
          </a:xfrm>
          <a:prstGeom prst="rect">
            <a:avLst/>
          </a:prstGeom>
          <a:noFill/>
          <a:ln w="9525">
            <a:noFill/>
            <a:miter lim="800000"/>
            <a:headEnd/>
            <a:tailEnd/>
          </a:ln>
          <a:effectLst/>
        </p:spPr>
        <p:txBody>
          <a:bodyPr wrap="none" lIns="90814" tIns="45407" rIns="90814" bIns="45407">
            <a:spAutoFit/>
          </a:bodyPr>
          <a:lstStyle/>
          <a:p>
            <a:pPr algn="ctr" defTabSz="901700">
              <a:spcBef>
                <a:spcPct val="0"/>
              </a:spcBef>
            </a:pPr>
            <a:r>
              <a:rPr lang="en-US" sz="1600" dirty="0">
                <a:solidFill>
                  <a:prstClr val="black"/>
                </a:solidFill>
              </a:rPr>
              <a:t>Predictive Variable Snapshot</a:t>
            </a:r>
          </a:p>
        </p:txBody>
      </p:sp>
      <p:sp>
        <p:nvSpPr>
          <p:cNvPr id="3172391" name="Rectangle 39"/>
          <p:cNvSpPr>
            <a:spLocks noChangeArrowheads="1"/>
          </p:cNvSpPr>
          <p:nvPr/>
        </p:nvSpPr>
        <p:spPr bwMode="auto">
          <a:xfrm>
            <a:off x="1260928" y="2101676"/>
            <a:ext cx="1605266" cy="399477"/>
          </a:xfrm>
          <a:prstGeom prst="rect">
            <a:avLst/>
          </a:prstGeom>
          <a:noFill/>
          <a:ln w="9525">
            <a:noFill/>
            <a:miter lim="800000"/>
            <a:headEnd/>
            <a:tailEnd/>
          </a:ln>
          <a:effectLst/>
        </p:spPr>
        <p:txBody>
          <a:bodyPr wrap="none" lIns="90814" tIns="45407" rIns="90814" bIns="45407">
            <a:spAutoFit/>
          </a:bodyPr>
          <a:lstStyle/>
          <a:p>
            <a:pPr defTabSz="901700">
              <a:spcBef>
                <a:spcPct val="0"/>
              </a:spcBef>
            </a:pPr>
            <a:r>
              <a:rPr lang="en-US" sz="2000" b="1" dirty="0">
                <a:solidFill>
                  <a:prstClr val="black"/>
                </a:solidFill>
              </a:rPr>
              <a:t>Scoring date</a:t>
            </a:r>
          </a:p>
        </p:txBody>
      </p:sp>
      <p:sp>
        <p:nvSpPr>
          <p:cNvPr id="3172437" name="Rectangle 85"/>
          <p:cNvSpPr>
            <a:spLocks noChangeArrowheads="1"/>
          </p:cNvSpPr>
          <p:nvPr/>
        </p:nvSpPr>
        <p:spPr bwMode="auto">
          <a:xfrm>
            <a:off x="6042481" y="4773450"/>
            <a:ext cx="2467681" cy="337922"/>
          </a:xfrm>
          <a:prstGeom prst="rect">
            <a:avLst/>
          </a:prstGeom>
          <a:noFill/>
          <a:ln w="9525">
            <a:noFill/>
            <a:miter lim="800000"/>
            <a:headEnd/>
            <a:tailEnd/>
          </a:ln>
          <a:effectLst/>
        </p:spPr>
        <p:txBody>
          <a:bodyPr wrap="none" lIns="90814" tIns="45407" rIns="90814" bIns="45407">
            <a:spAutoFit/>
          </a:bodyPr>
          <a:lstStyle/>
          <a:p>
            <a:pPr algn="ctr" defTabSz="901700">
              <a:spcBef>
                <a:spcPct val="0"/>
              </a:spcBef>
            </a:pPr>
            <a:r>
              <a:rPr lang="en-US" sz="1600" dirty="0">
                <a:solidFill>
                  <a:prstClr val="black"/>
                </a:solidFill>
              </a:rPr>
              <a:t>Target Variable Snapshot</a:t>
            </a:r>
          </a:p>
        </p:txBody>
      </p:sp>
      <p:sp>
        <p:nvSpPr>
          <p:cNvPr id="3172438" name="Line 86"/>
          <p:cNvSpPr>
            <a:spLocks noChangeShapeType="1"/>
          </p:cNvSpPr>
          <p:nvPr/>
        </p:nvSpPr>
        <p:spPr bwMode="auto">
          <a:xfrm>
            <a:off x="2188384" y="1944663"/>
            <a:ext cx="5087936" cy="0"/>
          </a:xfrm>
          <a:prstGeom prst="line">
            <a:avLst/>
          </a:prstGeom>
          <a:noFill/>
          <a:ln w="76200">
            <a:solidFill>
              <a:schemeClr val="accent2"/>
            </a:solidFill>
            <a:round/>
            <a:headEnd type="none" w="sm" len="sm"/>
            <a:tailEnd type="none" w="sm" len="sm"/>
          </a:ln>
          <a:effectLst/>
        </p:spPr>
        <p:txBody>
          <a:bodyPr wrap="none" anchor="ctr"/>
          <a:lstStyle/>
          <a:p>
            <a:pPr defTabSz="457200"/>
            <a:endParaRPr lang="en-US">
              <a:solidFill>
                <a:prstClr val="black"/>
              </a:solidFill>
            </a:endParaRPr>
          </a:p>
        </p:txBody>
      </p:sp>
      <p:sp>
        <p:nvSpPr>
          <p:cNvPr id="3172439" name="Oval 87"/>
          <p:cNvSpPr>
            <a:spLocks noChangeArrowheads="1"/>
          </p:cNvSpPr>
          <p:nvPr/>
        </p:nvSpPr>
        <p:spPr bwMode="auto">
          <a:xfrm>
            <a:off x="7111728" y="1780071"/>
            <a:ext cx="329184" cy="329184"/>
          </a:xfrm>
          <a:prstGeom prst="ellipse">
            <a:avLst/>
          </a:prstGeom>
          <a:solidFill>
            <a:srgbClr val="00609C"/>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defTabSz="457200"/>
            <a:endParaRPr lang="en-US">
              <a:solidFill>
                <a:prstClr val="white"/>
              </a:solidFill>
            </a:endParaRPr>
          </a:p>
        </p:txBody>
      </p:sp>
      <p:sp>
        <p:nvSpPr>
          <p:cNvPr id="3172440" name="Rectangle 88"/>
          <p:cNvSpPr>
            <a:spLocks noChangeArrowheads="1"/>
          </p:cNvSpPr>
          <p:nvPr/>
        </p:nvSpPr>
        <p:spPr bwMode="auto">
          <a:xfrm>
            <a:off x="6101792" y="2102866"/>
            <a:ext cx="2214407" cy="399477"/>
          </a:xfrm>
          <a:prstGeom prst="rect">
            <a:avLst/>
          </a:prstGeom>
          <a:noFill/>
          <a:ln w="9525">
            <a:noFill/>
            <a:miter lim="800000"/>
            <a:headEnd/>
            <a:tailEnd/>
          </a:ln>
          <a:effectLst/>
        </p:spPr>
        <p:txBody>
          <a:bodyPr wrap="none" lIns="90814" tIns="45407" rIns="90814" bIns="45407">
            <a:spAutoFit/>
          </a:bodyPr>
          <a:lstStyle/>
          <a:p>
            <a:pPr defTabSz="901700">
              <a:spcBef>
                <a:spcPct val="0"/>
              </a:spcBef>
            </a:pPr>
            <a:r>
              <a:rPr lang="en-US" sz="2000" b="1" dirty="0">
                <a:solidFill>
                  <a:prstClr val="black"/>
                </a:solidFill>
              </a:rPr>
              <a:t>Performance date</a:t>
            </a:r>
          </a:p>
        </p:txBody>
      </p:sp>
      <p:sp>
        <p:nvSpPr>
          <p:cNvPr id="3172441" name="Line 89"/>
          <p:cNvSpPr>
            <a:spLocks noChangeShapeType="1"/>
          </p:cNvSpPr>
          <p:nvPr/>
        </p:nvSpPr>
        <p:spPr bwMode="auto">
          <a:xfrm>
            <a:off x="3261880" y="2269552"/>
            <a:ext cx="2667866" cy="0"/>
          </a:xfrm>
          <a:prstGeom prst="line">
            <a:avLst/>
          </a:prstGeom>
          <a:noFill/>
          <a:ln w="12700">
            <a:solidFill>
              <a:schemeClr val="tx1"/>
            </a:solidFill>
            <a:round/>
            <a:headEnd type="triangle" w="lg" len="lg"/>
            <a:tailEnd type="triangle" w="lg" len="lg"/>
          </a:ln>
          <a:effectLst/>
        </p:spPr>
        <p:txBody>
          <a:bodyPr wrap="none" anchor="ctr"/>
          <a:lstStyle/>
          <a:p>
            <a:pPr defTabSz="457200"/>
            <a:endParaRPr lang="en-US">
              <a:solidFill>
                <a:prstClr val="black"/>
              </a:solidFill>
            </a:endParaRPr>
          </a:p>
        </p:txBody>
      </p:sp>
      <p:sp>
        <p:nvSpPr>
          <p:cNvPr id="3172451" name="Oval 99"/>
          <p:cNvSpPr>
            <a:spLocks noChangeArrowheads="1"/>
          </p:cNvSpPr>
          <p:nvPr/>
        </p:nvSpPr>
        <p:spPr bwMode="auto">
          <a:xfrm>
            <a:off x="1964692" y="1780071"/>
            <a:ext cx="329184" cy="329184"/>
          </a:xfrm>
          <a:prstGeom prst="ellipse">
            <a:avLst/>
          </a:prstGeom>
          <a:solidFill>
            <a:srgbClr val="00609C"/>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defTabSz="457200"/>
            <a:endParaRPr lang="en-US">
              <a:solidFill>
                <a:prstClr val="white"/>
              </a:solidFill>
            </a:endParaRPr>
          </a:p>
        </p:txBody>
      </p:sp>
      <p:sp>
        <p:nvSpPr>
          <p:cNvPr id="3172452" name="Rectangle 100"/>
          <p:cNvSpPr>
            <a:spLocks noGrp="1" noChangeArrowheads="1"/>
          </p:cNvSpPr>
          <p:nvPr>
            <p:ph type="title"/>
          </p:nvPr>
        </p:nvSpPr>
        <p:spPr/>
        <p:txBody>
          <a:bodyPr/>
          <a:lstStyle/>
          <a:p>
            <a:r>
              <a:rPr lang="en-US"/>
              <a:t>FICO</a:t>
            </a:r>
            <a:r>
              <a:rPr lang="en-US" baseline="30000"/>
              <a:t>®</a:t>
            </a:r>
            <a:r>
              <a:rPr lang="en-US"/>
              <a:t> Score Development Data</a:t>
            </a:r>
            <a:endParaRPr lang="en-US" dirty="0"/>
          </a:p>
        </p:txBody>
      </p:sp>
      <p:sp>
        <p:nvSpPr>
          <p:cNvPr id="95" name="Rectangle 39"/>
          <p:cNvSpPr>
            <a:spLocks noChangeArrowheads="1"/>
          </p:cNvSpPr>
          <p:nvPr/>
        </p:nvSpPr>
        <p:spPr bwMode="auto">
          <a:xfrm>
            <a:off x="3261881" y="2291363"/>
            <a:ext cx="2667865" cy="399477"/>
          </a:xfrm>
          <a:prstGeom prst="rect">
            <a:avLst/>
          </a:prstGeom>
          <a:noFill/>
          <a:ln w="9525">
            <a:noFill/>
            <a:miter lim="800000"/>
            <a:headEnd/>
            <a:tailEnd/>
          </a:ln>
          <a:effectLst/>
        </p:spPr>
        <p:txBody>
          <a:bodyPr wrap="square" lIns="90814" tIns="45407" rIns="90814" bIns="45407">
            <a:spAutoFit/>
          </a:bodyPr>
          <a:lstStyle/>
          <a:p>
            <a:pPr algn="ctr" defTabSz="901700">
              <a:spcBef>
                <a:spcPct val="0"/>
              </a:spcBef>
            </a:pPr>
            <a:r>
              <a:rPr lang="en-US" sz="2000" b="1" dirty="0">
                <a:solidFill>
                  <a:prstClr val="black"/>
                </a:solidFill>
              </a:rPr>
              <a:t>12 Months</a:t>
            </a:r>
          </a:p>
        </p:txBody>
      </p:sp>
      <p:pic>
        <p:nvPicPr>
          <p:cNvPr id="179" name="Picture 118" descr="Scorecard"/>
          <p:cNvPicPr>
            <a:picLocks noChangeAspect="1" noChangeArrowheads="1"/>
          </p:cNvPicPr>
          <p:nvPr/>
        </p:nvPicPr>
        <p:blipFill>
          <a:blip r:embed="rId3" cstate="print"/>
          <a:srcRect l="20538" t="16644" r="25107" b="21361"/>
          <a:stretch>
            <a:fillRect/>
          </a:stretch>
        </p:blipFill>
        <p:spPr bwMode="auto">
          <a:xfrm>
            <a:off x="687267" y="2690839"/>
            <a:ext cx="2884034" cy="2082612"/>
          </a:xfrm>
          <a:prstGeom prst="rect">
            <a:avLst/>
          </a:prstGeom>
          <a:noFill/>
        </p:spPr>
      </p:pic>
      <p:pic>
        <p:nvPicPr>
          <p:cNvPr id="138" name="Picture 123" descr="Scorecard"/>
          <p:cNvPicPr>
            <a:picLocks noChangeAspect="1" noChangeArrowheads="1"/>
          </p:cNvPicPr>
          <p:nvPr/>
        </p:nvPicPr>
        <p:blipFill>
          <a:blip r:embed="rId3" cstate="print"/>
          <a:srcRect l="20538" t="16644" r="25107" b="21361"/>
          <a:stretch>
            <a:fillRect/>
          </a:stretch>
        </p:blipFill>
        <p:spPr bwMode="auto">
          <a:xfrm>
            <a:off x="5834303" y="2690838"/>
            <a:ext cx="2884034" cy="2082612"/>
          </a:xfrm>
          <a:prstGeom prst="rect">
            <a:avLst/>
          </a:prstGeom>
          <a:noFill/>
        </p:spPr>
      </p:pic>
    </p:spTree>
    <p:extLst>
      <p:ext uri="{BB962C8B-B14F-4D97-AF65-F5344CB8AC3E}">
        <p14:creationId xmlns:p14="http://schemas.microsoft.com/office/powerpoint/2010/main" val="311018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Multiple-Goal Target</a:t>
            </a:r>
          </a:p>
        </p:txBody>
      </p:sp>
      <p:sp>
        <p:nvSpPr>
          <p:cNvPr id="3" name="Content Placeholder 2"/>
          <p:cNvSpPr>
            <a:spLocks noGrp="1"/>
          </p:cNvSpPr>
          <p:nvPr>
            <p:ph idx="1"/>
          </p:nvPr>
        </p:nvSpPr>
        <p:spPr>
          <a:xfrm>
            <a:off x="381000" y="1143000"/>
            <a:ext cx="8534400" cy="2111347"/>
          </a:xfrm>
        </p:spPr>
        <p:txBody>
          <a:bodyPr/>
          <a:lstStyle/>
          <a:p>
            <a:r>
              <a:rPr lang="en-US" i="1" dirty="0"/>
              <a:t>Multiple-Goal</a:t>
            </a:r>
            <a:r>
              <a:rPr lang="en-US" dirty="0"/>
              <a:t> target predicts a primary binary outcome while optimizing a secondary outcome</a:t>
            </a:r>
          </a:p>
          <a:p>
            <a:pPr lvl="1"/>
            <a:r>
              <a:rPr lang="en-US" dirty="0"/>
              <a:t>Attract responders while preferring lower-risk responders, detect all fraud but especially on high-value transactions</a:t>
            </a:r>
          </a:p>
          <a:p>
            <a:r>
              <a:rPr lang="en-US" dirty="0"/>
              <a:t>Modeling techniques available for multiple-goal target</a:t>
            </a:r>
          </a:p>
          <a:p>
            <a:pPr lvl="1"/>
            <a:r>
              <a:rPr lang="en-US" dirty="0"/>
              <a:t>Scorecard – Multiple Goal</a:t>
            </a:r>
          </a:p>
        </p:txBody>
      </p:sp>
      <p:pic>
        <p:nvPicPr>
          <p:cNvPr id="101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819400"/>
            <a:ext cx="2209800" cy="3710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Target</a:t>
            </a:r>
          </a:p>
        </p:txBody>
      </p:sp>
      <p:sp>
        <p:nvSpPr>
          <p:cNvPr id="3" name="Content Placeholder 2"/>
          <p:cNvSpPr>
            <a:spLocks noGrp="1"/>
          </p:cNvSpPr>
          <p:nvPr>
            <p:ph idx="1"/>
          </p:nvPr>
        </p:nvSpPr>
        <p:spPr>
          <a:xfrm>
            <a:off x="381000" y="1143000"/>
            <a:ext cx="8534400" cy="1806648"/>
          </a:xfrm>
        </p:spPr>
        <p:txBody>
          <a:bodyPr/>
          <a:lstStyle/>
          <a:p>
            <a:r>
              <a:rPr lang="en-US" i="1" dirty="0"/>
              <a:t>Multinomial </a:t>
            </a:r>
            <a:r>
              <a:rPr lang="en-US" dirty="0"/>
              <a:t>target predicts one of two or more discrete outcomes</a:t>
            </a:r>
          </a:p>
          <a:p>
            <a:pPr lvl="1"/>
            <a:r>
              <a:rPr lang="en-US" dirty="0"/>
              <a:t>Examples: Account Status (Active/Inactive/Closed by user/Closed by bank)</a:t>
            </a:r>
          </a:p>
          <a:p>
            <a:r>
              <a:rPr lang="en-US" dirty="0"/>
              <a:t>Modeling technique available for multinomial target</a:t>
            </a:r>
          </a:p>
          <a:p>
            <a:pPr lvl="1"/>
            <a:r>
              <a:rPr lang="en-US" dirty="0"/>
              <a:t>Decision Tree</a:t>
            </a:r>
          </a:p>
        </p:txBody>
      </p:sp>
      <p:pic>
        <p:nvPicPr>
          <p:cNvPr id="101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590800"/>
            <a:ext cx="231013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812237"/>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397032"/>
          </a:xfrm>
        </p:spPr>
        <p:txBody>
          <a:bodyPr/>
          <a:lstStyle/>
          <a:p>
            <a:r>
              <a:rPr lang="en-US" dirty="0"/>
              <a:t>Creating a linear regression model</a:t>
            </a:r>
          </a:p>
        </p:txBody>
      </p:sp>
      <p:pic>
        <p:nvPicPr>
          <p:cNvPr id="1014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0"/>
            <a:ext cx="6037263" cy="455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13" name="Picture 1"/>
          <p:cNvPicPr>
            <a:picLocks noChangeAspect="1" noChangeArrowheads="1"/>
          </p:cNvPicPr>
          <p:nvPr/>
        </p:nvPicPr>
        <p:blipFill>
          <a:blip r:embed="rId2" cstate="print"/>
          <a:srcRect/>
          <a:stretch>
            <a:fillRect/>
          </a:stretch>
        </p:blipFill>
        <p:spPr bwMode="auto">
          <a:xfrm>
            <a:off x="1905000" y="1905000"/>
            <a:ext cx="5670550" cy="459494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701731"/>
          </a:xfrm>
        </p:spPr>
        <p:txBody>
          <a:bodyPr/>
          <a:lstStyle/>
          <a:p>
            <a:r>
              <a:rPr lang="en-US" dirty="0"/>
              <a:t>Choose primary </a:t>
            </a:r>
            <a:r>
              <a:rPr lang="en-US" i="1" dirty="0"/>
              <a:t>target</a:t>
            </a:r>
            <a:r>
              <a:rPr lang="en-US" dirty="0"/>
              <a:t>, </a:t>
            </a:r>
            <a:r>
              <a:rPr lang="en-US" i="1" dirty="0"/>
              <a:t>sample weight </a:t>
            </a:r>
            <a:r>
              <a:rPr lang="en-US" dirty="0"/>
              <a:t>variable (optional), and </a:t>
            </a:r>
            <a:r>
              <a:rPr lang="en-US" i="1" dirty="0"/>
              <a:t>champion score </a:t>
            </a:r>
            <a:r>
              <a:rPr lang="en-US" dirty="0"/>
              <a:t>variable (optional)</a:t>
            </a:r>
          </a:p>
        </p:txBody>
      </p:sp>
      <p:sp>
        <p:nvSpPr>
          <p:cNvPr id="6" name="Rectangle 6"/>
          <p:cNvSpPr>
            <a:spLocks noChangeArrowheads="1"/>
          </p:cNvSpPr>
          <p:nvPr/>
        </p:nvSpPr>
        <p:spPr bwMode="gray">
          <a:xfrm>
            <a:off x="2057400" y="2667000"/>
            <a:ext cx="1905000" cy="5334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1104918"/>
          </a:xfrm>
        </p:spPr>
        <p:txBody>
          <a:bodyPr/>
          <a:lstStyle/>
          <a:p>
            <a:r>
              <a:rPr lang="en-US" dirty="0"/>
              <a:t>Choose model validation type</a:t>
            </a:r>
          </a:p>
          <a:p>
            <a:pPr lvl="1"/>
            <a:r>
              <a:rPr lang="en-US" dirty="0"/>
              <a:t>Using Train/Test Variable (set ID)</a:t>
            </a:r>
          </a:p>
          <a:p>
            <a:pPr lvl="1"/>
            <a:r>
              <a:rPr lang="en-US" dirty="0"/>
              <a:t>Bootstrap validation (for small datasets)</a:t>
            </a:r>
          </a:p>
        </p:txBody>
      </p:sp>
      <p:pic>
        <p:nvPicPr>
          <p:cNvPr id="5" name="Picture 4" descr="newmodel3.jpg"/>
          <p:cNvPicPr>
            <a:picLocks noChangeAspect="1"/>
          </p:cNvPicPr>
          <p:nvPr/>
        </p:nvPicPr>
        <p:blipFill>
          <a:blip r:embed="rId2" cstate="print"/>
          <a:stretch>
            <a:fillRect/>
          </a:stretch>
        </p:blipFill>
        <p:spPr>
          <a:xfrm>
            <a:off x="2133600" y="2285999"/>
            <a:ext cx="5105400" cy="4121659"/>
          </a:xfrm>
          <a:prstGeom prst="rect">
            <a:avLst/>
          </a:prstGeom>
        </p:spPr>
      </p:pic>
      <p:sp>
        <p:nvSpPr>
          <p:cNvPr id="6" name="Rectangle 6"/>
          <p:cNvSpPr>
            <a:spLocks noChangeArrowheads="1"/>
          </p:cNvSpPr>
          <p:nvPr/>
        </p:nvSpPr>
        <p:spPr bwMode="gray">
          <a:xfrm>
            <a:off x="2209800" y="3276600"/>
            <a:ext cx="4495800" cy="7620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397032"/>
          </a:xfrm>
        </p:spPr>
        <p:txBody>
          <a:bodyPr/>
          <a:lstStyle/>
          <a:p>
            <a:r>
              <a:rPr lang="en-US" dirty="0"/>
              <a:t>Select location of new model script</a:t>
            </a:r>
          </a:p>
        </p:txBody>
      </p:sp>
      <p:pic>
        <p:nvPicPr>
          <p:cNvPr id="4" name="Picture 3" descr="newmodel4.jpg"/>
          <p:cNvPicPr>
            <a:picLocks noChangeAspect="1"/>
          </p:cNvPicPr>
          <p:nvPr/>
        </p:nvPicPr>
        <p:blipFill>
          <a:blip r:embed="rId2" cstate="print"/>
          <a:stretch>
            <a:fillRect/>
          </a:stretch>
        </p:blipFill>
        <p:spPr>
          <a:xfrm>
            <a:off x="1752600" y="1676400"/>
            <a:ext cx="5715000" cy="4613798"/>
          </a:xfrm>
          <a:prstGeom prst="rect">
            <a:avLst/>
          </a:prstGeom>
        </p:spPr>
      </p:pic>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3" name="Content Placeholder 2"/>
          <p:cNvSpPr>
            <a:spLocks noGrp="1"/>
          </p:cNvSpPr>
          <p:nvPr>
            <p:ph idx="1"/>
          </p:nvPr>
        </p:nvSpPr>
        <p:spPr>
          <a:xfrm>
            <a:off x="381000" y="1143000"/>
            <a:ext cx="8534400" cy="701731"/>
          </a:xfrm>
        </p:spPr>
        <p:txBody>
          <a:bodyPr/>
          <a:lstStyle/>
          <a:p>
            <a:r>
              <a:rPr lang="en-US" dirty="0"/>
              <a:t>Review model summary and choose to automatically run model training and generate model performance report</a:t>
            </a:r>
          </a:p>
        </p:txBody>
      </p:sp>
      <p:pic>
        <p:nvPicPr>
          <p:cNvPr id="4" name="Picture 3" descr="newmodel5.jpg"/>
          <p:cNvPicPr>
            <a:picLocks noChangeAspect="1"/>
          </p:cNvPicPr>
          <p:nvPr/>
        </p:nvPicPr>
        <p:blipFill>
          <a:blip r:embed="rId2" cstate="print"/>
          <a:stretch>
            <a:fillRect/>
          </a:stretch>
        </p:blipFill>
        <p:spPr>
          <a:xfrm>
            <a:off x="1752600" y="1828800"/>
            <a:ext cx="5715000" cy="4613797"/>
          </a:xfrm>
          <a:prstGeom prst="rect">
            <a:avLst/>
          </a:prstGeom>
        </p:spPr>
      </p:pic>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17" name="Picture 1"/>
          <p:cNvPicPr>
            <a:picLocks noChangeAspect="1" noChangeArrowheads="1"/>
          </p:cNvPicPr>
          <p:nvPr/>
        </p:nvPicPr>
        <p:blipFill>
          <a:blip r:embed="rId2" cstate="print"/>
          <a:srcRect/>
          <a:stretch>
            <a:fillRect/>
          </a:stretch>
        </p:blipFill>
        <p:spPr bwMode="auto">
          <a:xfrm>
            <a:off x="838199" y="2133600"/>
            <a:ext cx="7635657" cy="41910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Linear Regression Example</a:t>
            </a:r>
          </a:p>
        </p:txBody>
      </p:sp>
      <p:sp>
        <p:nvSpPr>
          <p:cNvPr id="3" name="Content Placeholder 2"/>
          <p:cNvSpPr>
            <a:spLocks noGrp="1"/>
          </p:cNvSpPr>
          <p:nvPr>
            <p:ph idx="1"/>
          </p:nvPr>
        </p:nvSpPr>
        <p:spPr>
          <a:xfrm>
            <a:off x="381000" y="1143000"/>
            <a:ext cx="8534400" cy="1006429"/>
          </a:xfrm>
        </p:spPr>
        <p:txBody>
          <a:bodyPr/>
          <a:lstStyle/>
          <a:p>
            <a:r>
              <a:rPr lang="en-US" dirty="0"/>
              <a:t>Necessary script files will be automatically generated, and if directed, Model Builder will execute the scripts in order and generate results and reports</a:t>
            </a:r>
          </a:p>
        </p:txBody>
      </p:sp>
      <p:sp>
        <p:nvSpPr>
          <p:cNvPr id="5" name="Rectangle 6"/>
          <p:cNvSpPr>
            <a:spLocks noChangeArrowheads="1"/>
          </p:cNvSpPr>
          <p:nvPr/>
        </p:nvSpPr>
        <p:spPr bwMode="gray">
          <a:xfrm>
            <a:off x="990600" y="3505200"/>
            <a:ext cx="1981200" cy="914400"/>
          </a:xfrm>
          <a:prstGeom prst="rect">
            <a:avLst/>
          </a:prstGeom>
          <a:noFill/>
          <a:ln w="9525" algn="ctr">
            <a:solidFill>
              <a:schemeClr val="tx2"/>
            </a:solidFill>
            <a:miter lim="800000"/>
            <a:headEnd/>
            <a:tailEnd/>
          </a:ln>
          <a:effectLst/>
        </p:spPr>
        <p:txBody>
          <a:bodyPr wrap="none" lIns="45720" rIns="45720" anchor="ctr"/>
          <a:lstStyle/>
          <a:p>
            <a:endParaRPr lang="en-US"/>
          </a:p>
        </p:txBody>
      </p:sp>
    </p:spTree>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Example</a:t>
            </a:r>
          </a:p>
        </p:txBody>
      </p:sp>
      <p:sp>
        <p:nvSpPr>
          <p:cNvPr id="3" name="Content Placeholder 2"/>
          <p:cNvSpPr>
            <a:spLocks noGrp="1"/>
          </p:cNvSpPr>
          <p:nvPr>
            <p:ph idx="1"/>
          </p:nvPr>
        </p:nvSpPr>
        <p:spPr>
          <a:xfrm>
            <a:off x="381000" y="1143000"/>
            <a:ext cx="8534400" cy="1395767"/>
          </a:xfrm>
        </p:spPr>
        <p:txBody>
          <a:bodyPr/>
          <a:lstStyle/>
          <a:p>
            <a:r>
              <a:rPr lang="en-US" dirty="0"/>
              <a:t>When creating a linear regression model from the model wizard, by default the model uses all predictor variables</a:t>
            </a:r>
          </a:p>
          <a:p>
            <a:r>
              <a:rPr lang="en-US" dirty="0"/>
              <a:t>If desired, user can specify a variable selection scheme in the generated model script</a:t>
            </a:r>
          </a:p>
        </p:txBody>
      </p:sp>
      <p:pic>
        <p:nvPicPr>
          <p:cNvPr id="1015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48291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5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594906"/>
            <a:ext cx="5380038" cy="28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324600" y="2667000"/>
                <a:ext cx="2209800" cy="2031325"/>
              </a:xfrm>
              <a:prstGeom prst="rect">
                <a:avLst/>
              </a:prstGeom>
              <a:noFill/>
            </p:spPr>
            <p:txBody>
              <a:bodyPr wrap="square" rtlCol="0">
                <a:spAutoFit/>
              </a:bodyPr>
              <a:lstStyle/>
              <a:p>
                <a:r>
                  <a:rPr lang="en-US" dirty="0"/>
                  <a:t>Available variable selection routines:</a:t>
                </a:r>
              </a:p>
              <a:p>
                <a:pPr marL="285750" indent="-285750">
                  <a:buFont typeface="Wingdings" pitchFamily="2" charset="2"/>
                  <a:buChar char="§"/>
                </a:pPr>
                <a:r>
                  <a:rPr lang="en-US" dirty="0"/>
                  <a:t>Forward</a:t>
                </a:r>
              </a:p>
              <a:p>
                <a:pPr marL="285750" indent="-285750">
                  <a:buFont typeface="Wingdings" pitchFamily="2" charset="2"/>
                  <a:buChar char="§"/>
                </a:pPr>
                <a:r>
                  <a:rPr lang="en-US" dirty="0"/>
                  <a:t>Backward</a:t>
                </a:r>
              </a:p>
              <a:p>
                <a:pPr marL="285750" indent="-285750">
                  <a:buFont typeface="Wingdings" pitchFamily="2" charset="2"/>
                  <a:buChar char="§"/>
                </a:pPr>
                <a:r>
                  <a:rPr lang="en-US"/>
                  <a:t>Stepwise</a:t>
                </a:r>
                <a:endParaRPr lang="en-US" dirty="0"/>
              </a:p>
              <a:p>
                <a:pPr marL="285750" indent="-285750">
                  <a:buFont typeface="Wingdings" pitchFamily="2" charset="2"/>
                  <a:buChar char="§"/>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a:rPr>
                          <m:t>𝑅</m:t>
                        </m:r>
                      </m:e>
                      <m:sub/>
                      <m:sup>
                        <m:r>
                          <a:rPr lang="en-US" b="0" i="1" smtClean="0">
                            <a:latin typeface="Cambria Math"/>
                          </a:rPr>
                          <m:t>2</m:t>
                        </m:r>
                      </m:sup>
                    </m:sSubSup>
                  </m:oMath>
                </a14:m>
                <a:r>
                  <a:rPr lang="en-US" dirty="0"/>
                  <a:t>-max</a:t>
                </a:r>
              </a:p>
              <a:p>
                <a:pPr marL="285750" indent="-285750">
                  <a:buFont typeface="Wingdings" pitchFamily="2" charset="2"/>
                  <a:buChar char="§"/>
                </a:pPr>
                <a:r>
                  <a:rPr lang="en-US" dirty="0"/>
                  <a:t>Adjusted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𝑅</m:t>
                        </m:r>
                      </m:e>
                      <m:sup>
                        <m:r>
                          <a:rPr lang="en-US" b="0" i="1" smtClean="0">
                            <a:latin typeface="Cambria Math"/>
                          </a:rPr>
                          <m:t>2</m:t>
                        </m:r>
                      </m:sup>
                    </m:sSup>
                  </m:oMath>
                </a14:m>
                <a:r>
                  <a:rPr lang="en-US" dirty="0"/>
                  <a:t>-max</a:t>
                </a:r>
              </a:p>
            </p:txBody>
          </p:sp>
        </mc:Choice>
        <mc:Fallback xmlns="">
          <p:sp>
            <p:nvSpPr>
              <p:cNvPr id="4" name="TextBox 3"/>
              <p:cNvSpPr txBox="1">
                <a:spLocks noRot="1" noChangeAspect="1" noMove="1" noResize="1" noEditPoints="1" noAdjustHandles="1" noChangeArrowheads="1" noChangeShapeType="1" noTextEdit="1"/>
              </p:cNvSpPr>
              <p:nvPr/>
            </p:nvSpPr>
            <p:spPr>
              <a:xfrm>
                <a:off x="6324600" y="2667000"/>
                <a:ext cx="2209800" cy="2031325"/>
              </a:xfrm>
              <a:prstGeom prst="rect">
                <a:avLst/>
              </a:prstGeom>
              <a:blipFill rotWithShape="1">
                <a:blip r:embed="rId4"/>
                <a:stretch>
                  <a:fillRect l="-2486" t="-1502" r="-1657" b="-3604"/>
                </a:stretch>
              </a:blipFill>
            </p:spPr>
            <p:txBody>
              <a:bodyPr/>
              <a:lstStyle/>
              <a:p>
                <a:r>
                  <a:rPr lang="en-US">
                    <a:noFill/>
                  </a:rPr>
                  <a:t> </a:t>
                </a:r>
              </a:p>
            </p:txBody>
          </p:sp>
        </mc:Fallback>
      </mc:AlternateContent>
    </p:spTree>
    <p:extLst>
      <p:ext uri="{BB962C8B-B14F-4D97-AF65-F5344CB8AC3E}">
        <p14:creationId xmlns:p14="http://schemas.microsoft.com/office/powerpoint/2010/main" val="152887664"/>
      </p:ext>
    </p:extLst>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Example</a:t>
            </a:r>
          </a:p>
        </p:txBody>
      </p:sp>
      <p:sp>
        <p:nvSpPr>
          <p:cNvPr id="3" name="Content Placeholder 2"/>
          <p:cNvSpPr>
            <a:spLocks noGrp="1"/>
          </p:cNvSpPr>
          <p:nvPr>
            <p:ph idx="1"/>
          </p:nvPr>
        </p:nvSpPr>
        <p:spPr>
          <a:xfrm>
            <a:off x="381000" y="1143000"/>
            <a:ext cx="8534400" cy="1091068"/>
          </a:xfrm>
        </p:spPr>
        <p:txBody>
          <a:bodyPr/>
          <a:lstStyle/>
          <a:p>
            <a:r>
              <a:rPr lang="en-US" dirty="0"/>
              <a:t>Binary target – may require target variable transformation if  target variable is not already binary with 0 and 1</a:t>
            </a:r>
          </a:p>
          <a:p>
            <a:endParaRPr lang="en-US" dirty="0"/>
          </a:p>
        </p:txBody>
      </p:sp>
      <p:pic>
        <p:nvPicPr>
          <p:cNvPr id="1016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128" y="1941390"/>
            <a:ext cx="5715000" cy="451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959162"/>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2: FICO Scorecard Technology</a:t>
            </a:r>
          </a:p>
        </p:txBody>
      </p:sp>
      <p:sp>
        <p:nvSpPr>
          <p:cNvPr id="3" name="Content Placeholder 2"/>
          <p:cNvSpPr>
            <a:spLocks noGrp="1"/>
          </p:cNvSpPr>
          <p:nvPr>
            <p:ph idx="1"/>
          </p:nvPr>
        </p:nvSpPr>
        <p:spPr>
          <a:xfrm>
            <a:off x="407894" y="1828800"/>
            <a:ext cx="8534400" cy="1954381"/>
          </a:xfrm>
        </p:spPr>
        <p:txBody>
          <a:bodyPr/>
          <a:lstStyle/>
          <a:p>
            <a:r>
              <a:rPr lang="en-US" dirty="0"/>
              <a:t>FICO’s Scorecards</a:t>
            </a:r>
          </a:p>
          <a:p>
            <a:endParaRPr lang="en-US" dirty="0"/>
          </a:p>
          <a:p>
            <a:r>
              <a:rPr lang="en-US" dirty="0"/>
              <a:t>Applications</a:t>
            </a:r>
          </a:p>
          <a:p>
            <a:endParaRPr lang="en-US" dirty="0"/>
          </a:p>
          <a:p>
            <a:r>
              <a:rPr lang="en-US" dirty="0"/>
              <a:t>Strengths</a:t>
            </a: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5</a:t>
            </a:r>
            <a:br>
              <a:rPr lang="en-US" dirty="0">
                <a:cs typeface="Arial" charset="0"/>
              </a:rPr>
            </a:br>
            <a:r>
              <a:rPr lang="en-US" dirty="0">
                <a:cs typeface="Arial" charset="0"/>
              </a:rPr>
              <a:t>Introduction to Scoring</a:t>
            </a: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5.1 Concepts of Scoring</a:t>
            </a:r>
          </a:p>
        </p:txBody>
      </p:sp>
      <p:sp>
        <p:nvSpPr>
          <p:cNvPr id="3" name="Content Placeholder 2"/>
          <p:cNvSpPr>
            <a:spLocks noGrp="1"/>
          </p:cNvSpPr>
          <p:nvPr>
            <p:ph idx="1"/>
          </p:nvPr>
        </p:nvSpPr>
        <p:spPr>
          <a:xfrm>
            <a:off x="381000" y="1143000"/>
            <a:ext cx="8534400" cy="1175706"/>
          </a:xfrm>
        </p:spPr>
        <p:txBody>
          <a:bodyPr/>
          <a:lstStyle/>
          <a:p>
            <a:r>
              <a:rPr lang="en-US" dirty="0"/>
              <a:t>Scoring concepts</a:t>
            </a:r>
          </a:p>
          <a:p>
            <a:r>
              <a:rPr lang="en-US" dirty="0"/>
              <a:t>Terminologies in Scoring</a:t>
            </a:r>
          </a:p>
          <a:p>
            <a:r>
              <a:rPr lang="en-US" dirty="0"/>
              <a:t>Advantages of Scoring</a:t>
            </a:r>
          </a:p>
        </p:txBody>
      </p:sp>
    </p:spTree>
    <p:extLst>
      <p:ext uri="{BB962C8B-B14F-4D97-AF65-F5344CB8AC3E}">
        <p14:creationId xmlns:p14="http://schemas.microsoft.com/office/powerpoint/2010/main" val="1760881637"/>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Scoring? </a:t>
            </a:r>
          </a:p>
        </p:txBody>
      </p:sp>
      <p:sp>
        <p:nvSpPr>
          <p:cNvPr id="3" name="Content Placeholder 2"/>
          <p:cNvSpPr>
            <a:spLocks noGrp="1"/>
          </p:cNvSpPr>
          <p:nvPr>
            <p:ph idx="1"/>
          </p:nvPr>
        </p:nvSpPr>
        <p:spPr>
          <a:xfrm>
            <a:off x="381000" y="1143000"/>
            <a:ext cx="8534400" cy="5176802"/>
          </a:xfrm>
        </p:spPr>
        <p:txBody>
          <a:bodyPr/>
          <a:lstStyle/>
          <a:p>
            <a:r>
              <a:rPr lang="en-US" i="1" dirty="0"/>
              <a:t>Scoring</a:t>
            </a:r>
            <a:r>
              <a:rPr lang="en-US" dirty="0"/>
              <a:t> is a predicative modeling technique that assigns a </a:t>
            </a:r>
            <a:r>
              <a:rPr lang="en-US" i="1" dirty="0"/>
              <a:t>score</a:t>
            </a:r>
            <a:r>
              <a:rPr lang="en-US" dirty="0"/>
              <a:t> to each subject to predict either the likelihood / probability of a certain prospect or a continuous target</a:t>
            </a:r>
          </a:p>
          <a:p>
            <a:pPr lvl="1"/>
            <a:r>
              <a:rPr lang="en-US" dirty="0"/>
              <a:t>Likelihood of default</a:t>
            </a:r>
          </a:p>
          <a:p>
            <a:pPr lvl="1"/>
            <a:r>
              <a:rPr lang="en-US" dirty="0"/>
              <a:t>Likelihood of fraud</a:t>
            </a:r>
          </a:p>
          <a:p>
            <a:pPr lvl="1"/>
            <a:r>
              <a:rPr lang="en-US" dirty="0"/>
              <a:t>Likelihood of responding to offer</a:t>
            </a:r>
          </a:p>
          <a:p>
            <a:pPr lvl="1"/>
            <a:r>
              <a:rPr lang="en-US" dirty="0"/>
              <a:t>Likelihood of attrition</a:t>
            </a:r>
          </a:p>
          <a:p>
            <a:pPr lvl="1"/>
            <a:r>
              <a:rPr lang="en-US" dirty="0"/>
              <a:t>Loss ratio</a:t>
            </a:r>
          </a:p>
          <a:p>
            <a:pPr lvl="1"/>
            <a:r>
              <a:rPr lang="en-US" dirty="0"/>
              <a:t>Exposure at default</a:t>
            </a:r>
          </a:p>
          <a:p>
            <a:pPr lvl="1"/>
            <a:r>
              <a:rPr lang="en-US" dirty="0"/>
              <a:t>Severity</a:t>
            </a:r>
          </a:p>
          <a:p>
            <a:r>
              <a:rPr lang="en-US" dirty="0"/>
              <a:t>Scoring is widely used together with business rules, and is instrumental in determining and deploying the best business rules</a:t>
            </a:r>
          </a:p>
          <a:p>
            <a:r>
              <a:rPr lang="en-US" dirty="0"/>
              <a:t>In Model Builder 7, user can build scorecard models to do scoring </a:t>
            </a:r>
          </a:p>
        </p:txBody>
      </p:sp>
    </p:spTree>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Concepts</a:t>
            </a:r>
          </a:p>
        </p:txBody>
      </p:sp>
      <p:sp>
        <p:nvSpPr>
          <p:cNvPr id="3" name="Content Placeholder 2"/>
          <p:cNvSpPr>
            <a:spLocks noGrp="1"/>
          </p:cNvSpPr>
          <p:nvPr>
            <p:ph idx="1"/>
          </p:nvPr>
        </p:nvSpPr>
        <p:spPr>
          <a:xfrm>
            <a:off x="381000" y="1143000"/>
            <a:ext cx="8763000" cy="5444567"/>
          </a:xfrm>
        </p:spPr>
        <p:txBody>
          <a:bodyPr/>
          <a:lstStyle/>
          <a:p>
            <a:r>
              <a:rPr lang="en-US" b="1" dirty="0"/>
              <a:t>Variable</a:t>
            </a:r>
          </a:p>
          <a:p>
            <a:pPr lvl="1"/>
            <a:r>
              <a:rPr lang="en-US" dirty="0"/>
              <a:t>Information obtained from data sources representing a certain perspective of subjects</a:t>
            </a:r>
          </a:p>
          <a:p>
            <a:pPr lvl="2"/>
            <a:r>
              <a:rPr lang="en-US" dirty="0"/>
              <a:t>E.g., Age, Time at address,  Time at employer, Residential status, No. of inquiries</a:t>
            </a:r>
          </a:p>
          <a:p>
            <a:r>
              <a:rPr lang="en-US" b="1" dirty="0"/>
              <a:t>Characteristics</a:t>
            </a:r>
            <a:r>
              <a:rPr lang="en-US" dirty="0"/>
              <a:t> are </a:t>
            </a:r>
            <a:r>
              <a:rPr lang="en-US" i="1" dirty="0"/>
              <a:t>binned</a:t>
            </a:r>
            <a:r>
              <a:rPr lang="en-US" dirty="0"/>
              <a:t> variables</a:t>
            </a:r>
          </a:p>
          <a:p>
            <a:r>
              <a:rPr lang="en-US" b="1" dirty="0"/>
              <a:t>Binning</a:t>
            </a:r>
            <a:r>
              <a:rPr lang="en-US" dirty="0"/>
              <a:t> is the analytic activity to partition the value range of a predictive variable into mutually exclusive and collectively exhaustive sets, aka, “</a:t>
            </a:r>
            <a:r>
              <a:rPr lang="en-US" b="1" i="1" dirty="0"/>
              <a:t>bins</a:t>
            </a:r>
            <a:r>
              <a:rPr lang="en-US" dirty="0"/>
              <a:t>” </a:t>
            </a:r>
          </a:p>
          <a:p>
            <a:pPr lvl="1"/>
            <a:r>
              <a:rPr lang="en-US" dirty="0"/>
              <a:t>For example, the bins of variable </a:t>
            </a:r>
            <a:r>
              <a:rPr lang="en-US" i="1" dirty="0"/>
              <a:t>Age</a:t>
            </a:r>
            <a:r>
              <a:rPr lang="en-US" dirty="0"/>
              <a:t> may be </a:t>
            </a:r>
          </a:p>
          <a:p>
            <a:pPr lvl="2"/>
            <a:r>
              <a:rPr lang="en-US" dirty="0"/>
              <a:t>&lt; 20 </a:t>
            </a:r>
          </a:p>
          <a:p>
            <a:pPr lvl="2"/>
            <a:r>
              <a:rPr lang="en-US" dirty="0"/>
              <a:t>20~25</a:t>
            </a:r>
          </a:p>
          <a:p>
            <a:pPr lvl="2"/>
            <a:r>
              <a:rPr lang="en-US" dirty="0"/>
              <a:t>25~30</a:t>
            </a:r>
          </a:p>
          <a:p>
            <a:pPr lvl="2"/>
            <a:r>
              <a:rPr lang="en-US" dirty="0"/>
              <a:t>…</a:t>
            </a:r>
          </a:p>
          <a:p>
            <a:pPr lvl="2"/>
            <a:r>
              <a:rPr lang="en-US" dirty="0"/>
              <a:t>60~65</a:t>
            </a:r>
          </a:p>
          <a:p>
            <a:pPr lvl="2"/>
            <a:r>
              <a:rPr lang="en-US" dirty="0"/>
              <a:t>&gt; 65</a:t>
            </a:r>
          </a:p>
          <a:p>
            <a:r>
              <a:rPr lang="en-US" dirty="0"/>
              <a:t>An </a:t>
            </a:r>
            <a:r>
              <a:rPr lang="en-US" b="1" dirty="0"/>
              <a:t>attribute </a:t>
            </a:r>
            <a:r>
              <a:rPr lang="en-US" dirty="0"/>
              <a:t>is the value of a variable on a given individual record</a:t>
            </a:r>
            <a:endParaRPr lang="en-US" b="1" dirty="0"/>
          </a:p>
        </p:txBody>
      </p:sp>
    </p:spTree>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Scoring Concepts	</a:t>
            </a:r>
          </a:p>
        </p:txBody>
      </p:sp>
      <p:sp>
        <p:nvSpPr>
          <p:cNvPr id="3" name="Content Placeholder 2"/>
          <p:cNvSpPr>
            <a:spLocks noGrp="1"/>
          </p:cNvSpPr>
          <p:nvPr>
            <p:ph idx="1"/>
          </p:nvPr>
        </p:nvSpPr>
        <p:spPr>
          <a:xfrm>
            <a:off x="381000" y="1143000"/>
            <a:ext cx="8534400" cy="3582519"/>
          </a:xfrm>
        </p:spPr>
        <p:txBody>
          <a:bodyPr/>
          <a:lstStyle/>
          <a:p>
            <a:r>
              <a:rPr lang="en-US" dirty="0"/>
              <a:t>Explain the following concepts in scoring</a:t>
            </a:r>
          </a:p>
          <a:p>
            <a:pPr lvl="1"/>
            <a:r>
              <a:rPr lang="en-US" dirty="0"/>
              <a:t>Variable</a:t>
            </a:r>
          </a:p>
          <a:p>
            <a:pPr lvl="1"/>
            <a:r>
              <a:rPr lang="en-US" dirty="0"/>
              <a:t>Characteristic</a:t>
            </a:r>
          </a:p>
          <a:p>
            <a:pPr lvl="1"/>
            <a:r>
              <a:rPr lang="en-US" dirty="0"/>
              <a:t>Attribute</a:t>
            </a:r>
          </a:p>
          <a:p>
            <a:pPr lvl="1"/>
            <a:r>
              <a:rPr lang="en-US" dirty="0"/>
              <a:t>Binning</a:t>
            </a:r>
          </a:p>
          <a:p>
            <a:pPr lvl="1"/>
            <a:r>
              <a:rPr lang="en-US" dirty="0"/>
              <a:t>Bin</a:t>
            </a:r>
          </a:p>
          <a:p>
            <a:pPr lvl="1"/>
            <a:r>
              <a:rPr lang="en-US" dirty="0"/>
              <a:t>Score formula</a:t>
            </a:r>
          </a:p>
          <a:p>
            <a:pPr lvl="1"/>
            <a:r>
              <a:rPr lang="en-US" dirty="0"/>
              <a:t>Fitting a scorecard</a:t>
            </a:r>
          </a:p>
          <a:p>
            <a:pPr lvl="1"/>
            <a:r>
              <a:rPr lang="en-US" dirty="0"/>
              <a:t>Score weight</a:t>
            </a:r>
          </a:p>
          <a:p>
            <a:pPr lvl="1"/>
            <a:r>
              <a:rPr lang="en-US" dirty="0"/>
              <a:t>Score</a:t>
            </a:r>
          </a:p>
        </p:txBody>
      </p:sp>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2"/>
          <p:cNvSpPr>
            <a:spLocks/>
          </p:cNvSpPr>
          <p:nvPr/>
        </p:nvSpPr>
        <p:spPr bwMode="blackWhite">
          <a:xfrm>
            <a:off x="749300" y="5387975"/>
            <a:ext cx="1876425" cy="838200"/>
          </a:xfrm>
          <a:custGeom>
            <a:avLst/>
            <a:gdLst>
              <a:gd name="T0" fmla="*/ 0 w 1199"/>
              <a:gd name="T1" fmla="*/ 836779 h 590"/>
              <a:gd name="T2" fmla="*/ 0 w 1199"/>
              <a:gd name="T3" fmla="*/ 0 h 590"/>
              <a:gd name="T4" fmla="*/ 1874860 w 1199"/>
              <a:gd name="T5" fmla="*/ 0 h 590"/>
              <a:gd name="T6" fmla="*/ 1874860 w 1199"/>
              <a:gd name="T7" fmla="*/ 836779 h 590"/>
              <a:gd name="T8" fmla="*/ 0 w 1199"/>
              <a:gd name="T9" fmla="*/ 836779 h 590"/>
              <a:gd name="T10" fmla="*/ 0 60000 65536"/>
              <a:gd name="T11" fmla="*/ 0 60000 65536"/>
              <a:gd name="T12" fmla="*/ 0 60000 65536"/>
              <a:gd name="T13" fmla="*/ 0 60000 65536"/>
              <a:gd name="T14" fmla="*/ 0 60000 65536"/>
              <a:gd name="T15" fmla="*/ 0 w 1199"/>
              <a:gd name="T16" fmla="*/ 0 h 590"/>
              <a:gd name="T17" fmla="*/ 1199 w 1199"/>
              <a:gd name="T18" fmla="*/ 590 h 590"/>
            </a:gdLst>
            <a:ahLst/>
            <a:cxnLst>
              <a:cxn ang="T10">
                <a:pos x="T0" y="T1"/>
              </a:cxn>
              <a:cxn ang="T11">
                <a:pos x="T2" y="T3"/>
              </a:cxn>
              <a:cxn ang="T12">
                <a:pos x="T4" y="T5"/>
              </a:cxn>
              <a:cxn ang="T13">
                <a:pos x="T6" y="T7"/>
              </a:cxn>
              <a:cxn ang="T14">
                <a:pos x="T8" y="T9"/>
              </a:cxn>
            </a:cxnLst>
            <a:rect l="T15" t="T16" r="T17" b="T18"/>
            <a:pathLst>
              <a:path w="1199" h="590">
                <a:moveTo>
                  <a:pt x="0" y="589"/>
                </a:moveTo>
                <a:lnTo>
                  <a:pt x="0" y="0"/>
                </a:lnTo>
                <a:lnTo>
                  <a:pt x="1198" y="0"/>
                </a:lnTo>
                <a:lnTo>
                  <a:pt x="1198" y="589"/>
                </a:lnTo>
                <a:lnTo>
                  <a:pt x="0" y="589"/>
                </a:lnTo>
              </a:path>
            </a:pathLst>
          </a:custGeom>
          <a:solidFill>
            <a:srgbClr val="F88018"/>
          </a:solidFill>
          <a:ln w="63500" cap="rnd">
            <a:solidFill>
              <a:schemeClr val="tx1"/>
            </a:solidFill>
            <a:round/>
            <a:headEnd type="none" w="sm" len="sm"/>
            <a:tailEnd type="none" w="sm" len="sm"/>
          </a:ln>
        </p:spPr>
        <p:txBody>
          <a:bodyPr/>
          <a:lstStyle/>
          <a:p>
            <a:endParaRPr lang="en-US"/>
          </a:p>
        </p:txBody>
      </p:sp>
      <p:sp>
        <p:nvSpPr>
          <p:cNvPr id="27651" name="Freeform 3"/>
          <p:cNvSpPr>
            <a:spLocks/>
          </p:cNvSpPr>
          <p:nvPr/>
        </p:nvSpPr>
        <p:spPr bwMode="blackWhite">
          <a:xfrm>
            <a:off x="2638425" y="4533900"/>
            <a:ext cx="1892300" cy="1692275"/>
          </a:xfrm>
          <a:custGeom>
            <a:avLst/>
            <a:gdLst>
              <a:gd name="T0" fmla="*/ 0 w 1208"/>
              <a:gd name="T1" fmla="*/ 1690853 h 1190"/>
              <a:gd name="T2" fmla="*/ 0 w 1208"/>
              <a:gd name="T3" fmla="*/ 0 h 1190"/>
              <a:gd name="T4" fmla="*/ 1890734 w 1208"/>
              <a:gd name="T5" fmla="*/ 0 h 1190"/>
              <a:gd name="T6" fmla="*/ 1890734 w 1208"/>
              <a:gd name="T7" fmla="*/ 1690853 h 1190"/>
              <a:gd name="T8" fmla="*/ 0 w 1208"/>
              <a:gd name="T9" fmla="*/ 1690853 h 1190"/>
              <a:gd name="T10" fmla="*/ 0 60000 65536"/>
              <a:gd name="T11" fmla="*/ 0 60000 65536"/>
              <a:gd name="T12" fmla="*/ 0 60000 65536"/>
              <a:gd name="T13" fmla="*/ 0 60000 65536"/>
              <a:gd name="T14" fmla="*/ 0 60000 65536"/>
              <a:gd name="T15" fmla="*/ 0 w 1208"/>
              <a:gd name="T16" fmla="*/ 0 h 1190"/>
              <a:gd name="T17" fmla="*/ 1208 w 1208"/>
              <a:gd name="T18" fmla="*/ 1190 h 1190"/>
            </a:gdLst>
            <a:ahLst/>
            <a:cxnLst>
              <a:cxn ang="T10">
                <a:pos x="T0" y="T1"/>
              </a:cxn>
              <a:cxn ang="T11">
                <a:pos x="T2" y="T3"/>
              </a:cxn>
              <a:cxn ang="T12">
                <a:pos x="T4" y="T5"/>
              </a:cxn>
              <a:cxn ang="T13">
                <a:pos x="T6" y="T7"/>
              </a:cxn>
              <a:cxn ang="T14">
                <a:pos x="T8" y="T9"/>
              </a:cxn>
            </a:cxnLst>
            <a:rect l="T15" t="T16" r="T17" b="T18"/>
            <a:pathLst>
              <a:path w="1208" h="1190">
                <a:moveTo>
                  <a:pt x="0" y="1189"/>
                </a:moveTo>
                <a:lnTo>
                  <a:pt x="0" y="0"/>
                </a:lnTo>
                <a:lnTo>
                  <a:pt x="1207" y="0"/>
                </a:lnTo>
                <a:lnTo>
                  <a:pt x="1207" y="1189"/>
                </a:lnTo>
                <a:lnTo>
                  <a:pt x="0" y="1189"/>
                </a:lnTo>
              </a:path>
            </a:pathLst>
          </a:custGeom>
          <a:solidFill>
            <a:srgbClr val="A1101F"/>
          </a:solidFill>
          <a:ln w="63500" cap="rnd">
            <a:solidFill>
              <a:schemeClr val="tx1"/>
            </a:solidFill>
            <a:round/>
            <a:headEnd type="none" w="sm" len="sm"/>
            <a:tailEnd type="none" w="sm" len="sm"/>
          </a:ln>
        </p:spPr>
        <p:txBody>
          <a:bodyPr/>
          <a:lstStyle/>
          <a:p>
            <a:endParaRPr lang="en-US"/>
          </a:p>
        </p:txBody>
      </p:sp>
      <p:sp>
        <p:nvSpPr>
          <p:cNvPr id="27652" name="Freeform 4"/>
          <p:cNvSpPr>
            <a:spLocks/>
          </p:cNvSpPr>
          <p:nvPr/>
        </p:nvSpPr>
        <p:spPr bwMode="blackWhite">
          <a:xfrm>
            <a:off x="4543425" y="3735388"/>
            <a:ext cx="1878013" cy="2490787"/>
          </a:xfrm>
          <a:custGeom>
            <a:avLst/>
            <a:gdLst>
              <a:gd name="T0" fmla="*/ 0 w 1199"/>
              <a:gd name="T1" fmla="*/ 2489365 h 1751"/>
              <a:gd name="T2" fmla="*/ 0 w 1199"/>
              <a:gd name="T3" fmla="*/ 0 h 1751"/>
              <a:gd name="T4" fmla="*/ 1876447 w 1199"/>
              <a:gd name="T5" fmla="*/ 0 h 1751"/>
              <a:gd name="T6" fmla="*/ 1876447 w 1199"/>
              <a:gd name="T7" fmla="*/ 2489365 h 1751"/>
              <a:gd name="T8" fmla="*/ 0 w 1199"/>
              <a:gd name="T9" fmla="*/ 2489365 h 1751"/>
              <a:gd name="T10" fmla="*/ 0 60000 65536"/>
              <a:gd name="T11" fmla="*/ 0 60000 65536"/>
              <a:gd name="T12" fmla="*/ 0 60000 65536"/>
              <a:gd name="T13" fmla="*/ 0 60000 65536"/>
              <a:gd name="T14" fmla="*/ 0 60000 65536"/>
              <a:gd name="T15" fmla="*/ 0 w 1199"/>
              <a:gd name="T16" fmla="*/ 0 h 1751"/>
              <a:gd name="T17" fmla="*/ 1199 w 1199"/>
              <a:gd name="T18" fmla="*/ 1751 h 1751"/>
            </a:gdLst>
            <a:ahLst/>
            <a:cxnLst>
              <a:cxn ang="T10">
                <a:pos x="T0" y="T1"/>
              </a:cxn>
              <a:cxn ang="T11">
                <a:pos x="T2" y="T3"/>
              </a:cxn>
              <a:cxn ang="T12">
                <a:pos x="T4" y="T5"/>
              </a:cxn>
              <a:cxn ang="T13">
                <a:pos x="T6" y="T7"/>
              </a:cxn>
              <a:cxn ang="T14">
                <a:pos x="T8" y="T9"/>
              </a:cxn>
            </a:cxnLst>
            <a:rect l="T15" t="T16" r="T17" b="T18"/>
            <a:pathLst>
              <a:path w="1199" h="1751">
                <a:moveTo>
                  <a:pt x="0" y="1750"/>
                </a:moveTo>
                <a:lnTo>
                  <a:pt x="0" y="0"/>
                </a:lnTo>
                <a:lnTo>
                  <a:pt x="1198" y="0"/>
                </a:lnTo>
                <a:lnTo>
                  <a:pt x="1198" y="1750"/>
                </a:lnTo>
                <a:lnTo>
                  <a:pt x="0" y="1750"/>
                </a:lnTo>
              </a:path>
            </a:pathLst>
          </a:custGeom>
          <a:solidFill>
            <a:srgbClr val="333399"/>
          </a:solidFill>
          <a:ln w="63500" cap="rnd">
            <a:solidFill>
              <a:schemeClr val="tx1"/>
            </a:solidFill>
            <a:round/>
            <a:headEnd type="none" w="sm" len="sm"/>
            <a:tailEnd type="none" w="sm" len="sm"/>
          </a:ln>
        </p:spPr>
        <p:txBody>
          <a:bodyPr/>
          <a:lstStyle/>
          <a:p>
            <a:endParaRPr lang="en-US"/>
          </a:p>
        </p:txBody>
      </p:sp>
      <p:sp>
        <p:nvSpPr>
          <p:cNvPr id="27653" name="Freeform 5"/>
          <p:cNvSpPr>
            <a:spLocks/>
          </p:cNvSpPr>
          <p:nvPr/>
        </p:nvSpPr>
        <p:spPr bwMode="blackWhite">
          <a:xfrm>
            <a:off x="6434138" y="2844800"/>
            <a:ext cx="1908175" cy="3381375"/>
          </a:xfrm>
          <a:custGeom>
            <a:avLst/>
            <a:gdLst>
              <a:gd name="T0" fmla="*/ 0 w 1219"/>
              <a:gd name="T1" fmla="*/ 3379953 h 2378"/>
              <a:gd name="T2" fmla="*/ 0 w 1219"/>
              <a:gd name="T3" fmla="*/ 0 h 2378"/>
              <a:gd name="T4" fmla="*/ 1906610 w 1219"/>
              <a:gd name="T5" fmla="*/ 0 h 2378"/>
              <a:gd name="T6" fmla="*/ 1906610 w 1219"/>
              <a:gd name="T7" fmla="*/ 3379953 h 2378"/>
              <a:gd name="T8" fmla="*/ 0 w 1219"/>
              <a:gd name="T9" fmla="*/ 3379953 h 2378"/>
              <a:gd name="T10" fmla="*/ 0 60000 65536"/>
              <a:gd name="T11" fmla="*/ 0 60000 65536"/>
              <a:gd name="T12" fmla="*/ 0 60000 65536"/>
              <a:gd name="T13" fmla="*/ 0 60000 65536"/>
              <a:gd name="T14" fmla="*/ 0 60000 65536"/>
              <a:gd name="T15" fmla="*/ 0 w 1219"/>
              <a:gd name="T16" fmla="*/ 0 h 2378"/>
              <a:gd name="T17" fmla="*/ 1219 w 1219"/>
              <a:gd name="T18" fmla="*/ 2378 h 2378"/>
            </a:gdLst>
            <a:ahLst/>
            <a:cxnLst>
              <a:cxn ang="T10">
                <a:pos x="T0" y="T1"/>
              </a:cxn>
              <a:cxn ang="T11">
                <a:pos x="T2" y="T3"/>
              </a:cxn>
              <a:cxn ang="T12">
                <a:pos x="T4" y="T5"/>
              </a:cxn>
              <a:cxn ang="T13">
                <a:pos x="T6" y="T7"/>
              </a:cxn>
              <a:cxn ang="T14">
                <a:pos x="T8" y="T9"/>
              </a:cxn>
            </a:cxnLst>
            <a:rect l="T15" t="T16" r="T17" b="T18"/>
            <a:pathLst>
              <a:path w="1219" h="2378">
                <a:moveTo>
                  <a:pt x="0" y="2377"/>
                </a:moveTo>
                <a:lnTo>
                  <a:pt x="0" y="0"/>
                </a:lnTo>
                <a:lnTo>
                  <a:pt x="1218" y="0"/>
                </a:lnTo>
                <a:lnTo>
                  <a:pt x="1218" y="2377"/>
                </a:lnTo>
                <a:lnTo>
                  <a:pt x="0" y="2377"/>
                </a:lnTo>
              </a:path>
            </a:pathLst>
          </a:custGeom>
          <a:solidFill>
            <a:srgbClr val="006666"/>
          </a:solidFill>
          <a:ln w="63500" cap="rnd">
            <a:solidFill>
              <a:schemeClr val="tx1"/>
            </a:solidFill>
            <a:round/>
            <a:headEnd type="none" w="sm" len="sm"/>
            <a:tailEnd type="none" w="sm" len="sm"/>
          </a:ln>
        </p:spPr>
        <p:txBody>
          <a:bodyPr/>
          <a:lstStyle/>
          <a:p>
            <a:endParaRPr lang="en-US"/>
          </a:p>
        </p:txBody>
      </p:sp>
      <p:grpSp>
        <p:nvGrpSpPr>
          <p:cNvPr id="2" name="Group 6"/>
          <p:cNvGrpSpPr>
            <a:grpSpLocks/>
          </p:cNvGrpSpPr>
          <p:nvPr/>
        </p:nvGrpSpPr>
        <p:grpSpPr bwMode="auto">
          <a:xfrm>
            <a:off x="7302500" y="1773238"/>
            <a:ext cx="284163" cy="447675"/>
            <a:chOff x="4664" y="856"/>
            <a:chExt cx="182" cy="315"/>
          </a:xfrm>
        </p:grpSpPr>
        <p:sp>
          <p:nvSpPr>
            <p:cNvPr id="27787" name="Oval 7"/>
            <p:cNvSpPr>
              <a:spLocks noChangeArrowheads="1"/>
            </p:cNvSpPr>
            <p:nvPr/>
          </p:nvSpPr>
          <p:spPr bwMode="blackWhite">
            <a:xfrm>
              <a:off x="4721"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8" name="Freeform 8"/>
            <p:cNvSpPr>
              <a:spLocks/>
            </p:cNvSpPr>
            <p:nvPr/>
          </p:nvSpPr>
          <p:spPr bwMode="blackWhite">
            <a:xfrm>
              <a:off x="4664"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3" name="Group 9"/>
          <p:cNvGrpSpPr>
            <a:grpSpLocks/>
          </p:cNvGrpSpPr>
          <p:nvPr/>
        </p:nvGrpSpPr>
        <p:grpSpPr bwMode="auto">
          <a:xfrm>
            <a:off x="6765925" y="1773238"/>
            <a:ext cx="285750" cy="447675"/>
            <a:chOff x="4322" y="856"/>
            <a:chExt cx="182" cy="315"/>
          </a:xfrm>
        </p:grpSpPr>
        <p:sp>
          <p:nvSpPr>
            <p:cNvPr id="27785" name="Oval 10"/>
            <p:cNvSpPr>
              <a:spLocks noChangeArrowheads="1"/>
            </p:cNvSpPr>
            <p:nvPr/>
          </p:nvSpPr>
          <p:spPr bwMode="blackWhite">
            <a:xfrm>
              <a:off x="4379"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6" name="Freeform 11"/>
            <p:cNvSpPr>
              <a:spLocks/>
            </p:cNvSpPr>
            <p:nvPr/>
          </p:nvSpPr>
          <p:spPr bwMode="blackWhite">
            <a:xfrm>
              <a:off x="4322"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4" name="Group 12"/>
          <p:cNvGrpSpPr>
            <a:grpSpLocks/>
          </p:cNvGrpSpPr>
          <p:nvPr/>
        </p:nvGrpSpPr>
        <p:grpSpPr bwMode="auto">
          <a:xfrm>
            <a:off x="6943725" y="1773238"/>
            <a:ext cx="285750" cy="447675"/>
            <a:chOff x="4436" y="856"/>
            <a:chExt cx="182" cy="315"/>
          </a:xfrm>
        </p:grpSpPr>
        <p:sp>
          <p:nvSpPr>
            <p:cNvPr id="27783" name="Oval 13"/>
            <p:cNvSpPr>
              <a:spLocks noChangeArrowheads="1"/>
            </p:cNvSpPr>
            <p:nvPr/>
          </p:nvSpPr>
          <p:spPr bwMode="blackWhite">
            <a:xfrm>
              <a:off x="4493"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4" name="Freeform 14"/>
            <p:cNvSpPr>
              <a:spLocks/>
            </p:cNvSpPr>
            <p:nvPr/>
          </p:nvSpPr>
          <p:spPr bwMode="blackWhite">
            <a:xfrm>
              <a:off x="4436"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5" name="Group 15"/>
          <p:cNvGrpSpPr>
            <a:grpSpLocks/>
          </p:cNvGrpSpPr>
          <p:nvPr/>
        </p:nvGrpSpPr>
        <p:grpSpPr bwMode="auto">
          <a:xfrm>
            <a:off x="7123113" y="1773238"/>
            <a:ext cx="284162" cy="447675"/>
            <a:chOff x="4550" y="856"/>
            <a:chExt cx="182" cy="315"/>
          </a:xfrm>
        </p:grpSpPr>
        <p:sp>
          <p:nvSpPr>
            <p:cNvPr id="27781" name="Oval 16"/>
            <p:cNvSpPr>
              <a:spLocks noChangeArrowheads="1"/>
            </p:cNvSpPr>
            <p:nvPr/>
          </p:nvSpPr>
          <p:spPr bwMode="blackWhite">
            <a:xfrm>
              <a:off x="4607"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2" name="Freeform 17"/>
            <p:cNvSpPr>
              <a:spLocks/>
            </p:cNvSpPr>
            <p:nvPr/>
          </p:nvSpPr>
          <p:spPr bwMode="blackWhite">
            <a:xfrm>
              <a:off x="4550"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6" name="Group 18"/>
          <p:cNvGrpSpPr>
            <a:grpSpLocks/>
          </p:cNvGrpSpPr>
          <p:nvPr/>
        </p:nvGrpSpPr>
        <p:grpSpPr bwMode="auto">
          <a:xfrm>
            <a:off x="7478713" y="1773238"/>
            <a:ext cx="285750" cy="447675"/>
            <a:chOff x="4778" y="856"/>
            <a:chExt cx="182" cy="315"/>
          </a:xfrm>
        </p:grpSpPr>
        <p:sp>
          <p:nvSpPr>
            <p:cNvPr id="27779" name="Oval 19"/>
            <p:cNvSpPr>
              <a:spLocks noChangeArrowheads="1"/>
            </p:cNvSpPr>
            <p:nvPr/>
          </p:nvSpPr>
          <p:spPr bwMode="blackWhite">
            <a:xfrm>
              <a:off x="4835" y="856"/>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80" name="Freeform 20"/>
            <p:cNvSpPr>
              <a:spLocks/>
            </p:cNvSpPr>
            <p:nvPr/>
          </p:nvSpPr>
          <p:spPr bwMode="blackWhite">
            <a:xfrm>
              <a:off x="4778" y="92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7" name="Group 21"/>
          <p:cNvGrpSpPr>
            <a:grpSpLocks/>
          </p:cNvGrpSpPr>
          <p:nvPr/>
        </p:nvGrpSpPr>
        <p:grpSpPr bwMode="auto">
          <a:xfrm>
            <a:off x="6677025" y="2008188"/>
            <a:ext cx="285750" cy="446087"/>
            <a:chOff x="4265" y="1021"/>
            <a:chExt cx="182" cy="314"/>
          </a:xfrm>
        </p:grpSpPr>
        <p:sp>
          <p:nvSpPr>
            <p:cNvPr id="27777" name="Oval 22"/>
            <p:cNvSpPr>
              <a:spLocks noChangeArrowheads="1"/>
            </p:cNvSpPr>
            <p:nvPr/>
          </p:nvSpPr>
          <p:spPr bwMode="blackWhite">
            <a:xfrm>
              <a:off x="4322"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8" name="Freeform 23"/>
            <p:cNvSpPr>
              <a:spLocks/>
            </p:cNvSpPr>
            <p:nvPr/>
          </p:nvSpPr>
          <p:spPr bwMode="blackWhite">
            <a:xfrm>
              <a:off x="4265"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8" name="Group 24"/>
          <p:cNvGrpSpPr>
            <a:grpSpLocks/>
          </p:cNvGrpSpPr>
          <p:nvPr/>
        </p:nvGrpSpPr>
        <p:grpSpPr bwMode="auto">
          <a:xfrm>
            <a:off x="6854825" y="2008188"/>
            <a:ext cx="285750" cy="446087"/>
            <a:chOff x="4379" y="1021"/>
            <a:chExt cx="182" cy="314"/>
          </a:xfrm>
        </p:grpSpPr>
        <p:sp>
          <p:nvSpPr>
            <p:cNvPr id="27775" name="Oval 25"/>
            <p:cNvSpPr>
              <a:spLocks noChangeArrowheads="1"/>
            </p:cNvSpPr>
            <p:nvPr/>
          </p:nvSpPr>
          <p:spPr bwMode="blackWhite">
            <a:xfrm>
              <a:off x="4436"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6" name="Freeform 26"/>
            <p:cNvSpPr>
              <a:spLocks/>
            </p:cNvSpPr>
            <p:nvPr/>
          </p:nvSpPr>
          <p:spPr bwMode="blackWhite">
            <a:xfrm>
              <a:off x="4379"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9" name="Group 27"/>
          <p:cNvGrpSpPr>
            <a:grpSpLocks/>
          </p:cNvGrpSpPr>
          <p:nvPr/>
        </p:nvGrpSpPr>
        <p:grpSpPr bwMode="auto">
          <a:xfrm>
            <a:off x="7034213" y="2008188"/>
            <a:ext cx="284162" cy="446087"/>
            <a:chOff x="4493" y="1021"/>
            <a:chExt cx="182" cy="314"/>
          </a:xfrm>
        </p:grpSpPr>
        <p:sp>
          <p:nvSpPr>
            <p:cNvPr id="27773" name="Oval 28"/>
            <p:cNvSpPr>
              <a:spLocks noChangeArrowheads="1"/>
            </p:cNvSpPr>
            <p:nvPr/>
          </p:nvSpPr>
          <p:spPr bwMode="blackWhite">
            <a:xfrm>
              <a:off x="4550"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4" name="Freeform 29"/>
            <p:cNvSpPr>
              <a:spLocks/>
            </p:cNvSpPr>
            <p:nvPr/>
          </p:nvSpPr>
          <p:spPr bwMode="blackWhite">
            <a:xfrm>
              <a:off x="4493"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0" name="Group 30"/>
          <p:cNvGrpSpPr>
            <a:grpSpLocks/>
          </p:cNvGrpSpPr>
          <p:nvPr/>
        </p:nvGrpSpPr>
        <p:grpSpPr bwMode="auto">
          <a:xfrm>
            <a:off x="7212013" y="2008188"/>
            <a:ext cx="284162" cy="446087"/>
            <a:chOff x="4607" y="1021"/>
            <a:chExt cx="182" cy="314"/>
          </a:xfrm>
        </p:grpSpPr>
        <p:sp>
          <p:nvSpPr>
            <p:cNvPr id="27771" name="Oval 31"/>
            <p:cNvSpPr>
              <a:spLocks noChangeArrowheads="1"/>
            </p:cNvSpPr>
            <p:nvPr/>
          </p:nvSpPr>
          <p:spPr bwMode="blackWhite">
            <a:xfrm>
              <a:off x="4664"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2" name="Freeform 32"/>
            <p:cNvSpPr>
              <a:spLocks/>
            </p:cNvSpPr>
            <p:nvPr/>
          </p:nvSpPr>
          <p:spPr bwMode="blackWhite">
            <a:xfrm>
              <a:off x="4607"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1" name="Group 33"/>
          <p:cNvGrpSpPr>
            <a:grpSpLocks/>
          </p:cNvGrpSpPr>
          <p:nvPr/>
        </p:nvGrpSpPr>
        <p:grpSpPr bwMode="auto">
          <a:xfrm>
            <a:off x="7389813" y="2008188"/>
            <a:ext cx="285750" cy="446087"/>
            <a:chOff x="4721" y="1021"/>
            <a:chExt cx="182" cy="314"/>
          </a:xfrm>
        </p:grpSpPr>
        <p:sp>
          <p:nvSpPr>
            <p:cNvPr id="27769" name="Oval 34"/>
            <p:cNvSpPr>
              <a:spLocks noChangeArrowheads="1"/>
            </p:cNvSpPr>
            <p:nvPr/>
          </p:nvSpPr>
          <p:spPr bwMode="blackWhite">
            <a:xfrm>
              <a:off x="4778" y="1021"/>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70" name="Freeform 35"/>
            <p:cNvSpPr>
              <a:spLocks/>
            </p:cNvSpPr>
            <p:nvPr/>
          </p:nvSpPr>
          <p:spPr bwMode="blackWhite">
            <a:xfrm>
              <a:off x="4721" y="1085"/>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2" name="Group 36"/>
          <p:cNvGrpSpPr>
            <a:grpSpLocks/>
          </p:cNvGrpSpPr>
          <p:nvPr/>
        </p:nvGrpSpPr>
        <p:grpSpPr bwMode="auto">
          <a:xfrm>
            <a:off x="5157788" y="3048000"/>
            <a:ext cx="285750" cy="447675"/>
            <a:chOff x="3295" y="1752"/>
            <a:chExt cx="182" cy="315"/>
          </a:xfrm>
        </p:grpSpPr>
        <p:sp>
          <p:nvSpPr>
            <p:cNvPr id="27767" name="Oval 37"/>
            <p:cNvSpPr>
              <a:spLocks noChangeArrowheads="1"/>
            </p:cNvSpPr>
            <p:nvPr/>
          </p:nvSpPr>
          <p:spPr bwMode="blackWhite">
            <a:xfrm>
              <a:off x="3352"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8" name="Freeform 38"/>
            <p:cNvSpPr>
              <a:spLocks/>
            </p:cNvSpPr>
            <p:nvPr/>
          </p:nvSpPr>
          <p:spPr bwMode="blackWhite">
            <a:xfrm>
              <a:off x="3295"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3" name="Group 39"/>
          <p:cNvGrpSpPr>
            <a:grpSpLocks/>
          </p:cNvGrpSpPr>
          <p:nvPr/>
        </p:nvGrpSpPr>
        <p:grpSpPr bwMode="auto">
          <a:xfrm>
            <a:off x="4622800" y="3048000"/>
            <a:ext cx="284163" cy="447675"/>
            <a:chOff x="2953" y="1752"/>
            <a:chExt cx="182" cy="315"/>
          </a:xfrm>
        </p:grpSpPr>
        <p:sp>
          <p:nvSpPr>
            <p:cNvPr id="27765" name="Oval 40"/>
            <p:cNvSpPr>
              <a:spLocks noChangeArrowheads="1"/>
            </p:cNvSpPr>
            <p:nvPr/>
          </p:nvSpPr>
          <p:spPr bwMode="blackWhite">
            <a:xfrm>
              <a:off x="3010"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6" name="Freeform 41"/>
            <p:cNvSpPr>
              <a:spLocks/>
            </p:cNvSpPr>
            <p:nvPr/>
          </p:nvSpPr>
          <p:spPr bwMode="blackWhite">
            <a:xfrm>
              <a:off x="2953"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4" name="Group 42"/>
          <p:cNvGrpSpPr>
            <a:grpSpLocks/>
          </p:cNvGrpSpPr>
          <p:nvPr/>
        </p:nvGrpSpPr>
        <p:grpSpPr bwMode="auto">
          <a:xfrm>
            <a:off x="4802188" y="3048000"/>
            <a:ext cx="284162" cy="447675"/>
            <a:chOff x="3067" y="1752"/>
            <a:chExt cx="182" cy="315"/>
          </a:xfrm>
        </p:grpSpPr>
        <p:sp>
          <p:nvSpPr>
            <p:cNvPr id="27763" name="Oval 43"/>
            <p:cNvSpPr>
              <a:spLocks noChangeArrowheads="1"/>
            </p:cNvSpPr>
            <p:nvPr/>
          </p:nvSpPr>
          <p:spPr bwMode="blackWhite">
            <a:xfrm>
              <a:off x="3124"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4" name="Freeform 44"/>
            <p:cNvSpPr>
              <a:spLocks/>
            </p:cNvSpPr>
            <p:nvPr/>
          </p:nvSpPr>
          <p:spPr bwMode="blackWhite">
            <a:xfrm>
              <a:off x="3067"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5" name="Group 45"/>
          <p:cNvGrpSpPr>
            <a:grpSpLocks/>
          </p:cNvGrpSpPr>
          <p:nvPr/>
        </p:nvGrpSpPr>
        <p:grpSpPr bwMode="auto">
          <a:xfrm>
            <a:off x="4979988" y="3048000"/>
            <a:ext cx="285750" cy="447675"/>
            <a:chOff x="3181" y="1752"/>
            <a:chExt cx="182" cy="315"/>
          </a:xfrm>
        </p:grpSpPr>
        <p:sp>
          <p:nvSpPr>
            <p:cNvPr id="27761" name="Oval 46"/>
            <p:cNvSpPr>
              <a:spLocks noChangeArrowheads="1"/>
            </p:cNvSpPr>
            <p:nvPr/>
          </p:nvSpPr>
          <p:spPr bwMode="blackWhite">
            <a:xfrm>
              <a:off x="3238"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2" name="Freeform 47"/>
            <p:cNvSpPr>
              <a:spLocks/>
            </p:cNvSpPr>
            <p:nvPr/>
          </p:nvSpPr>
          <p:spPr bwMode="blackWhite">
            <a:xfrm>
              <a:off x="3181"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16" name="Group 48"/>
          <p:cNvGrpSpPr>
            <a:grpSpLocks/>
          </p:cNvGrpSpPr>
          <p:nvPr/>
        </p:nvGrpSpPr>
        <p:grpSpPr bwMode="auto">
          <a:xfrm>
            <a:off x="5337175" y="3048000"/>
            <a:ext cx="284163" cy="447675"/>
            <a:chOff x="3409" y="1752"/>
            <a:chExt cx="182" cy="315"/>
          </a:xfrm>
        </p:grpSpPr>
        <p:sp>
          <p:nvSpPr>
            <p:cNvPr id="27759" name="Oval 49"/>
            <p:cNvSpPr>
              <a:spLocks noChangeArrowheads="1"/>
            </p:cNvSpPr>
            <p:nvPr/>
          </p:nvSpPr>
          <p:spPr bwMode="blackWhite">
            <a:xfrm>
              <a:off x="3466" y="1752"/>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60" name="Freeform 50"/>
            <p:cNvSpPr>
              <a:spLocks/>
            </p:cNvSpPr>
            <p:nvPr/>
          </p:nvSpPr>
          <p:spPr bwMode="blackWhite">
            <a:xfrm>
              <a:off x="3409" y="1817"/>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sp>
        <p:nvSpPr>
          <p:cNvPr id="27669" name="Freeform 51"/>
          <p:cNvSpPr>
            <a:spLocks/>
          </p:cNvSpPr>
          <p:nvPr/>
        </p:nvSpPr>
        <p:spPr bwMode="blackWhite">
          <a:xfrm>
            <a:off x="749300" y="5473700"/>
            <a:ext cx="1876425" cy="811213"/>
          </a:xfrm>
          <a:custGeom>
            <a:avLst/>
            <a:gdLst>
              <a:gd name="T0" fmla="*/ 0 w 1199"/>
              <a:gd name="T1" fmla="*/ 809790 h 570"/>
              <a:gd name="T2" fmla="*/ 0 w 1199"/>
              <a:gd name="T3" fmla="*/ 0 h 570"/>
              <a:gd name="T4" fmla="*/ 1874860 w 1199"/>
              <a:gd name="T5" fmla="*/ 0 h 570"/>
              <a:gd name="T6" fmla="*/ 1874860 w 1199"/>
              <a:gd name="T7" fmla="*/ 809790 h 570"/>
              <a:gd name="T8" fmla="*/ 0 w 1199"/>
              <a:gd name="T9" fmla="*/ 809790 h 570"/>
              <a:gd name="T10" fmla="*/ 0 60000 65536"/>
              <a:gd name="T11" fmla="*/ 0 60000 65536"/>
              <a:gd name="T12" fmla="*/ 0 60000 65536"/>
              <a:gd name="T13" fmla="*/ 0 60000 65536"/>
              <a:gd name="T14" fmla="*/ 0 60000 65536"/>
              <a:gd name="T15" fmla="*/ 0 w 1199"/>
              <a:gd name="T16" fmla="*/ 0 h 570"/>
              <a:gd name="T17" fmla="*/ 1199 w 1199"/>
              <a:gd name="T18" fmla="*/ 570 h 570"/>
            </a:gdLst>
            <a:ahLst/>
            <a:cxnLst>
              <a:cxn ang="T10">
                <a:pos x="T0" y="T1"/>
              </a:cxn>
              <a:cxn ang="T11">
                <a:pos x="T2" y="T3"/>
              </a:cxn>
              <a:cxn ang="T12">
                <a:pos x="T4" y="T5"/>
              </a:cxn>
              <a:cxn ang="T13">
                <a:pos x="T6" y="T7"/>
              </a:cxn>
              <a:cxn ang="T14">
                <a:pos x="T8" y="T9"/>
              </a:cxn>
            </a:cxnLst>
            <a:rect l="T15" t="T16" r="T17" b="T18"/>
            <a:pathLst>
              <a:path w="1199" h="570">
                <a:moveTo>
                  <a:pt x="0" y="569"/>
                </a:moveTo>
                <a:lnTo>
                  <a:pt x="0" y="0"/>
                </a:lnTo>
                <a:lnTo>
                  <a:pt x="1198" y="0"/>
                </a:lnTo>
                <a:lnTo>
                  <a:pt x="1198" y="569"/>
                </a:lnTo>
                <a:lnTo>
                  <a:pt x="0" y="569"/>
                </a:lnTo>
              </a:path>
            </a:pathLst>
          </a:custGeom>
          <a:noFill/>
          <a:ln w="9525" cap="rnd">
            <a:noFill/>
            <a:round/>
            <a:headEnd type="none" w="sm" len="sm"/>
            <a:tailEnd type="none" w="sm" len="sm"/>
          </a:ln>
        </p:spPr>
        <p:txBody>
          <a:bodyPr/>
          <a:lstStyle/>
          <a:p>
            <a:endParaRPr lang="en-US"/>
          </a:p>
        </p:txBody>
      </p:sp>
      <p:sp>
        <p:nvSpPr>
          <p:cNvPr id="27670" name="Freeform 52"/>
          <p:cNvSpPr>
            <a:spLocks/>
          </p:cNvSpPr>
          <p:nvPr/>
        </p:nvSpPr>
        <p:spPr bwMode="blackWhite">
          <a:xfrm>
            <a:off x="2638425" y="4654550"/>
            <a:ext cx="1892300" cy="1630363"/>
          </a:xfrm>
          <a:custGeom>
            <a:avLst/>
            <a:gdLst>
              <a:gd name="T0" fmla="*/ 0 w 1208"/>
              <a:gd name="T1" fmla="*/ 1628940 h 1146"/>
              <a:gd name="T2" fmla="*/ 0 w 1208"/>
              <a:gd name="T3" fmla="*/ 0 h 1146"/>
              <a:gd name="T4" fmla="*/ 1890734 w 1208"/>
              <a:gd name="T5" fmla="*/ 0 h 1146"/>
              <a:gd name="T6" fmla="*/ 1890734 w 1208"/>
              <a:gd name="T7" fmla="*/ 1628940 h 1146"/>
              <a:gd name="T8" fmla="*/ 0 w 1208"/>
              <a:gd name="T9" fmla="*/ 1628940 h 1146"/>
              <a:gd name="T10" fmla="*/ 0 60000 65536"/>
              <a:gd name="T11" fmla="*/ 0 60000 65536"/>
              <a:gd name="T12" fmla="*/ 0 60000 65536"/>
              <a:gd name="T13" fmla="*/ 0 60000 65536"/>
              <a:gd name="T14" fmla="*/ 0 60000 65536"/>
              <a:gd name="T15" fmla="*/ 0 w 1208"/>
              <a:gd name="T16" fmla="*/ 0 h 1146"/>
              <a:gd name="T17" fmla="*/ 1208 w 1208"/>
              <a:gd name="T18" fmla="*/ 1146 h 1146"/>
            </a:gdLst>
            <a:ahLst/>
            <a:cxnLst>
              <a:cxn ang="T10">
                <a:pos x="T0" y="T1"/>
              </a:cxn>
              <a:cxn ang="T11">
                <a:pos x="T2" y="T3"/>
              </a:cxn>
              <a:cxn ang="T12">
                <a:pos x="T4" y="T5"/>
              </a:cxn>
              <a:cxn ang="T13">
                <a:pos x="T6" y="T7"/>
              </a:cxn>
              <a:cxn ang="T14">
                <a:pos x="T8" y="T9"/>
              </a:cxn>
            </a:cxnLst>
            <a:rect l="T15" t="T16" r="T17" b="T18"/>
            <a:pathLst>
              <a:path w="1208" h="1146">
                <a:moveTo>
                  <a:pt x="0" y="1145"/>
                </a:moveTo>
                <a:lnTo>
                  <a:pt x="0" y="0"/>
                </a:lnTo>
                <a:lnTo>
                  <a:pt x="1207" y="0"/>
                </a:lnTo>
                <a:lnTo>
                  <a:pt x="1207" y="1145"/>
                </a:lnTo>
                <a:lnTo>
                  <a:pt x="0" y="1145"/>
                </a:lnTo>
              </a:path>
            </a:pathLst>
          </a:custGeom>
          <a:noFill/>
          <a:ln w="9525" cap="rnd">
            <a:noFill/>
            <a:round/>
            <a:headEnd type="none" w="sm" len="sm"/>
            <a:tailEnd type="none" w="sm" len="sm"/>
          </a:ln>
        </p:spPr>
        <p:txBody>
          <a:bodyPr/>
          <a:lstStyle/>
          <a:p>
            <a:endParaRPr lang="en-US"/>
          </a:p>
        </p:txBody>
      </p:sp>
      <p:sp>
        <p:nvSpPr>
          <p:cNvPr id="27671" name="Freeform 53"/>
          <p:cNvSpPr>
            <a:spLocks/>
          </p:cNvSpPr>
          <p:nvPr/>
        </p:nvSpPr>
        <p:spPr bwMode="blackWhite">
          <a:xfrm>
            <a:off x="4543425" y="3884613"/>
            <a:ext cx="1878013" cy="2400300"/>
          </a:xfrm>
          <a:custGeom>
            <a:avLst/>
            <a:gdLst>
              <a:gd name="T0" fmla="*/ 0 w 1199"/>
              <a:gd name="T1" fmla="*/ 2398877 h 1687"/>
              <a:gd name="T2" fmla="*/ 0 w 1199"/>
              <a:gd name="T3" fmla="*/ 0 h 1687"/>
              <a:gd name="T4" fmla="*/ 1876447 w 1199"/>
              <a:gd name="T5" fmla="*/ 0 h 1687"/>
              <a:gd name="T6" fmla="*/ 1876447 w 1199"/>
              <a:gd name="T7" fmla="*/ 2398877 h 1687"/>
              <a:gd name="T8" fmla="*/ 0 w 1199"/>
              <a:gd name="T9" fmla="*/ 2398877 h 1687"/>
              <a:gd name="T10" fmla="*/ 0 60000 65536"/>
              <a:gd name="T11" fmla="*/ 0 60000 65536"/>
              <a:gd name="T12" fmla="*/ 0 60000 65536"/>
              <a:gd name="T13" fmla="*/ 0 60000 65536"/>
              <a:gd name="T14" fmla="*/ 0 60000 65536"/>
              <a:gd name="T15" fmla="*/ 0 w 1199"/>
              <a:gd name="T16" fmla="*/ 0 h 1687"/>
              <a:gd name="T17" fmla="*/ 1199 w 1199"/>
              <a:gd name="T18" fmla="*/ 1687 h 1687"/>
            </a:gdLst>
            <a:ahLst/>
            <a:cxnLst>
              <a:cxn ang="T10">
                <a:pos x="T0" y="T1"/>
              </a:cxn>
              <a:cxn ang="T11">
                <a:pos x="T2" y="T3"/>
              </a:cxn>
              <a:cxn ang="T12">
                <a:pos x="T4" y="T5"/>
              </a:cxn>
              <a:cxn ang="T13">
                <a:pos x="T6" y="T7"/>
              </a:cxn>
              <a:cxn ang="T14">
                <a:pos x="T8" y="T9"/>
              </a:cxn>
            </a:cxnLst>
            <a:rect l="T15" t="T16" r="T17" b="T18"/>
            <a:pathLst>
              <a:path w="1199" h="1687">
                <a:moveTo>
                  <a:pt x="0" y="1686"/>
                </a:moveTo>
                <a:lnTo>
                  <a:pt x="0" y="0"/>
                </a:lnTo>
                <a:lnTo>
                  <a:pt x="1198" y="0"/>
                </a:lnTo>
                <a:lnTo>
                  <a:pt x="1198" y="1686"/>
                </a:lnTo>
                <a:lnTo>
                  <a:pt x="0" y="1686"/>
                </a:lnTo>
              </a:path>
            </a:pathLst>
          </a:custGeom>
          <a:noFill/>
          <a:ln w="9525" cap="rnd">
            <a:noFill/>
            <a:round/>
            <a:headEnd type="none" w="sm" len="sm"/>
            <a:tailEnd type="none" w="sm" len="sm"/>
          </a:ln>
        </p:spPr>
        <p:txBody>
          <a:bodyPr/>
          <a:lstStyle/>
          <a:p>
            <a:endParaRPr lang="en-US"/>
          </a:p>
        </p:txBody>
      </p:sp>
      <p:sp>
        <p:nvSpPr>
          <p:cNvPr id="27672" name="Freeform 54"/>
          <p:cNvSpPr>
            <a:spLocks/>
          </p:cNvSpPr>
          <p:nvPr/>
        </p:nvSpPr>
        <p:spPr bwMode="blackWhite">
          <a:xfrm>
            <a:off x="6434138" y="3024188"/>
            <a:ext cx="1908175" cy="3260725"/>
          </a:xfrm>
          <a:custGeom>
            <a:avLst/>
            <a:gdLst>
              <a:gd name="T0" fmla="*/ 0 w 1219"/>
              <a:gd name="T1" fmla="*/ 3259302 h 2292"/>
              <a:gd name="T2" fmla="*/ 0 w 1219"/>
              <a:gd name="T3" fmla="*/ 0 h 2292"/>
              <a:gd name="T4" fmla="*/ 1906610 w 1219"/>
              <a:gd name="T5" fmla="*/ 0 h 2292"/>
              <a:gd name="T6" fmla="*/ 1906610 w 1219"/>
              <a:gd name="T7" fmla="*/ 3259302 h 2292"/>
              <a:gd name="T8" fmla="*/ 0 w 1219"/>
              <a:gd name="T9" fmla="*/ 3259302 h 2292"/>
              <a:gd name="T10" fmla="*/ 0 60000 65536"/>
              <a:gd name="T11" fmla="*/ 0 60000 65536"/>
              <a:gd name="T12" fmla="*/ 0 60000 65536"/>
              <a:gd name="T13" fmla="*/ 0 60000 65536"/>
              <a:gd name="T14" fmla="*/ 0 60000 65536"/>
              <a:gd name="T15" fmla="*/ 0 w 1219"/>
              <a:gd name="T16" fmla="*/ 0 h 2292"/>
              <a:gd name="T17" fmla="*/ 1219 w 1219"/>
              <a:gd name="T18" fmla="*/ 2292 h 2292"/>
            </a:gdLst>
            <a:ahLst/>
            <a:cxnLst>
              <a:cxn ang="T10">
                <a:pos x="T0" y="T1"/>
              </a:cxn>
              <a:cxn ang="T11">
                <a:pos x="T2" y="T3"/>
              </a:cxn>
              <a:cxn ang="T12">
                <a:pos x="T4" y="T5"/>
              </a:cxn>
              <a:cxn ang="T13">
                <a:pos x="T6" y="T7"/>
              </a:cxn>
              <a:cxn ang="T14">
                <a:pos x="T8" y="T9"/>
              </a:cxn>
            </a:cxnLst>
            <a:rect l="T15" t="T16" r="T17" b="T18"/>
            <a:pathLst>
              <a:path w="1219" h="2292">
                <a:moveTo>
                  <a:pt x="0" y="2291"/>
                </a:moveTo>
                <a:lnTo>
                  <a:pt x="0" y="0"/>
                </a:lnTo>
                <a:lnTo>
                  <a:pt x="1218" y="0"/>
                </a:lnTo>
                <a:lnTo>
                  <a:pt x="1218" y="2291"/>
                </a:lnTo>
                <a:lnTo>
                  <a:pt x="0" y="2291"/>
                </a:lnTo>
              </a:path>
            </a:pathLst>
          </a:custGeom>
          <a:noFill/>
          <a:ln w="9525" cap="rnd">
            <a:noFill/>
            <a:round/>
            <a:headEnd type="none" w="sm" len="sm"/>
            <a:tailEnd type="none" w="sm" len="sm"/>
          </a:ln>
        </p:spPr>
        <p:txBody>
          <a:bodyPr/>
          <a:lstStyle/>
          <a:p>
            <a:endParaRPr lang="en-US"/>
          </a:p>
        </p:txBody>
      </p:sp>
      <p:sp>
        <p:nvSpPr>
          <p:cNvPr id="3978295" name="Rectangle 55"/>
          <p:cNvSpPr>
            <a:spLocks noChangeArrowheads="1"/>
          </p:cNvSpPr>
          <p:nvPr/>
        </p:nvSpPr>
        <p:spPr bwMode="blackWhite">
          <a:xfrm>
            <a:off x="1196975" y="5497513"/>
            <a:ext cx="1006475"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180</a:t>
            </a:r>
          </a:p>
        </p:txBody>
      </p:sp>
      <p:sp>
        <p:nvSpPr>
          <p:cNvPr id="3978296" name="Rectangle 56"/>
          <p:cNvSpPr>
            <a:spLocks noChangeArrowheads="1"/>
          </p:cNvSpPr>
          <p:nvPr/>
        </p:nvSpPr>
        <p:spPr bwMode="blackWhite">
          <a:xfrm>
            <a:off x="3101975" y="4675188"/>
            <a:ext cx="1006475"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200</a:t>
            </a:r>
          </a:p>
        </p:txBody>
      </p:sp>
      <p:sp>
        <p:nvSpPr>
          <p:cNvPr id="3978297" name="Rectangle 57"/>
          <p:cNvSpPr>
            <a:spLocks noChangeArrowheads="1"/>
          </p:cNvSpPr>
          <p:nvPr/>
        </p:nvSpPr>
        <p:spPr bwMode="blackWhite">
          <a:xfrm>
            <a:off x="4983163" y="3865563"/>
            <a:ext cx="1090612"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220</a:t>
            </a:r>
          </a:p>
        </p:txBody>
      </p:sp>
      <p:sp>
        <p:nvSpPr>
          <p:cNvPr id="3978298" name="Rectangle 58"/>
          <p:cNvSpPr>
            <a:spLocks noChangeArrowheads="1"/>
          </p:cNvSpPr>
          <p:nvPr/>
        </p:nvSpPr>
        <p:spPr bwMode="blackWhite">
          <a:xfrm>
            <a:off x="6804025" y="3046413"/>
            <a:ext cx="1130300" cy="641350"/>
          </a:xfrm>
          <a:prstGeom prst="rect">
            <a:avLst/>
          </a:prstGeom>
          <a:noFill/>
          <a:ln w="9525">
            <a:noFill/>
            <a:miter lim="800000"/>
            <a:headEnd/>
            <a:tailEnd/>
          </a:ln>
          <a:effectLst/>
        </p:spPr>
        <p:txBody>
          <a:bodyPr lIns="92075" tIns="46038" rIns="92075" bIns="46038">
            <a:spAutoFit/>
          </a:bodyPr>
          <a:lstStyle/>
          <a:p>
            <a:pPr algn="ctr">
              <a:buClrTx/>
              <a:buSzTx/>
              <a:buFontTx/>
              <a:buNone/>
              <a:defRPr/>
            </a:pPr>
            <a:r>
              <a:rPr lang="ja-JP" altLang="en-US" sz="3600" b="1">
                <a:solidFill>
                  <a:srgbClr val="FFFFFF"/>
                </a:solidFill>
                <a:effectLst>
                  <a:outerShdw blurRad="38100" dist="38100" dir="2700000" algn="tl">
                    <a:srgbClr val="C0C0C0"/>
                  </a:outerShdw>
                </a:effectLst>
                <a:latin typeface="Arial Narrow" pitchFamily="34" charset="0"/>
                <a:ea typeface="ＭＳ Ｐゴシック" pitchFamily="34" charset="-128"/>
              </a:rPr>
              <a:t>240</a:t>
            </a:r>
          </a:p>
        </p:txBody>
      </p:sp>
      <p:grpSp>
        <p:nvGrpSpPr>
          <p:cNvPr id="17" name="Group 59"/>
          <p:cNvGrpSpPr>
            <a:grpSpLocks/>
          </p:cNvGrpSpPr>
          <p:nvPr/>
        </p:nvGrpSpPr>
        <p:grpSpPr bwMode="auto">
          <a:xfrm>
            <a:off x="736600" y="4932363"/>
            <a:ext cx="285750" cy="449262"/>
            <a:chOff x="471" y="3078"/>
            <a:chExt cx="182" cy="315"/>
          </a:xfrm>
        </p:grpSpPr>
        <p:sp>
          <p:nvSpPr>
            <p:cNvPr id="27757" name="Oval 60"/>
            <p:cNvSpPr>
              <a:spLocks noChangeArrowheads="1"/>
            </p:cNvSpPr>
            <p:nvPr/>
          </p:nvSpPr>
          <p:spPr bwMode="blackWhite">
            <a:xfrm>
              <a:off x="528" y="3078"/>
              <a:ext cx="49" cy="48"/>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8" name="Freeform 61"/>
            <p:cNvSpPr>
              <a:spLocks/>
            </p:cNvSpPr>
            <p:nvPr/>
          </p:nvSpPr>
          <p:spPr bwMode="blackWhite">
            <a:xfrm>
              <a:off x="471" y="31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8" name="Group 62"/>
          <p:cNvGrpSpPr>
            <a:grpSpLocks/>
          </p:cNvGrpSpPr>
          <p:nvPr/>
        </p:nvGrpSpPr>
        <p:grpSpPr bwMode="auto">
          <a:xfrm>
            <a:off x="915988" y="4932363"/>
            <a:ext cx="284162" cy="449262"/>
            <a:chOff x="585" y="3078"/>
            <a:chExt cx="182" cy="315"/>
          </a:xfrm>
        </p:grpSpPr>
        <p:sp>
          <p:nvSpPr>
            <p:cNvPr id="27755" name="Oval 63"/>
            <p:cNvSpPr>
              <a:spLocks noChangeArrowheads="1"/>
            </p:cNvSpPr>
            <p:nvPr/>
          </p:nvSpPr>
          <p:spPr bwMode="blackWhite">
            <a:xfrm>
              <a:off x="642" y="3078"/>
              <a:ext cx="49" cy="48"/>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6" name="Freeform 64"/>
            <p:cNvSpPr>
              <a:spLocks/>
            </p:cNvSpPr>
            <p:nvPr/>
          </p:nvSpPr>
          <p:spPr bwMode="blackWhite">
            <a:xfrm>
              <a:off x="585" y="31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19" name="Group 65"/>
          <p:cNvGrpSpPr>
            <a:grpSpLocks/>
          </p:cNvGrpSpPr>
          <p:nvPr/>
        </p:nvGrpSpPr>
        <p:grpSpPr bwMode="auto">
          <a:xfrm>
            <a:off x="1095375" y="4932363"/>
            <a:ext cx="284163" cy="449262"/>
            <a:chOff x="699" y="3078"/>
            <a:chExt cx="182" cy="315"/>
          </a:xfrm>
        </p:grpSpPr>
        <p:sp>
          <p:nvSpPr>
            <p:cNvPr id="27753" name="Oval 66"/>
            <p:cNvSpPr>
              <a:spLocks noChangeArrowheads="1"/>
            </p:cNvSpPr>
            <p:nvPr/>
          </p:nvSpPr>
          <p:spPr bwMode="blackWhite">
            <a:xfrm>
              <a:off x="756" y="3078"/>
              <a:ext cx="49" cy="48"/>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4" name="Freeform 67"/>
            <p:cNvSpPr>
              <a:spLocks/>
            </p:cNvSpPr>
            <p:nvPr/>
          </p:nvSpPr>
          <p:spPr bwMode="blackWhite">
            <a:xfrm>
              <a:off x="699" y="31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0" name="Group 68"/>
          <p:cNvGrpSpPr>
            <a:grpSpLocks/>
          </p:cNvGrpSpPr>
          <p:nvPr/>
        </p:nvGrpSpPr>
        <p:grpSpPr bwMode="auto">
          <a:xfrm>
            <a:off x="2233613" y="4932363"/>
            <a:ext cx="284162" cy="449262"/>
            <a:chOff x="1427" y="3078"/>
            <a:chExt cx="181" cy="315"/>
          </a:xfrm>
        </p:grpSpPr>
        <p:sp>
          <p:nvSpPr>
            <p:cNvPr id="27751" name="Oval 69"/>
            <p:cNvSpPr>
              <a:spLocks noChangeArrowheads="1"/>
            </p:cNvSpPr>
            <p:nvPr/>
          </p:nvSpPr>
          <p:spPr bwMode="blackWhite">
            <a:xfrm>
              <a:off x="1484" y="3078"/>
              <a:ext cx="48" cy="48"/>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52" name="Freeform 70"/>
            <p:cNvSpPr>
              <a:spLocks/>
            </p:cNvSpPr>
            <p:nvPr/>
          </p:nvSpPr>
          <p:spPr bwMode="blackWhite">
            <a:xfrm>
              <a:off x="1427" y="3143"/>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grpSp>
        <p:nvGrpSpPr>
          <p:cNvPr id="21" name="Group 71"/>
          <p:cNvGrpSpPr>
            <a:grpSpLocks/>
          </p:cNvGrpSpPr>
          <p:nvPr/>
        </p:nvGrpSpPr>
        <p:grpSpPr bwMode="auto">
          <a:xfrm>
            <a:off x="2590800" y="4081463"/>
            <a:ext cx="284163" cy="447675"/>
            <a:chOff x="1655" y="2478"/>
            <a:chExt cx="182" cy="315"/>
          </a:xfrm>
        </p:grpSpPr>
        <p:sp>
          <p:nvSpPr>
            <p:cNvPr id="27749" name="Oval 72"/>
            <p:cNvSpPr>
              <a:spLocks noChangeArrowheads="1"/>
            </p:cNvSpPr>
            <p:nvPr/>
          </p:nvSpPr>
          <p:spPr bwMode="blackWhite">
            <a:xfrm>
              <a:off x="1712"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50" name="Freeform 73"/>
            <p:cNvSpPr>
              <a:spLocks/>
            </p:cNvSpPr>
            <p:nvPr/>
          </p:nvSpPr>
          <p:spPr bwMode="blackWhite">
            <a:xfrm>
              <a:off x="1655"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2" name="Group 74"/>
          <p:cNvGrpSpPr>
            <a:grpSpLocks/>
          </p:cNvGrpSpPr>
          <p:nvPr/>
        </p:nvGrpSpPr>
        <p:grpSpPr bwMode="auto">
          <a:xfrm>
            <a:off x="2770188" y="4081463"/>
            <a:ext cx="284162" cy="447675"/>
            <a:chOff x="1769" y="2478"/>
            <a:chExt cx="182" cy="315"/>
          </a:xfrm>
        </p:grpSpPr>
        <p:sp>
          <p:nvSpPr>
            <p:cNvPr id="27747" name="Oval 75"/>
            <p:cNvSpPr>
              <a:spLocks noChangeArrowheads="1"/>
            </p:cNvSpPr>
            <p:nvPr/>
          </p:nvSpPr>
          <p:spPr bwMode="blackWhite">
            <a:xfrm>
              <a:off x="1826"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8" name="Freeform 76"/>
            <p:cNvSpPr>
              <a:spLocks/>
            </p:cNvSpPr>
            <p:nvPr/>
          </p:nvSpPr>
          <p:spPr bwMode="blackWhite">
            <a:xfrm>
              <a:off x="1769"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3" name="Group 77"/>
          <p:cNvGrpSpPr>
            <a:grpSpLocks/>
          </p:cNvGrpSpPr>
          <p:nvPr/>
        </p:nvGrpSpPr>
        <p:grpSpPr bwMode="auto">
          <a:xfrm>
            <a:off x="2947988" y="4081463"/>
            <a:ext cx="284162" cy="447675"/>
            <a:chOff x="1883" y="2478"/>
            <a:chExt cx="182" cy="315"/>
          </a:xfrm>
        </p:grpSpPr>
        <p:sp>
          <p:nvSpPr>
            <p:cNvPr id="27745" name="Oval 78"/>
            <p:cNvSpPr>
              <a:spLocks noChangeArrowheads="1"/>
            </p:cNvSpPr>
            <p:nvPr/>
          </p:nvSpPr>
          <p:spPr bwMode="blackWhite">
            <a:xfrm>
              <a:off x="1940"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6" name="Freeform 79"/>
            <p:cNvSpPr>
              <a:spLocks/>
            </p:cNvSpPr>
            <p:nvPr/>
          </p:nvSpPr>
          <p:spPr bwMode="blackWhite">
            <a:xfrm>
              <a:off x="1883"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4" name="Group 80"/>
          <p:cNvGrpSpPr>
            <a:grpSpLocks/>
          </p:cNvGrpSpPr>
          <p:nvPr/>
        </p:nvGrpSpPr>
        <p:grpSpPr bwMode="auto">
          <a:xfrm>
            <a:off x="3125788" y="4081463"/>
            <a:ext cx="285750" cy="447675"/>
            <a:chOff x="1997" y="2478"/>
            <a:chExt cx="182" cy="315"/>
          </a:xfrm>
        </p:grpSpPr>
        <p:sp>
          <p:nvSpPr>
            <p:cNvPr id="27743" name="Oval 81"/>
            <p:cNvSpPr>
              <a:spLocks noChangeArrowheads="1"/>
            </p:cNvSpPr>
            <p:nvPr/>
          </p:nvSpPr>
          <p:spPr bwMode="blackWhite">
            <a:xfrm>
              <a:off x="2054"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4" name="Freeform 82"/>
            <p:cNvSpPr>
              <a:spLocks/>
            </p:cNvSpPr>
            <p:nvPr/>
          </p:nvSpPr>
          <p:spPr bwMode="blackWhite">
            <a:xfrm>
              <a:off x="1997"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5" name="Group 83"/>
          <p:cNvGrpSpPr>
            <a:grpSpLocks/>
          </p:cNvGrpSpPr>
          <p:nvPr/>
        </p:nvGrpSpPr>
        <p:grpSpPr bwMode="auto">
          <a:xfrm>
            <a:off x="3305175" y="4081463"/>
            <a:ext cx="285750" cy="447675"/>
            <a:chOff x="2111" y="2478"/>
            <a:chExt cx="182" cy="315"/>
          </a:xfrm>
        </p:grpSpPr>
        <p:sp>
          <p:nvSpPr>
            <p:cNvPr id="27741" name="Oval 84"/>
            <p:cNvSpPr>
              <a:spLocks noChangeArrowheads="1"/>
            </p:cNvSpPr>
            <p:nvPr/>
          </p:nvSpPr>
          <p:spPr bwMode="blackWhite">
            <a:xfrm>
              <a:off x="2168" y="2478"/>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42" name="Freeform 85"/>
            <p:cNvSpPr>
              <a:spLocks/>
            </p:cNvSpPr>
            <p:nvPr/>
          </p:nvSpPr>
          <p:spPr bwMode="blackWhite">
            <a:xfrm>
              <a:off x="2111"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6" name="Group 86"/>
          <p:cNvGrpSpPr>
            <a:grpSpLocks/>
          </p:cNvGrpSpPr>
          <p:nvPr/>
        </p:nvGrpSpPr>
        <p:grpSpPr bwMode="auto">
          <a:xfrm>
            <a:off x="4152900" y="4081463"/>
            <a:ext cx="285750" cy="447675"/>
            <a:chOff x="2653" y="2478"/>
            <a:chExt cx="182" cy="315"/>
          </a:xfrm>
        </p:grpSpPr>
        <p:sp>
          <p:nvSpPr>
            <p:cNvPr id="27739" name="Oval 87"/>
            <p:cNvSpPr>
              <a:spLocks noChangeArrowheads="1"/>
            </p:cNvSpPr>
            <p:nvPr/>
          </p:nvSpPr>
          <p:spPr bwMode="blackWhite">
            <a:xfrm>
              <a:off x="2710" y="2478"/>
              <a:ext cx="49" cy="46"/>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40" name="Freeform 88"/>
            <p:cNvSpPr>
              <a:spLocks/>
            </p:cNvSpPr>
            <p:nvPr/>
          </p:nvSpPr>
          <p:spPr bwMode="blackWhite">
            <a:xfrm>
              <a:off x="2653" y="2543"/>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grpSp>
        <p:nvGrpSpPr>
          <p:cNvPr id="27" name="Group 89"/>
          <p:cNvGrpSpPr>
            <a:grpSpLocks/>
          </p:cNvGrpSpPr>
          <p:nvPr/>
        </p:nvGrpSpPr>
        <p:grpSpPr bwMode="auto">
          <a:xfrm>
            <a:off x="4533900" y="3281363"/>
            <a:ext cx="284163" cy="447675"/>
            <a:chOff x="2896" y="1917"/>
            <a:chExt cx="182" cy="314"/>
          </a:xfrm>
        </p:grpSpPr>
        <p:sp>
          <p:nvSpPr>
            <p:cNvPr id="27737" name="Oval 90"/>
            <p:cNvSpPr>
              <a:spLocks noChangeArrowheads="1"/>
            </p:cNvSpPr>
            <p:nvPr/>
          </p:nvSpPr>
          <p:spPr bwMode="blackWhite">
            <a:xfrm>
              <a:off x="2953"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8" name="Freeform 91"/>
            <p:cNvSpPr>
              <a:spLocks/>
            </p:cNvSpPr>
            <p:nvPr/>
          </p:nvSpPr>
          <p:spPr bwMode="blackWhite">
            <a:xfrm>
              <a:off x="2896"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8" name="Group 92"/>
          <p:cNvGrpSpPr>
            <a:grpSpLocks/>
          </p:cNvGrpSpPr>
          <p:nvPr/>
        </p:nvGrpSpPr>
        <p:grpSpPr bwMode="auto">
          <a:xfrm>
            <a:off x="4713288" y="3281363"/>
            <a:ext cx="284162" cy="447675"/>
            <a:chOff x="3010" y="1917"/>
            <a:chExt cx="182" cy="314"/>
          </a:xfrm>
        </p:grpSpPr>
        <p:sp>
          <p:nvSpPr>
            <p:cNvPr id="27735" name="Oval 93"/>
            <p:cNvSpPr>
              <a:spLocks noChangeArrowheads="1"/>
            </p:cNvSpPr>
            <p:nvPr/>
          </p:nvSpPr>
          <p:spPr bwMode="blackWhite">
            <a:xfrm>
              <a:off x="3067"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6" name="Freeform 94"/>
            <p:cNvSpPr>
              <a:spLocks/>
            </p:cNvSpPr>
            <p:nvPr/>
          </p:nvSpPr>
          <p:spPr bwMode="blackWhite">
            <a:xfrm>
              <a:off x="3010"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9" name="Group 95"/>
          <p:cNvGrpSpPr>
            <a:grpSpLocks/>
          </p:cNvGrpSpPr>
          <p:nvPr/>
        </p:nvGrpSpPr>
        <p:grpSpPr bwMode="auto">
          <a:xfrm>
            <a:off x="4889500" y="3281363"/>
            <a:ext cx="285750" cy="447675"/>
            <a:chOff x="3124" y="1917"/>
            <a:chExt cx="182" cy="314"/>
          </a:xfrm>
        </p:grpSpPr>
        <p:sp>
          <p:nvSpPr>
            <p:cNvPr id="27733" name="Oval 96"/>
            <p:cNvSpPr>
              <a:spLocks noChangeArrowheads="1"/>
            </p:cNvSpPr>
            <p:nvPr/>
          </p:nvSpPr>
          <p:spPr bwMode="blackWhite">
            <a:xfrm>
              <a:off x="3181"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4" name="Freeform 97"/>
            <p:cNvSpPr>
              <a:spLocks/>
            </p:cNvSpPr>
            <p:nvPr/>
          </p:nvSpPr>
          <p:spPr bwMode="blackWhite">
            <a:xfrm>
              <a:off x="3124"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30" name="Group 98"/>
          <p:cNvGrpSpPr>
            <a:grpSpLocks/>
          </p:cNvGrpSpPr>
          <p:nvPr/>
        </p:nvGrpSpPr>
        <p:grpSpPr bwMode="auto">
          <a:xfrm>
            <a:off x="5068888" y="3281363"/>
            <a:ext cx="285750" cy="447675"/>
            <a:chOff x="3238" y="1917"/>
            <a:chExt cx="182" cy="314"/>
          </a:xfrm>
        </p:grpSpPr>
        <p:sp>
          <p:nvSpPr>
            <p:cNvPr id="27731" name="Oval 99"/>
            <p:cNvSpPr>
              <a:spLocks noChangeArrowheads="1"/>
            </p:cNvSpPr>
            <p:nvPr/>
          </p:nvSpPr>
          <p:spPr bwMode="blackWhite">
            <a:xfrm>
              <a:off x="3295"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2" name="Freeform 100"/>
            <p:cNvSpPr>
              <a:spLocks/>
            </p:cNvSpPr>
            <p:nvPr/>
          </p:nvSpPr>
          <p:spPr bwMode="blackWhite">
            <a:xfrm>
              <a:off x="3238"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31" name="Group 101"/>
          <p:cNvGrpSpPr>
            <a:grpSpLocks/>
          </p:cNvGrpSpPr>
          <p:nvPr/>
        </p:nvGrpSpPr>
        <p:grpSpPr bwMode="auto">
          <a:xfrm>
            <a:off x="5248275" y="3281363"/>
            <a:ext cx="284163" cy="447675"/>
            <a:chOff x="3352" y="1917"/>
            <a:chExt cx="182" cy="314"/>
          </a:xfrm>
        </p:grpSpPr>
        <p:sp>
          <p:nvSpPr>
            <p:cNvPr id="27729" name="Oval 102"/>
            <p:cNvSpPr>
              <a:spLocks noChangeArrowheads="1"/>
            </p:cNvSpPr>
            <p:nvPr/>
          </p:nvSpPr>
          <p:spPr bwMode="blackWhite">
            <a:xfrm>
              <a:off x="3409" y="1917"/>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30" name="Freeform 103"/>
            <p:cNvSpPr>
              <a:spLocks/>
            </p:cNvSpPr>
            <p:nvPr/>
          </p:nvSpPr>
          <p:spPr bwMode="blackWhite">
            <a:xfrm>
              <a:off x="3352"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89" name="Group 104"/>
          <p:cNvGrpSpPr>
            <a:grpSpLocks/>
          </p:cNvGrpSpPr>
          <p:nvPr/>
        </p:nvGrpSpPr>
        <p:grpSpPr bwMode="auto">
          <a:xfrm>
            <a:off x="6073775" y="3281363"/>
            <a:ext cx="284163" cy="447675"/>
            <a:chOff x="3880" y="1917"/>
            <a:chExt cx="182" cy="314"/>
          </a:xfrm>
        </p:grpSpPr>
        <p:sp>
          <p:nvSpPr>
            <p:cNvPr id="27727" name="Oval 105"/>
            <p:cNvSpPr>
              <a:spLocks noChangeArrowheads="1"/>
            </p:cNvSpPr>
            <p:nvPr/>
          </p:nvSpPr>
          <p:spPr bwMode="blackWhite">
            <a:xfrm>
              <a:off x="3937" y="1917"/>
              <a:ext cx="49" cy="46"/>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28" name="Freeform 106"/>
            <p:cNvSpPr>
              <a:spLocks/>
            </p:cNvSpPr>
            <p:nvPr/>
          </p:nvSpPr>
          <p:spPr bwMode="blackWhite">
            <a:xfrm>
              <a:off x="3880" y="198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grpSp>
        <p:nvGrpSpPr>
          <p:cNvPr id="27790" name="Group 107"/>
          <p:cNvGrpSpPr>
            <a:grpSpLocks/>
          </p:cNvGrpSpPr>
          <p:nvPr/>
        </p:nvGrpSpPr>
        <p:grpSpPr bwMode="auto">
          <a:xfrm>
            <a:off x="7011988" y="2165350"/>
            <a:ext cx="284162" cy="447675"/>
            <a:chOff x="4479" y="1131"/>
            <a:chExt cx="182" cy="315"/>
          </a:xfrm>
        </p:grpSpPr>
        <p:sp>
          <p:nvSpPr>
            <p:cNvPr id="27725" name="Oval 108"/>
            <p:cNvSpPr>
              <a:spLocks noChangeArrowheads="1"/>
            </p:cNvSpPr>
            <p:nvPr/>
          </p:nvSpPr>
          <p:spPr bwMode="blackWhite">
            <a:xfrm>
              <a:off x="4536" y="1131"/>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6" name="Freeform 109"/>
            <p:cNvSpPr>
              <a:spLocks/>
            </p:cNvSpPr>
            <p:nvPr/>
          </p:nvSpPr>
          <p:spPr bwMode="blackWhite">
            <a:xfrm>
              <a:off x="4479" y="1196"/>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1" name="Group 110"/>
          <p:cNvGrpSpPr>
            <a:grpSpLocks/>
          </p:cNvGrpSpPr>
          <p:nvPr/>
        </p:nvGrpSpPr>
        <p:grpSpPr bwMode="auto">
          <a:xfrm>
            <a:off x="6477000" y="2165350"/>
            <a:ext cx="282575" cy="447675"/>
            <a:chOff x="4137" y="1131"/>
            <a:chExt cx="181" cy="315"/>
          </a:xfrm>
        </p:grpSpPr>
        <p:sp>
          <p:nvSpPr>
            <p:cNvPr id="27723" name="Oval 111"/>
            <p:cNvSpPr>
              <a:spLocks noChangeArrowheads="1"/>
            </p:cNvSpPr>
            <p:nvPr/>
          </p:nvSpPr>
          <p:spPr bwMode="blackWhite">
            <a:xfrm>
              <a:off x="4194" y="1131"/>
              <a:ext cx="48"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4" name="Freeform 112"/>
            <p:cNvSpPr>
              <a:spLocks/>
            </p:cNvSpPr>
            <p:nvPr/>
          </p:nvSpPr>
          <p:spPr bwMode="blackWhite">
            <a:xfrm>
              <a:off x="4137" y="1196"/>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2" name="Group 113"/>
          <p:cNvGrpSpPr>
            <a:grpSpLocks/>
          </p:cNvGrpSpPr>
          <p:nvPr/>
        </p:nvGrpSpPr>
        <p:grpSpPr bwMode="auto">
          <a:xfrm>
            <a:off x="6654800" y="2165350"/>
            <a:ext cx="284163" cy="447675"/>
            <a:chOff x="4251" y="1131"/>
            <a:chExt cx="181" cy="315"/>
          </a:xfrm>
        </p:grpSpPr>
        <p:sp>
          <p:nvSpPr>
            <p:cNvPr id="27721" name="Oval 114"/>
            <p:cNvSpPr>
              <a:spLocks noChangeArrowheads="1"/>
            </p:cNvSpPr>
            <p:nvPr/>
          </p:nvSpPr>
          <p:spPr bwMode="blackWhite">
            <a:xfrm>
              <a:off x="4308" y="1131"/>
              <a:ext cx="48"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2" name="Freeform 115"/>
            <p:cNvSpPr>
              <a:spLocks/>
            </p:cNvSpPr>
            <p:nvPr/>
          </p:nvSpPr>
          <p:spPr bwMode="blackWhite">
            <a:xfrm>
              <a:off x="4251" y="1196"/>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3" name="Group 116"/>
          <p:cNvGrpSpPr>
            <a:grpSpLocks/>
          </p:cNvGrpSpPr>
          <p:nvPr/>
        </p:nvGrpSpPr>
        <p:grpSpPr bwMode="auto">
          <a:xfrm>
            <a:off x="6832600" y="2165350"/>
            <a:ext cx="285750" cy="447675"/>
            <a:chOff x="4365" y="1131"/>
            <a:chExt cx="182" cy="315"/>
          </a:xfrm>
        </p:grpSpPr>
        <p:sp>
          <p:nvSpPr>
            <p:cNvPr id="27719" name="Oval 117"/>
            <p:cNvSpPr>
              <a:spLocks noChangeArrowheads="1"/>
            </p:cNvSpPr>
            <p:nvPr/>
          </p:nvSpPr>
          <p:spPr bwMode="blackWhite">
            <a:xfrm>
              <a:off x="4422" y="1131"/>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20" name="Freeform 118"/>
            <p:cNvSpPr>
              <a:spLocks/>
            </p:cNvSpPr>
            <p:nvPr/>
          </p:nvSpPr>
          <p:spPr bwMode="blackWhite">
            <a:xfrm>
              <a:off x="4365" y="1196"/>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4" name="Group 119"/>
          <p:cNvGrpSpPr>
            <a:grpSpLocks/>
          </p:cNvGrpSpPr>
          <p:nvPr/>
        </p:nvGrpSpPr>
        <p:grpSpPr bwMode="auto">
          <a:xfrm>
            <a:off x="7191375" y="2165350"/>
            <a:ext cx="284163" cy="447675"/>
            <a:chOff x="4593" y="1131"/>
            <a:chExt cx="182" cy="315"/>
          </a:xfrm>
        </p:grpSpPr>
        <p:sp>
          <p:nvSpPr>
            <p:cNvPr id="27717" name="Oval 120"/>
            <p:cNvSpPr>
              <a:spLocks noChangeArrowheads="1"/>
            </p:cNvSpPr>
            <p:nvPr/>
          </p:nvSpPr>
          <p:spPr bwMode="blackWhite">
            <a:xfrm>
              <a:off x="4650" y="1131"/>
              <a:ext cx="49" cy="46"/>
            </a:xfrm>
            <a:prstGeom prst="ellipse">
              <a:avLst/>
            </a:prstGeom>
            <a:solidFill>
              <a:srgbClr val="A0D2D8"/>
            </a:solidFill>
            <a:ln w="12700">
              <a:solidFill>
                <a:srgbClr val="A0D2D8"/>
              </a:solidFill>
              <a:round/>
              <a:headEnd/>
              <a:tailEnd/>
            </a:ln>
          </p:spPr>
          <p:txBody>
            <a:bodyPr wrap="none" anchor="ctr"/>
            <a:lstStyle/>
            <a:p>
              <a:endParaRPr lang="en-US"/>
            </a:p>
          </p:txBody>
        </p:sp>
        <p:sp>
          <p:nvSpPr>
            <p:cNvPr id="27718" name="Freeform 121"/>
            <p:cNvSpPr>
              <a:spLocks/>
            </p:cNvSpPr>
            <p:nvPr/>
          </p:nvSpPr>
          <p:spPr bwMode="blackWhite">
            <a:xfrm>
              <a:off x="4593" y="1196"/>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A0D2D8"/>
            </a:solidFill>
            <a:ln w="12700" cap="rnd">
              <a:solidFill>
                <a:srgbClr val="A0D2D8"/>
              </a:solidFill>
              <a:round/>
              <a:headEnd type="none" w="sm" len="sm"/>
              <a:tailEnd type="none" w="sm" len="sm"/>
            </a:ln>
          </p:spPr>
          <p:txBody>
            <a:bodyPr/>
            <a:lstStyle/>
            <a:p>
              <a:endParaRPr lang="en-US"/>
            </a:p>
          </p:txBody>
        </p:sp>
      </p:grpSp>
      <p:grpSp>
        <p:nvGrpSpPr>
          <p:cNvPr id="27795" name="Group 122"/>
          <p:cNvGrpSpPr>
            <a:grpSpLocks/>
          </p:cNvGrpSpPr>
          <p:nvPr/>
        </p:nvGrpSpPr>
        <p:grpSpPr bwMode="auto">
          <a:xfrm>
            <a:off x="6386513" y="2398713"/>
            <a:ext cx="284162" cy="447675"/>
            <a:chOff x="4079" y="1296"/>
            <a:chExt cx="182" cy="315"/>
          </a:xfrm>
        </p:grpSpPr>
        <p:sp>
          <p:nvSpPr>
            <p:cNvPr id="27715" name="Oval 123"/>
            <p:cNvSpPr>
              <a:spLocks noChangeArrowheads="1"/>
            </p:cNvSpPr>
            <p:nvPr/>
          </p:nvSpPr>
          <p:spPr bwMode="blackWhite">
            <a:xfrm>
              <a:off x="4136"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6" name="Freeform 124"/>
            <p:cNvSpPr>
              <a:spLocks/>
            </p:cNvSpPr>
            <p:nvPr/>
          </p:nvSpPr>
          <p:spPr bwMode="blackWhite">
            <a:xfrm>
              <a:off x="4079"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6" name="Group 125"/>
          <p:cNvGrpSpPr>
            <a:grpSpLocks/>
          </p:cNvGrpSpPr>
          <p:nvPr/>
        </p:nvGrpSpPr>
        <p:grpSpPr bwMode="auto">
          <a:xfrm>
            <a:off x="6564313" y="2398713"/>
            <a:ext cx="284162" cy="447675"/>
            <a:chOff x="4194" y="1296"/>
            <a:chExt cx="181" cy="315"/>
          </a:xfrm>
        </p:grpSpPr>
        <p:sp>
          <p:nvSpPr>
            <p:cNvPr id="27713" name="Oval 126"/>
            <p:cNvSpPr>
              <a:spLocks noChangeArrowheads="1"/>
            </p:cNvSpPr>
            <p:nvPr/>
          </p:nvSpPr>
          <p:spPr bwMode="blackWhite">
            <a:xfrm>
              <a:off x="4251" y="1296"/>
              <a:ext cx="48"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4" name="Freeform 127"/>
            <p:cNvSpPr>
              <a:spLocks/>
            </p:cNvSpPr>
            <p:nvPr/>
          </p:nvSpPr>
          <p:spPr bwMode="blackWhite">
            <a:xfrm>
              <a:off x="4194" y="1361"/>
              <a:ext cx="181" cy="250"/>
            </a:xfrm>
            <a:custGeom>
              <a:avLst/>
              <a:gdLst>
                <a:gd name="T0" fmla="*/ 49 w 181"/>
                <a:gd name="T1" fmla="*/ 0 h 250"/>
                <a:gd name="T2" fmla="*/ 0 w 181"/>
                <a:gd name="T3" fmla="*/ 92 h 250"/>
                <a:gd name="T4" fmla="*/ 24 w 181"/>
                <a:gd name="T5" fmla="*/ 92 h 250"/>
                <a:gd name="T6" fmla="*/ 54 w 181"/>
                <a:gd name="T7" fmla="*/ 37 h 250"/>
                <a:gd name="T8" fmla="*/ 54 w 181"/>
                <a:gd name="T9" fmla="*/ 125 h 250"/>
                <a:gd name="T10" fmla="*/ 32 w 181"/>
                <a:gd name="T11" fmla="*/ 249 h 250"/>
                <a:gd name="T12" fmla="*/ 65 w 181"/>
                <a:gd name="T13" fmla="*/ 249 h 250"/>
                <a:gd name="T14" fmla="*/ 88 w 181"/>
                <a:gd name="T15" fmla="*/ 144 h 250"/>
                <a:gd name="T16" fmla="*/ 111 w 181"/>
                <a:gd name="T17" fmla="*/ 249 h 250"/>
                <a:gd name="T18" fmla="*/ 148 w 181"/>
                <a:gd name="T19" fmla="*/ 249 h 250"/>
                <a:gd name="T20" fmla="*/ 115 w 181"/>
                <a:gd name="T21" fmla="*/ 125 h 250"/>
                <a:gd name="T22" fmla="*/ 115 w 181"/>
                <a:gd name="T23" fmla="*/ 35 h 250"/>
                <a:gd name="T24" fmla="*/ 155 w 181"/>
                <a:gd name="T25" fmla="*/ 95 h 250"/>
                <a:gd name="T26" fmla="*/ 180 w 181"/>
                <a:gd name="T27" fmla="*/ 95 h 250"/>
                <a:gd name="T28" fmla="*/ 118 w 181"/>
                <a:gd name="T29" fmla="*/ 0 h 250"/>
                <a:gd name="T30" fmla="*/ 49 w 181"/>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50"/>
                <a:gd name="T50" fmla="*/ 181 w 181"/>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50">
                  <a:moveTo>
                    <a:pt x="49" y="0"/>
                  </a:moveTo>
                  <a:lnTo>
                    <a:pt x="0" y="92"/>
                  </a:lnTo>
                  <a:lnTo>
                    <a:pt x="24" y="92"/>
                  </a:lnTo>
                  <a:lnTo>
                    <a:pt x="54" y="37"/>
                  </a:lnTo>
                  <a:lnTo>
                    <a:pt x="54" y="125"/>
                  </a:lnTo>
                  <a:lnTo>
                    <a:pt x="32" y="249"/>
                  </a:lnTo>
                  <a:lnTo>
                    <a:pt x="65" y="249"/>
                  </a:lnTo>
                  <a:lnTo>
                    <a:pt x="88" y="144"/>
                  </a:lnTo>
                  <a:lnTo>
                    <a:pt x="111" y="249"/>
                  </a:lnTo>
                  <a:lnTo>
                    <a:pt x="148" y="249"/>
                  </a:lnTo>
                  <a:lnTo>
                    <a:pt x="115" y="125"/>
                  </a:lnTo>
                  <a:lnTo>
                    <a:pt x="115" y="35"/>
                  </a:lnTo>
                  <a:lnTo>
                    <a:pt x="155" y="95"/>
                  </a:lnTo>
                  <a:lnTo>
                    <a:pt x="180" y="95"/>
                  </a:lnTo>
                  <a:lnTo>
                    <a:pt x="118"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7" name="Group 128"/>
          <p:cNvGrpSpPr>
            <a:grpSpLocks/>
          </p:cNvGrpSpPr>
          <p:nvPr/>
        </p:nvGrpSpPr>
        <p:grpSpPr bwMode="auto">
          <a:xfrm>
            <a:off x="6743700" y="2398713"/>
            <a:ext cx="285750" cy="447675"/>
            <a:chOff x="4308" y="1296"/>
            <a:chExt cx="182" cy="315"/>
          </a:xfrm>
        </p:grpSpPr>
        <p:sp>
          <p:nvSpPr>
            <p:cNvPr id="27711" name="Oval 129"/>
            <p:cNvSpPr>
              <a:spLocks noChangeArrowheads="1"/>
            </p:cNvSpPr>
            <p:nvPr/>
          </p:nvSpPr>
          <p:spPr bwMode="blackWhite">
            <a:xfrm>
              <a:off x="4365"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2" name="Freeform 130"/>
            <p:cNvSpPr>
              <a:spLocks/>
            </p:cNvSpPr>
            <p:nvPr/>
          </p:nvSpPr>
          <p:spPr bwMode="blackWhite">
            <a:xfrm>
              <a:off x="4308"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8" name="Group 131"/>
          <p:cNvGrpSpPr>
            <a:grpSpLocks/>
          </p:cNvGrpSpPr>
          <p:nvPr/>
        </p:nvGrpSpPr>
        <p:grpSpPr bwMode="auto">
          <a:xfrm>
            <a:off x="6923088" y="2398713"/>
            <a:ext cx="285750" cy="447675"/>
            <a:chOff x="4422" y="1296"/>
            <a:chExt cx="182" cy="315"/>
          </a:xfrm>
        </p:grpSpPr>
        <p:sp>
          <p:nvSpPr>
            <p:cNvPr id="27709" name="Oval 132"/>
            <p:cNvSpPr>
              <a:spLocks noChangeArrowheads="1"/>
            </p:cNvSpPr>
            <p:nvPr/>
          </p:nvSpPr>
          <p:spPr bwMode="blackWhite">
            <a:xfrm>
              <a:off x="4479"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10" name="Freeform 133"/>
            <p:cNvSpPr>
              <a:spLocks/>
            </p:cNvSpPr>
            <p:nvPr/>
          </p:nvSpPr>
          <p:spPr bwMode="blackWhite">
            <a:xfrm>
              <a:off x="4422"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799" name="Group 134"/>
          <p:cNvGrpSpPr>
            <a:grpSpLocks/>
          </p:cNvGrpSpPr>
          <p:nvPr/>
        </p:nvGrpSpPr>
        <p:grpSpPr bwMode="auto">
          <a:xfrm>
            <a:off x="7100888" y="2398713"/>
            <a:ext cx="284162" cy="447675"/>
            <a:chOff x="4536" y="1296"/>
            <a:chExt cx="182" cy="315"/>
          </a:xfrm>
        </p:grpSpPr>
        <p:sp>
          <p:nvSpPr>
            <p:cNvPr id="27707" name="Oval 135"/>
            <p:cNvSpPr>
              <a:spLocks noChangeArrowheads="1"/>
            </p:cNvSpPr>
            <p:nvPr/>
          </p:nvSpPr>
          <p:spPr bwMode="blackWhite">
            <a:xfrm>
              <a:off x="4593" y="1296"/>
              <a:ext cx="49" cy="46"/>
            </a:xfrm>
            <a:prstGeom prst="ellipse">
              <a:avLst/>
            </a:prstGeom>
            <a:solidFill>
              <a:srgbClr val="5E89B9"/>
            </a:solidFill>
            <a:ln w="12700">
              <a:solidFill>
                <a:srgbClr val="5E89B9"/>
              </a:solidFill>
              <a:round/>
              <a:headEnd/>
              <a:tailEnd/>
            </a:ln>
          </p:spPr>
          <p:txBody>
            <a:bodyPr wrap="none" anchor="ctr"/>
            <a:lstStyle/>
            <a:p>
              <a:endParaRPr lang="en-US"/>
            </a:p>
          </p:txBody>
        </p:sp>
        <p:sp>
          <p:nvSpPr>
            <p:cNvPr id="27708" name="Freeform 136"/>
            <p:cNvSpPr>
              <a:spLocks/>
            </p:cNvSpPr>
            <p:nvPr/>
          </p:nvSpPr>
          <p:spPr bwMode="blackWhite">
            <a:xfrm>
              <a:off x="4536"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rgbClr val="5E89B9"/>
            </a:solidFill>
            <a:ln w="12700" cap="rnd">
              <a:solidFill>
                <a:srgbClr val="5E89B9"/>
              </a:solidFill>
              <a:round/>
              <a:headEnd type="none" w="sm" len="sm"/>
              <a:tailEnd type="none" w="sm" len="sm"/>
            </a:ln>
          </p:spPr>
          <p:txBody>
            <a:bodyPr/>
            <a:lstStyle/>
            <a:p>
              <a:endParaRPr lang="en-US"/>
            </a:p>
          </p:txBody>
        </p:sp>
      </p:grpSp>
      <p:grpSp>
        <p:nvGrpSpPr>
          <p:cNvPr id="27800" name="Group 137"/>
          <p:cNvGrpSpPr>
            <a:grpSpLocks/>
          </p:cNvGrpSpPr>
          <p:nvPr/>
        </p:nvGrpSpPr>
        <p:grpSpPr bwMode="auto">
          <a:xfrm>
            <a:off x="8039100" y="2398713"/>
            <a:ext cx="284163" cy="447675"/>
            <a:chOff x="5135" y="1296"/>
            <a:chExt cx="182" cy="315"/>
          </a:xfrm>
        </p:grpSpPr>
        <p:sp>
          <p:nvSpPr>
            <p:cNvPr id="27705" name="Oval 138"/>
            <p:cNvSpPr>
              <a:spLocks noChangeArrowheads="1"/>
            </p:cNvSpPr>
            <p:nvPr/>
          </p:nvSpPr>
          <p:spPr bwMode="blackWhite">
            <a:xfrm>
              <a:off x="5192" y="1296"/>
              <a:ext cx="49" cy="46"/>
            </a:xfrm>
            <a:prstGeom prst="ellipse">
              <a:avLst/>
            </a:prstGeom>
            <a:solidFill>
              <a:schemeClr val="accent1"/>
            </a:solidFill>
            <a:ln w="12700">
              <a:solidFill>
                <a:schemeClr val="accent1"/>
              </a:solidFill>
              <a:round/>
              <a:headEnd/>
              <a:tailEnd/>
            </a:ln>
          </p:spPr>
          <p:txBody>
            <a:bodyPr wrap="none" anchor="ctr"/>
            <a:lstStyle/>
            <a:p>
              <a:endParaRPr lang="en-US"/>
            </a:p>
          </p:txBody>
        </p:sp>
        <p:sp>
          <p:nvSpPr>
            <p:cNvPr id="27706" name="Freeform 139"/>
            <p:cNvSpPr>
              <a:spLocks/>
            </p:cNvSpPr>
            <p:nvPr/>
          </p:nvSpPr>
          <p:spPr bwMode="blackWhite">
            <a:xfrm>
              <a:off x="5135" y="1361"/>
              <a:ext cx="182" cy="250"/>
            </a:xfrm>
            <a:custGeom>
              <a:avLst/>
              <a:gdLst>
                <a:gd name="T0" fmla="*/ 49 w 182"/>
                <a:gd name="T1" fmla="*/ 0 h 250"/>
                <a:gd name="T2" fmla="*/ 0 w 182"/>
                <a:gd name="T3" fmla="*/ 92 h 250"/>
                <a:gd name="T4" fmla="*/ 24 w 182"/>
                <a:gd name="T5" fmla="*/ 92 h 250"/>
                <a:gd name="T6" fmla="*/ 55 w 182"/>
                <a:gd name="T7" fmla="*/ 37 h 250"/>
                <a:gd name="T8" fmla="*/ 55 w 182"/>
                <a:gd name="T9" fmla="*/ 125 h 250"/>
                <a:gd name="T10" fmla="*/ 32 w 182"/>
                <a:gd name="T11" fmla="*/ 249 h 250"/>
                <a:gd name="T12" fmla="*/ 65 w 182"/>
                <a:gd name="T13" fmla="*/ 249 h 250"/>
                <a:gd name="T14" fmla="*/ 88 w 182"/>
                <a:gd name="T15" fmla="*/ 144 h 250"/>
                <a:gd name="T16" fmla="*/ 112 w 182"/>
                <a:gd name="T17" fmla="*/ 249 h 250"/>
                <a:gd name="T18" fmla="*/ 149 w 182"/>
                <a:gd name="T19" fmla="*/ 249 h 250"/>
                <a:gd name="T20" fmla="*/ 115 w 182"/>
                <a:gd name="T21" fmla="*/ 125 h 250"/>
                <a:gd name="T22" fmla="*/ 115 w 182"/>
                <a:gd name="T23" fmla="*/ 35 h 250"/>
                <a:gd name="T24" fmla="*/ 156 w 182"/>
                <a:gd name="T25" fmla="*/ 95 h 250"/>
                <a:gd name="T26" fmla="*/ 181 w 182"/>
                <a:gd name="T27" fmla="*/ 95 h 250"/>
                <a:gd name="T28" fmla="*/ 119 w 182"/>
                <a:gd name="T29" fmla="*/ 0 h 250"/>
                <a:gd name="T30" fmla="*/ 49 w 182"/>
                <a:gd name="T31" fmla="*/ 0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50"/>
                <a:gd name="T50" fmla="*/ 182 w 182"/>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50">
                  <a:moveTo>
                    <a:pt x="49" y="0"/>
                  </a:moveTo>
                  <a:lnTo>
                    <a:pt x="0" y="92"/>
                  </a:lnTo>
                  <a:lnTo>
                    <a:pt x="24" y="92"/>
                  </a:lnTo>
                  <a:lnTo>
                    <a:pt x="55" y="37"/>
                  </a:lnTo>
                  <a:lnTo>
                    <a:pt x="55" y="125"/>
                  </a:lnTo>
                  <a:lnTo>
                    <a:pt x="32" y="249"/>
                  </a:lnTo>
                  <a:lnTo>
                    <a:pt x="65" y="249"/>
                  </a:lnTo>
                  <a:lnTo>
                    <a:pt x="88" y="144"/>
                  </a:lnTo>
                  <a:lnTo>
                    <a:pt x="112" y="249"/>
                  </a:lnTo>
                  <a:lnTo>
                    <a:pt x="149" y="249"/>
                  </a:lnTo>
                  <a:lnTo>
                    <a:pt x="115" y="125"/>
                  </a:lnTo>
                  <a:lnTo>
                    <a:pt x="115" y="35"/>
                  </a:lnTo>
                  <a:lnTo>
                    <a:pt x="156" y="95"/>
                  </a:lnTo>
                  <a:lnTo>
                    <a:pt x="181" y="95"/>
                  </a:lnTo>
                  <a:lnTo>
                    <a:pt x="119" y="0"/>
                  </a:lnTo>
                  <a:lnTo>
                    <a:pt x="49" y="0"/>
                  </a:lnTo>
                </a:path>
              </a:pathLst>
            </a:custGeom>
            <a:solidFill>
              <a:schemeClr val="accent1"/>
            </a:solidFill>
            <a:ln w="12700" cap="rnd">
              <a:solidFill>
                <a:schemeClr val="accent1"/>
              </a:solidFill>
              <a:round/>
              <a:headEnd type="none" w="sm" len="sm"/>
              <a:tailEnd type="none" w="sm" len="sm"/>
            </a:ln>
          </p:spPr>
          <p:txBody>
            <a:bodyPr/>
            <a:lstStyle/>
            <a:p>
              <a:endParaRPr lang="en-US"/>
            </a:p>
          </p:txBody>
        </p:sp>
      </p:grpSp>
      <p:sp>
        <p:nvSpPr>
          <p:cNvPr id="141" name="Title 140"/>
          <p:cNvSpPr>
            <a:spLocks noGrp="1"/>
          </p:cNvSpPr>
          <p:nvPr>
            <p:ph type="title"/>
          </p:nvPr>
        </p:nvSpPr>
        <p:spPr/>
        <p:txBody>
          <a:bodyPr/>
          <a:lstStyle/>
          <a:p>
            <a:r>
              <a:rPr lang="en-US" dirty="0"/>
              <a:t>Scores can Rank-order Risk</a:t>
            </a:r>
          </a:p>
        </p:txBody>
      </p:sp>
    </p:spTree>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1212850" y="1282700"/>
          <a:ext cx="6450013" cy="5245100"/>
        </p:xfrm>
        <a:graphic>
          <a:graphicData uri="http://schemas.openxmlformats.org/presentationml/2006/ole">
            <mc:AlternateContent xmlns:mc="http://schemas.openxmlformats.org/markup-compatibility/2006">
              <mc:Choice xmlns:v="urn:schemas-microsoft-com:vml" Requires="v">
                <p:oleObj name="Document" r:id="rId3" imgW="7729592" imgH="5801817" progId="Word.Document.8">
                  <p:embed/>
                </p:oleObj>
              </mc:Choice>
              <mc:Fallback>
                <p:oleObj name="Document" r:id="rId3" imgW="7729592" imgH="5801817"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50" y="1282700"/>
                        <a:ext cx="6450013" cy="5245100"/>
                      </a:xfrm>
                      <a:prstGeom prst="rect">
                        <a:avLst/>
                      </a:prstGeom>
                      <a:noFill/>
                      <a:ln>
                        <a:noFill/>
                      </a:ln>
                      <a:effectLst/>
                      <a:extLst>
                        <a:ext uri="{909E8E84-426E-40DD-AFC4-6F175D3DCCD1}">
                          <a14:hiddenFill xmlns:a14="http://schemas.microsoft.com/office/drawing/2010/main">
                            <a:gradFill rotWithShape="0">
                              <a:gsLst>
                                <a:gs pos="0">
                                  <a:srgbClr val="FFCC99"/>
                                </a:gs>
                                <a:gs pos="100000">
                                  <a:schemeClr val="bg1"/>
                                </a:gs>
                              </a:gsLst>
                              <a:lin ang="5400000" scaled="1"/>
                            </a:gra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itle 1"/>
          <p:cNvSpPr>
            <a:spLocks noGrp="1"/>
          </p:cNvSpPr>
          <p:nvPr>
            <p:ph type="title"/>
          </p:nvPr>
        </p:nvSpPr>
        <p:spPr>
          <a:xfrm>
            <a:off x="381000" y="0"/>
            <a:ext cx="8534400" cy="844550"/>
          </a:xfrm>
        </p:spPr>
        <p:txBody>
          <a:bodyPr/>
          <a:lstStyle/>
          <a:p>
            <a:r>
              <a:rPr lang="en-US" dirty="0"/>
              <a:t>An Example of a Typical Application Scorecard</a:t>
            </a:r>
          </a:p>
        </p:txBody>
      </p:sp>
    </p:spTree>
  </p:cSld>
  <p:clrMapOvr>
    <a:masterClrMapping/>
  </p:clrMapOvr>
  <p:transition>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ltGray">
          <a:xfrm>
            <a:off x="1322388" y="1441450"/>
            <a:ext cx="4435475" cy="4768850"/>
          </a:xfrm>
          <a:prstGeom prst="rect">
            <a:avLst/>
          </a:prstGeom>
          <a:solidFill>
            <a:srgbClr val="C3B693"/>
          </a:solidFill>
          <a:ln w="3175" algn="ctr">
            <a:noFill/>
            <a:miter lim="800000"/>
            <a:headEnd/>
            <a:tailEnd/>
          </a:ln>
        </p:spPr>
        <p:txBody>
          <a:bodyPr wrap="none" anchor="ctr"/>
          <a:lstStyle/>
          <a:p>
            <a:endParaRPr lang="en-US"/>
          </a:p>
        </p:txBody>
      </p:sp>
      <p:sp>
        <p:nvSpPr>
          <p:cNvPr id="39939" name="Rectangle 3"/>
          <p:cNvSpPr>
            <a:spLocks noChangeArrowheads="1"/>
          </p:cNvSpPr>
          <p:nvPr/>
        </p:nvSpPr>
        <p:spPr bwMode="ltGray">
          <a:xfrm>
            <a:off x="1398588" y="1528763"/>
            <a:ext cx="4206875" cy="301625"/>
          </a:xfrm>
          <a:prstGeom prst="rect">
            <a:avLst/>
          </a:prstGeom>
          <a:solidFill>
            <a:schemeClr val="tx2"/>
          </a:solidFill>
          <a:ln w="3175" algn="ctr">
            <a:noFill/>
            <a:miter lim="800000"/>
            <a:headEnd/>
            <a:tailEnd/>
          </a:ln>
        </p:spPr>
        <p:txBody>
          <a:bodyPr wrap="none" anchor="ctr"/>
          <a:lstStyle/>
          <a:p>
            <a:endParaRPr lang="en-US"/>
          </a:p>
        </p:txBody>
      </p:sp>
      <p:sp>
        <p:nvSpPr>
          <p:cNvPr id="39940" name="Text Box 4"/>
          <p:cNvSpPr txBox="1">
            <a:spLocks noChangeArrowheads="1"/>
          </p:cNvSpPr>
          <p:nvPr/>
        </p:nvSpPr>
        <p:spPr bwMode="ltGray">
          <a:xfrm>
            <a:off x="1339850" y="1468438"/>
            <a:ext cx="2994025" cy="363537"/>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a:solidFill>
                  <a:schemeClr val="bg1"/>
                </a:solidFill>
                <a:latin typeface="Arial Narrow" pitchFamily="34" charset="0"/>
              </a:rPr>
              <a:t>Number of Credit Bureau Inquiries</a:t>
            </a:r>
          </a:p>
        </p:txBody>
      </p:sp>
      <p:sp>
        <p:nvSpPr>
          <p:cNvPr id="39941" name="Rectangle 5"/>
          <p:cNvSpPr>
            <a:spLocks noChangeArrowheads="1"/>
          </p:cNvSpPr>
          <p:nvPr/>
        </p:nvSpPr>
        <p:spPr bwMode="ltGray">
          <a:xfrm>
            <a:off x="1398588" y="1857375"/>
            <a:ext cx="4206875" cy="987425"/>
          </a:xfrm>
          <a:prstGeom prst="rect">
            <a:avLst/>
          </a:prstGeom>
          <a:solidFill>
            <a:srgbClr val="EAEBE1"/>
          </a:solidFill>
          <a:ln w="3175" algn="ctr">
            <a:noFill/>
            <a:miter lim="800000"/>
            <a:headEnd/>
            <a:tailEnd/>
          </a:ln>
        </p:spPr>
        <p:txBody>
          <a:bodyPr wrap="none" anchor="ctr"/>
          <a:lstStyle/>
          <a:p>
            <a:endParaRPr lang="en-US"/>
          </a:p>
        </p:txBody>
      </p:sp>
      <p:sp>
        <p:nvSpPr>
          <p:cNvPr id="39942" name="Rectangle 6"/>
          <p:cNvSpPr>
            <a:spLocks noChangeArrowheads="1"/>
          </p:cNvSpPr>
          <p:nvPr/>
        </p:nvSpPr>
        <p:spPr bwMode="ltGray">
          <a:xfrm>
            <a:off x="1398588" y="3005138"/>
            <a:ext cx="4206875" cy="300037"/>
          </a:xfrm>
          <a:prstGeom prst="rect">
            <a:avLst/>
          </a:prstGeom>
          <a:solidFill>
            <a:srgbClr val="EAEBE1"/>
          </a:solidFill>
          <a:ln w="3175" algn="ctr">
            <a:noFill/>
            <a:miter lim="800000"/>
            <a:headEnd/>
            <a:tailEnd/>
          </a:ln>
        </p:spPr>
        <p:txBody>
          <a:bodyPr wrap="none" anchor="ctr"/>
          <a:lstStyle/>
          <a:p>
            <a:endParaRPr lang="en-US"/>
          </a:p>
        </p:txBody>
      </p:sp>
      <p:sp>
        <p:nvSpPr>
          <p:cNvPr id="39943" name="Text Box 7"/>
          <p:cNvSpPr txBox="1">
            <a:spLocks noChangeArrowheads="1"/>
          </p:cNvSpPr>
          <p:nvPr/>
        </p:nvSpPr>
        <p:spPr bwMode="ltGray">
          <a:xfrm>
            <a:off x="1339850" y="2971800"/>
            <a:ext cx="1908175" cy="363538"/>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a:latin typeface="Arial Narrow" pitchFamily="34" charset="0"/>
              </a:rPr>
              <a:t>Bank Card Utilization</a:t>
            </a:r>
          </a:p>
        </p:txBody>
      </p:sp>
      <p:sp>
        <p:nvSpPr>
          <p:cNvPr id="39944" name="Rectangle 8"/>
          <p:cNvSpPr>
            <a:spLocks noChangeArrowheads="1"/>
          </p:cNvSpPr>
          <p:nvPr/>
        </p:nvSpPr>
        <p:spPr bwMode="ltGray">
          <a:xfrm>
            <a:off x="1398588" y="3348038"/>
            <a:ext cx="4206875" cy="985837"/>
          </a:xfrm>
          <a:prstGeom prst="rect">
            <a:avLst/>
          </a:prstGeom>
          <a:solidFill>
            <a:srgbClr val="EAEBE1"/>
          </a:solidFill>
          <a:ln w="3175" algn="ctr">
            <a:noFill/>
            <a:miter lim="800000"/>
            <a:headEnd/>
            <a:tailEnd/>
          </a:ln>
        </p:spPr>
        <p:txBody>
          <a:bodyPr wrap="none" anchor="ctr"/>
          <a:lstStyle/>
          <a:p>
            <a:endParaRPr lang="en-US"/>
          </a:p>
        </p:txBody>
      </p:sp>
      <p:sp>
        <p:nvSpPr>
          <p:cNvPr id="39945" name="Text Box 9"/>
          <p:cNvSpPr txBox="1">
            <a:spLocks noChangeArrowheads="1"/>
          </p:cNvSpPr>
          <p:nvPr/>
        </p:nvSpPr>
        <p:spPr bwMode="ltGray">
          <a:xfrm>
            <a:off x="1798638" y="3306763"/>
            <a:ext cx="1303337"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Below 20%</a:t>
            </a:r>
          </a:p>
          <a:p>
            <a:pPr defTabSz="901700">
              <a:lnSpc>
                <a:spcPct val="85000"/>
              </a:lnSpc>
              <a:buClr>
                <a:srgbClr val="B2B2B2"/>
              </a:buClr>
              <a:buFont typeface="Wingdings" pitchFamily="2" charset="2"/>
              <a:buNone/>
            </a:pPr>
            <a:r>
              <a:rPr lang="en-US" sz="1800">
                <a:latin typeface="Arial Narrow" pitchFamily="34" charset="0"/>
              </a:rPr>
              <a:t>20% </a:t>
            </a:r>
            <a:r>
              <a:rPr lang="en-US" sz="1800" u="sng">
                <a:latin typeface="Arial Narrow" pitchFamily="34" charset="0"/>
              </a:rPr>
              <a:t>&lt;</a:t>
            </a:r>
            <a:r>
              <a:rPr lang="en-US" sz="1800">
                <a:latin typeface="Arial Narrow" pitchFamily="34" charset="0"/>
              </a:rPr>
              <a:t> 80%</a:t>
            </a:r>
          </a:p>
          <a:p>
            <a:pPr defTabSz="901700">
              <a:lnSpc>
                <a:spcPct val="85000"/>
              </a:lnSpc>
              <a:buClr>
                <a:srgbClr val="B2B2B2"/>
              </a:buClr>
              <a:buFont typeface="Wingdings" pitchFamily="2" charset="2"/>
              <a:buNone/>
            </a:pPr>
            <a:r>
              <a:rPr lang="en-US" sz="1800">
                <a:latin typeface="Arial Narrow" pitchFamily="34" charset="0"/>
              </a:rPr>
              <a:t>80% or more</a:t>
            </a:r>
          </a:p>
          <a:p>
            <a:pPr defTabSz="901700">
              <a:lnSpc>
                <a:spcPct val="85000"/>
              </a:lnSpc>
              <a:buClr>
                <a:srgbClr val="B2B2B2"/>
              </a:buClr>
              <a:buFont typeface="Wingdings" pitchFamily="2" charset="2"/>
              <a:buNone/>
            </a:pPr>
            <a:r>
              <a:rPr lang="en-US" sz="1800">
                <a:latin typeface="Arial Narrow" pitchFamily="34" charset="0"/>
              </a:rPr>
              <a:t>No Information</a:t>
            </a:r>
          </a:p>
        </p:txBody>
      </p:sp>
      <p:sp>
        <p:nvSpPr>
          <p:cNvPr id="39946" name="Text Box 10"/>
          <p:cNvSpPr txBox="1">
            <a:spLocks noChangeArrowheads="1"/>
          </p:cNvSpPr>
          <p:nvPr/>
        </p:nvSpPr>
        <p:spPr bwMode="ltGray">
          <a:xfrm>
            <a:off x="4794250" y="3306763"/>
            <a:ext cx="360363"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50</a:t>
            </a:r>
          </a:p>
          <a:p>
            <a:pPr defTabSz="901700">
              <a:lnSpc>
                <a:spcPct val="85000"/>
              </a:lnSpc>
              <a:buClr>
                <a:srgbClr val="B2B2B2"/>
              </a:buClr>
              <a:buFont typeface="Wingdings" pitchFamily="2" charset="2"/>
              <a:buNone/>
            </a:pPr>
            <a:r>
              <a:rPr lang="en-US" sz="1800">
                <a:latin typeface="Arial Narrow" pitchFamily="34" charset="0"/>
              </a:rPr>
              <a:t>40</a:t>
            </a:r>
          </a:p>
          <a:p>
            <a:pPr defTabSz="901700">
              <a:lnSpc>
                <a:spcPct val="85000"/>
              </a:lnSpc>
              <a:buClr>
                <a:srgbClr val="B2B2B2"/>
              </a:buClr>
              <a:buFont typeface="Wingdings" pitchFamily="2" charset="2"/>
              <a:buNone/>
            </a:pPr>
            <a:r>
              <a:rPr lang="en-US" sz="1800">
                <a:latin typeface="Arial Narrow" pitchFamily="34" charset="0"/>
              </a:rPr>
              <a:t>30</a:t>
            </a:r>
          </a:p>
          <a:p>
            <a:pPr defTabSz="901700">
              <a:lnSpc>
                <a:spcPct val="85000"/>
              </a:lnSpc>
              <a:buClr>
                <a:srgbClr val="B2B2B2"/>
              </a:buClr>
              <a:buFont typeface="Wingdings" pitchFamily="2" charset="2"/>
              <a:buNone/>
            </a:pPr>
            <a:r>
              <a:rPr lang="en-US" sz="1800">
                <a:latin typeface="Arial Narrow" pitchFamily="34" charset="0"/>
              </a:rPr>
              <a:t>39</a:t>
            </a:r>
          </a:p>
        </p:txBody>
      </p:sp>
      <p:sp>
        <p:nvSpPr>
          <p:cNvPr id="39947" name="Rectangle 11"/>
          <p:cNvSpPr>
            <a:spLocks noChangeArrowheads="1"/>
          </p:cNvSpPr>
          <p:nvPr/>
        </p:nvSpPr>
        <p:spPr bwMode="ltGray">
          <a:xfrm>
            <a:off x="1398588" y="4494213"/>
            <a:ext cx="4206875" cy="300037"/>
          </a:xfrm>
          <a:prstGeom prst="rect">
            <a:avLst/>
          </a:prstGeom>
          <a:solidFill>
            <a:srgbClr val="EAEBE1"/>
          </a:solidFill>
          <a:ln w="3175" algn="ctr">
            <a:noFill/>
            <a:miter lim="800000"/>
            <a:headEnd/>
            <a:tailEnd/>
          </a:ln>
        </p:spPr>
        <p:txBody>
          <a:bodyPr wrap="none" anchor="ctr"/>
          <a:lstStyle/>
          <a:p>
            <a:endParaRPr lang="en-US"/>
          </a:p>
        </p:txBody>
      </p:sp>
      <p:sp>
        <p:nvSpPr>
          <p:cNvPr id="39948" name="Text Box 12"/>
          <p:cNvSpPr txBox="1">
            <a:spLocks noChangeArrowheads="1"/>
          </p:cNvSpPr>
          <p:nvPr/>
        </p:nvSpPr>
        <p:spPr bwMode="ltGray">
          <a:xfrm>
            <a:off x="1339850" y="4460875"/>
            <a:ext cx="3946525" cy="363538"/>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a:latin typeface="Arial Narrow" pitchFamily="34" charset="0"/>
              </a:rPr>
              <a:t>Number of Satisfactory Credit Bureau Ratings</a:t>
            </a:r>
          </a:p>
        </p:txBody>
      </p:sp>
      <p:sp>
        <p:nvSpPr>
          <p:cNvPr id="39949" name="Rectangle 13"/>
          <p:cNvSpPr>
            <a:spLocks noChangeArrowheads="1"/>
          </p:cNvSpPr>
          <p:nvPr/>
        </p:nvSpPr>
        <p:spPr bwMode="ltGray">
          <a:xfrm>
            <a:off x="1398588" y="4837113"/>
            <a:ext cx="4206875" cy="1201737"/>
          </a:xfrm>
          <a:prstGeom prst="rect">
            <a:avLst/>
          </a:prstGeom>
          <a:solidFill>
            <a:srgbClr val="EAEBE1"/>
          </a:solidFill>
          <a:ln w="3175" algn="ctr">
            <a:noFill/>
            <a:miter lim="800000"/>
            <a:headEnd/>
            <a:tailEnd/>
          </a:ln>
        </p:spPr>
        <p:txBody>
          <a:bodyPr wrap="none" anchor="ctr"/>
          <a:lstStyle/>
          <a:p>
            <a:endParaRPr lang="en-US"/>
          </a:p>
        </p:txBody>
      </p:sp>
      <p:sp>
        <p:nvSpPr>
          <p:cNvPr id="39950" name="Text Box 14"/>
          <p:cNvSpPr txBox="1">
            <a:spLocks noChangeArrowheads="1"/>
          </p:cNvSpPr>
          <p:nvPr/>
        </p:nvSpPr>
        <p:spPr bwMode="ltGray">
          <a:xfrm>
            <a:off x="1798638" y="4795838"/>
            <a:ext cx="1303337" cy="1255712"/>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0-3</a:t>
            </a:r>
          </a:p>
          <a:p>
            <a:pPr defTabSz="901700">
              <a:lnSpc>
                <a:spcPct val="85000"/>
              </a:lnSpc>
              <a:buClr>
                <a:srgbClr val="B2B2B2"/>
              </a:buClr>
              <a:buFont typeface="Wingdings" pitchFamily="2" charset="2"/>
              <a:buNone/>
            </a:pPr>
            <a:r>
              <a:rPr lang="en-US" sz="1800">
                <a:latin typeface="Arial Narrow" pitchFamily="34" charset="0"/>
              </a:rPr>
              <a:t>4-7</a:t>
            </a:r>
          </a:p>
          <a:p>
            <a:pPr defTabSz="901700">
              <a:lnSpc>
                <a:spcPct val="85000"/>
              </a:lnSpc>
              <a:buClr>
                <a:srgbClr val="B2B2B2"/>
              </a:buClr>
              <a:buFont typeface="Wingdings" pitchFamily="2" charset="2"/>
              <a:buNone/>
            </a:pPr>
            <a:r>
              <a:rPr lang="en-US" sz="1800">
                <a:latin typeface="Arial Narrow" pitchFamily="34" charset="0"/>
              </a:rPr>
              <a:t>8-9</a:t>
            </a:r>
          </a:p>
          <a:p>
            <a:pPr defTabSz="901700">
              <a:lnSpc>
                <a:spcPct val="85000"/>
              </a:lnSpc>
              <a:buClr>
                <a:srgbClr val="B2B2B2"/>
              </a:buClr>
              <a:buFont typeface="Wingdings" pitchFamily="2" charset="2"/>
              <a:buNone/>
            </a:pPr>
            <a:r>
              <a:rPr lang="en-US" sz="1800">
                <a:latin typeface="Arial Narrow" pitchFamily="34" charset="0"/>
              </a:rPr>
              <a:t>10 or more</a:t>
            </a:r>
          </a:p>
          <a:p>
            <a:pPr defTabSz="901700">
              <a:lnSpc>
                <a:spcPct val="85000"/>
              </a:lnSpc>
              <a:buClr>
                <a:srgbClr val="B2B2B2"/>
              </a:buClr>
              <a:buFont typeface="Wingdings" pitchFamily="2" charset="2"/>
              <a:buNone/>
            </a:pPr>
            <a:r>
              <a:rPr lang="en-US" sz="1800">
                <a:latin typeface="Arial Narrow" pitchFamily="34" charset="0"/>
              </a:rPr>
              <a:t>No Information</a:t>
            </a:r>
          </a:p>
        </p:txBody>
      </p:sp>
      <p:sp>
        <p:nvSpPr>
          <p:cNvPr id="39951" name="Text Box 15"/>
          <p:cNvSpPr txBox="1">
            <a:spLocks noChangeArrowheads="1"/>
          </p:cNvSpPr>
          <p:nvPr/>
        </p:nvSpPr>
        <p:spPr bwMode="ltGray">
          <a:xfrm>
            <a:off x="4794250" y="4795838"/>
            <a:ext cx="360363" cy="1255712"/>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15</a:t>
            </a:r>
          </a:p>
          <a:p>
            <a:pPr defTabSz="901700">
              <a:lnSpc>
                <a:spcPct val="85000"/>
              </a:lnSpc>
              <a:buClr>
                <a:srgbClr val="B2B2B2"/>
              </a:buClr>
              <a:buFont typeface="Wingdings" pitchFamily="2" charset="2"/>
              <a:buNone/>
            </a:pPr>
            <a:r>
              <a:rPr lang="en-US" sz="1800">
                <a:latin typeface="Arial Narrow" pitchFamily="34" charset="0"/>
              </a:rPr>
              <a:t>20</a:t>
            </a:r>
          </a:p>
          <a:p>
            <a:pPr defTabSz="901700">
              <a:lnSpc>
                <a:spcPct val="85000"/>
              </a:lnSpc>
              <a:buClr>
                <a:srgbClr val="B2B2B2"/>
              </a:buClr>
              <a:buFont typeface="Wingdings" pitchFamily="2" charset="2"/>
              <a:buNone/>
            </a:pPr>
            <a:r>
              <a:rPr lang="en-US" sz="1800">
                <a:latin typeface="Arial Narrow" pitchFamily="34" charset="0"/>
              </a:rPr>
              <a:t>25</a:t>
            </a:r>
          </a:p>
          <a:p>
            <a:pPr defTabSz="901700">
              <a:lnSpc>
                <a:spcPct val="85000"/>
              </a:lnSpc>
              <a:buClr>
                <a:srgbClr val="B2B2B2"/>
              </a:buClr>
              <a:buFont typeface="Wingdings" pitchFamily="2" charset="2"/>
              <a:buNone/>
            </a:pPr>
            <a:r>
              <a:rPr lang="en-US" sz="1800">
                <a:latin typeface="Arial Narrow" pitchFamily="34" charset="0"/>
              </a:rPr>
              <a:t>35</a:t>
            </a:r>
          </a:p>
          <a:p>
            <a:pPr defTabSz="901700">
              <a:lnSpc>
                <a:spcPct val="85000"/>
              </a:lnSpc>
              <a:buClr>
                <a:srgbClr val="B2B2B2"/>
              </a:buClr>
              <a:buFont typeface="Wingdings" pitchFamily="2" charset="2"/>
              <a:buNone/>
            </a:pPr>
            <a:r>
              <a:rPr lang="en-US" sz="1800">
                <a:latin typeface="Arial Narrow" pitchFamily="34" charset="0"/>
              </a:rPr>
              <a:t>26</a:t>
            </a:r>
          </a:p>
        </p:txBody>
      </p:sp>
      <p:grpSp>
        <p:nvGrpSpPr>
          <p:cNvPr id="2" name="Group 16"/>
          <p:cNvGrpSpPr>
            <a:grpSpLocks/>
          </p:cNvGrpSpPr>
          <p:nvPr/>
        </p:nvGrpSpPr>
        <p:grpSpPr bwMode="auto">
          <a:xfrm>
            <a:off x="1384300" y="2073275"/>
            <a:ext cx="4165600" cy="3695700"/>
            <a:chOff x="210" y="1189"/>
            <a:chExt cx="3356" cy="2359"/>
          </a:xfrm>
        </p:grpSpPr>
        <p:sp>
          <p:nvSpPr>
            <p:cNvPr id="39965" name="Line 17"/>
            <p:cNvSpPr>
              <a:spLocks noChangeShapeType="1"/>
            </p:cNvSpPr>
            <p:nvPr/>
          </p:nvSpPr>
          <p:spPr bwMode="ltGray">
            <a:xfrm>
              <a:off x="210" y="1189"/>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6" name="Line 18"/>
            <p:cNvSpPr>
              <a:spLocks noChangeShapeType="1"/>
            </p:cNvSpPr>
            <p:nvPr/>
          </p:nvSpPr>
          <p:spPr bwMode="ltGray">
            <a:xfrm>
              <a:off x="210" y="1336"/>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7" name="Line 19"/>
            <p:cNvSpPr>
              <a:spLocks noChangeShapeType="1"/>
            </p:cNvSpPr>
            <p:nvPr/>
          </p:nvSpPr>
          <p:spPr bwMode="ltGray">
            <a:xfrm>
              <a:off x="210" y="1491"/>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8" name="Line 20"/>
            <p:cNvSpPr>
              <a:spLocks noChangeShapeType="1"/>
            </p:cNvSpPr>
            <p:nvPr/>
          </p:nvSpPr>
          <p:spPr bwMode="ltGray">
            <a:xfrm>
              <a:off x="210" y="2140"/>
              <a:ext cx="3356" cy="0"/>
            </a:xfrm>
            <a:prstGeom prst="line">
              <a:avLst/>
            </a:prstGeom>
            <a:noFill/>
            <a:ln w="3175">
              <a:solidFill>
                <a:srgbClr val="B1A071"/>
              </a:solidFill>
              <a:prstDash val="dash"/>
              <a:round/>
              <a:headEnd/>
              <a:tailEnd/>
            </a:ln>
          </p:spPr>
          <p:txBody>
            <a:bodyPr wrap="none" anchor="ctr"/>
            <a:lstStyle/>
            <a:p>
              <a:endParaRPr lang="en-US"/>
            </a:p>
          </p:txBody>
        </p:sp>
        <p:sp>
          <p:nvSpPr>
            <p:cNvPr id="39969" name="Line 21"/>
            <p:cNvSpPr>
              <a:spLocks noChangeShapeType="1"/>
            </p:cNvSpPr>
            <p:nvPr/>
          </p:nvSpPr>
          <p:spPr bwMode="ltGray">
            <a:xfrm>
              <a:off x="210" y="2287"/>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0" name="Line 22"/>
            <p:cNvSpPr>
              <a:spLocks noChangeShapeType="1"/>
            </p:cNvSpPr>
            <p:nvPr/>
          </p:nvSpPr>
          <p:spPr bwMode="ltGray">
            <a:xfrm>
              <a:off x="210" y="2442"/>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1" name="Line 23"/>
            <p:cNvSpPr>
              <a:spLocks noChangeShapeType="1"/>
            </p:cNvSpPr>
            <p:nvPr/>
          </p:nvSpPr>
          <p:spPr bwMode="ltGray">
            <a:xfrm>
              <a:off x="210" y="3091"/>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2" name="Line 24"/>
            <p:cNvSpPr>
              <a:spLocks noChangeShapeType="1"/>
            </p:cNvSpPr>
            <p:nvPr/>
          </p:nvSpPr>
          <p:spPr bwMode="ltGray">
            <a:xfrm>
              <a:off x="210" y="3238"/>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3" name="Line 25"/>
            <p:cNvSpPr>
              <a:spLocks noChangeShapeType="1"/>
            </p:cNvSpPr>
            <p:nvPr/>
          </p:nvSpPr>
          <p:spPr bwMode="ltGray">
            <a:xfrm>
              <a:off x="210" y="3393"/>
              <a:ext cx="3356" cy="0"/>
            </a:xfrm>
            <a:prstGeom prst="line">
              <a:avLst/>
            </a:prstGeom>
            <a:noFill/>
            <a:ln w="3175">
              <a:solidFill>
                <a:srgbClr val="B1A071"/>
              </a:solidFill>
              <a:prstDash val="dash"/>
              <a:round/>
              <a:headEnd/>
              <a:tailEnd/>
            </a:ln>
          </p:spPr>
          <p:txBody>
            <a:bodyPr wrap="none" anchor="ctr"/>
            <a:lstStyle/>
            <a:p>
              <a:endParaRPr lang="en-US"/>
            </a:p>
          </p:txBody>
        </p:sp>
        <p:sp>
          <p:nvSpPr>
            <p:cNvPr id="39974" name="Line 26"/>
            <p:cNvSpPr>
              <a:spLocks noChangeShapeType="1"/>
            </p:cNvSpPr>
            <p:nvPr/>
          </p:nvSpPr>
          <p:spPr bwMode="ltGray">
            <a:xfrm>
              <a:off x="210" y="3548"/>
              <a:ext cx="3356" cy="0"/>
            </a:xfrm>
            <a:prstGeom prst="line">
              <a:avLst/>
            </a:prstGeom>
            <a:noFill/>
            <a:ln w="3175">
              <a:solidFill>
                <a:srgbClr val="B1A071"/>
              </a:solidFill>
              <a:prstDash val="dash"/>
              <a:round/>
              <a:headEnd/>
              <a:tailEnd/>
            </a:ln>
          </p:spPr>
          <p:txBody>
            <a:bodyPr wrap="none" anchor="ctr"/>
            <a:lstStyle/>
            <a:p>
              <a:endParaRPr lang="en-US"/>
            </a:p>
          </p:txBody>
        </p:sp>
      </p:grpSp>
      <p:sp>
        <p:nvSpPr>
          <p:cNvPr id="39953" name="Text Box 27"/>
          <p:cNvSpPr txBox="1">
            <a:spLocks noChangeArrowheads="1"/>
          </p:cNvSpPr>
          <p:nvPr/>
        </p:nvSpPr>
        <p:spPr bwMode="ltGray">
          <a:xfrm>
            <a:off x="0" y="1681163"/>
            <a:ext cx="908360" cy="368068"/>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i="1" dirty="0">
                <a:solidFill>
                  <a:schemeClr val="tx2"/>
                </a:solidFill>
                <a:latin typeface="Arial Narrow" pitchFamily="34" charset="0"/>
              </a:rPr>
              <a:t>Variable</a:t>
            </a:r>
          </a:p>
        </p:txBody>
      </p:sp>
      <p:sp>
        <p:nvSpPr>
          <p:cNvPr id="39954" name="Line 28"/>
          <p:cNvSpPr>
            <a:spLocks noChangeShapeType="1"/>
          </p:cNvSpPr>
          <p:nvPr/>
        </p:nvSpPr>
        <p:spPr bwMode="ltGray">
          <a:xfrm>
            <a:off x="908050" y="1631950"/>
            <a:ext cx="315913" cy="0"/>
          </a:xfrm>
          <a:prstGeom prst="line">
            <a:avLst/>
          </a:prstGeom>
          <a:noFill/>
          <a:ln w="38100">
            <a:solidFill>
              <a:schemeClr val="tx2"/>
            </a:solidFill>
            <a:round/>
            <a:headEnd/>
            <a:tailEnd type="triangle" w="med" len="med"/>
          </a:ln>
        </p:spPr>
        <p:txBody>
          <a:bodyPr wrap="none" anchor="ctr"/>
          <a:lstStyle/>
          <a:p>
            <a:endParaRPr lang="en-US"/>
          </a:p>
        </p:txBody>
      </p:sp>
      <p:sp>
        <p:nvSpPr>
          <p:cNvPr id="39955" name="Rectangle 29"/>
          <p:cNvSpPr>
            <a:spLocks noChangeArrowheads="1"/>
          </p:cNvSpPr>
          <p:nvPr/>
        </p:nvSpPr>
        <p:spPr bwMode="ltGray">
          <a:xfrm>
            <a:off x="1760538" y="2289175"/>
            <a:ext cx="1103312" cy="271463"/>
          </a:xfrm>
          <a:prstGeom prst="rect">
            <a:avLst/>
          </a:prstGeom>
          <a:solidFill>
            <a:schemeClr val="tx2"/>
          </a:solidFill>
          <a:ln w="3175" algn="ctr">
            <a:noFill/>
            <a:miter lim="800000"/>
            <a:headEnd/>
            <a:tailEnd/>
          </a:ln>
        </p:spPr>
        <p:txBody>
          <a:bodyPr wrap="none" anchor="ctr"/>
          <a:lstStyle/>
          <a:p>
            <a:endParaRPr lang="en-US"/>
          </a:p>
        </p:txBody>
      </p:sp>
      <p:sp>
        <p:nvSpPr>
          <p:cNvPr id="39956" name="Text Box 30"/>
          <p:cNvSpPr txBox="1">
            <a:spLocks noChangeArrowheads="1"/>
          </p:cNvSpPr>
          <p:nvPr/>
        </p:nvSpPr>
        <p:spPr bwMode="ltGray">
          <a:xfrm>
            <a:off x="1798638" y="1817688"/>
            <a:ext cx="1303337"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0</a:t>
            </a:r>
          </a:p>
          <a:p>
            <a:pPr defTabSz="901700">
              <a:lnSpc>
                <a:spcPct val="85000"/>
              </a:lnSpc>
              <a:buClr>
                <a:srgbClr val="B2B2B2"/>
              </a:buClr>
              <a:buFont typeface="Wingdings" pitchFamily="2" charset="2"/>
              <a:buNone/>
            </a:pPr>
            <a:r>
              <a:rPr lang="en-US" sz="1800">
                <a:latin typeface="Arial Narrow" pitchFamily="34" charset="0"/>
              </a:rPr>
              <a:t>1</a:t>
            </a:r>
          </a:p>
          <a:p>
            <a:pPr defTabSz="901700">
              <a:lnSpc>
                <a:spcPct val="85000"/>
              </a:lnSpc>
              <a:buClr>
                <a:srgbClr val="B2B2B2"/>
              </a:buClr>
              <a:buFont typeface="Wingdings" pitchFamily="2" charset="2"/>
              <a:buNone/>
            </a:pPr>
            <a:r>
              <a:rPr lang="en-US" sz="1800" b="1">
                <a:solidFill>
                  <a:schemeClr val="bg1"/>
                </a:solidFill>
                <a:latin typeface="Arial Narrow" pitchFamily="34" charset="0"/>
              </a:rPr>
              <a:t>2 or more</a:t>
            </a:r>
          </a:p>
          <a:p>
            <a:pPr defTabSz="901700">
              <a:lnSpc>
                <a:spcPct val="85000"/>
              </a:lnSpc>
              <a:buClr>
                <a:srgbClr val="B2B2B2"/>
              </a:buClr>
              <a:buFont typeface="Wingdings" pitchFamily="2" charset="2"/>
              <a:buNone/>
            </a:pPr>
            <a:r>
              <a:rPr lang="en-US" sz="1800">
                <a:latin typeface="Arial Narrow" pitchFamily="34" charset="0"/>
              </a:rPr>
              <a:t>No Information</a:t>
            </a:r>
          </a:p>
        </p:txBody>
      </p:sp>
      <p:sp>
        <p:nvSpPr>
          <p:cNvPr id="39957" name="Text Box 31"/>
          <p:cNvSpPr txBox="1">
            <a:spLocks noChangeArrowheads="1"/>
          </p:cNvSpPr>
          <p:nvPr/>
        </p:nvSpPr>
        <p:spPr bwMode="ltGray">
          <a:xfrm>
            <a:off x="0" y="2506663"/>
            <a:ext cx="1309688" cy="363537"/>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i="1">
                <a:solidFill>
                  <a:schemeClr val="tx2"/>
                </a:solidFill>
                <a:latin typeface="Arial Narrow" pitchFamily="34" charset="0"/>
              </a:rPr>
              <a:t>Attribute / Bin</a:t>
            </a:r>
          </a:p>
        </p:txBody>
      </p:sp>
      <p:sp>
        <p:nvSpPr>
          <p:cNvPr id="39958" name="Line 32"/>
          <p:cNvSpPr>
            <a:spLocks noChangeShapeType="1"/>
          </p:cNvSpPr>
          <p:nvPr/>
        </p:nvSpPr>
        <p:spPr bwMode="ltGray">
          <a:xfrm>
            <a:off x="1044575" y="2432050"/>
            <a:ext cx="703263" cy="0"/>
          </a:xfrm>
          <a:prstGeom prst="line">
            <a:avLst/>
          </a:prstGeom>
          <a:noFill/>
          <a:ln w="38100">
            <a:solidFill>
              <a:schemeClr val="tx2"/>
            </a:solidFill>
            <a:round/>
            <a:headEnd/>
            <a:tailEnd type="triangle" w="med" len="med"/>
          </a:ln>
        </p:spPr>
        <p:txBody>
          <a:bodyPr wrap="none" anchor="ctr"/>
          <a:lstStyle/>
          <a:p>
            <a:endParaRPr lang="en-US"/>
          </a:p>
        </p:txBody>
      </p:sp>
      <p:sp>
        <p:nvSpPr>
          <p:cNvPr id="39959" name="Rectangle 33"/>
          <p:cNvSpPr>
            <a:spLocks noChangeArrowheads="1"/>
          </p:cNvSpPr>
          <p:nvPr/>
        </p:nvSpPr>
        <p:spPr bwMode="ltGray">
          <a:xfrm>
            <a:off x="4711700" y="2289175"/>
            <a:ext cx="573088" cy="271463"/>
          </a:xfrm>
          <a:prstGeom prst="rect">
            <a:avLst/>
          </a:prstGeom>
          <a:solidFill>
            <a:schemeClr val="tx2"/>
          </a:solidFill>
          <a:ln w="3175" algn="ctr">
            <a:noFill/>
            <a:miter lim="800000"/>
            <a:headEnd/>
            <a:tailEnd/>
          </a:ln>
        </p:spPr>
        <p:txBody>
          <a:bodyPr wrap="none" lIns="90187" tIns="45094" rIns="90187" bIns="45094" anchor="ctr"/>
          <a:lstStyle/>
          <a:p>
            <a:pPr algn="ctr" defTabSz="901700">
              <a:spcBef>
                <a:spcPct val="50000"/>
              </a:spcBef>
              <a:buClr>
                <a:srgbClr val="B2B2B2"/>
              </a:buClr>
              <a:buFont typeface="Wingdings" pitchFamily="2" charset="2"/>
              <a:buNone/>
            </a:pPr>
            <a:endParaRPr lang="es-VE" sz="1800" b="1">
              <a:latin typeface="Arial Narrow" pitchFamily="34" charset="0"/>
            </a:endParaRPr>
          </a:p>
        </p:txBody>
      </p:sp>
      <p:sp>
        <p:nvSpPr>
          <p:cNvPr id="39960" name="Text Box 34"/>
          <p:cNvSpPr txBox="1">
            <a:spLocks noChangeArrowheads="1"/>
          </p:cNvSpPr>
          <p:nvPr/>
        </p:nvSpPr>
        <p:spPr bwMode="ltGray">
          <a:xfrm>
            <a:off x="4794250" y="1817688"/>
            <a:ext cx="360363" cy="1022350"/>
          </a:xfrm>
          <a:prstGeom prst="rect">
            <a:avLst/>
          </a:prstGeom>
          <a:noFill/>
          <a:ln w="3175" algn="ctr">
            <a:noFill/>
            <a:miter lim="800000"/>
            <a:headEnd/>
            <a:tailEnd/>
          </a:ln>
        </p:spPr>
        <p:txBody>
          <a:bodyPr wrap="none" lIns="90187" tIns="45094" rIns="90187" bIns="45094">
            <a:spAutoFit/>
          </a:bodyPr>
          <a:lstStyle/>
          <a:p>
            <a:pPr defTabSz="901700">
              <a:lnSpc>
                <a:spcPct val="85000"/>
              </a:lnSpc>
              <a:buClr>
                <a:srgbClr val="B2B2B2"/>
              </a:buClr>
              <a:buFont typeface="Wingdings" pitchFamily="2" charset="2"/>
              <a:buNone/>
            </a:pPr>
            <a:r>
              <a:rPr lang="en-US" sz="1800">
                <a:latin typeface="Arial Narrow" pitchFamily="34" charset="0"/>
              </a:rPr>
              <a:t>50</a:t>
            </a:r>
          </a:p>
          <a:p>
            <a:pPr defTabSz="901700">
              <a:lnSpc>
                <a:spcPct val="85000"/>
              </a:lnSpc>
              <a:buClr>
                <a:srgbClr val="B2B2B2"/>
              </a:buClr>
              <a:buFont typeface="Wingdings" pitchFamily="2" charset="2"/>
              <a:buNone/>
            </a:pPr>
            <a:r>
              <a:rPr lang="en-US" sz="1800">
                <a:latin typeface="Arial Narrow" pitchFamily="34" charset="0"/>
              </a:rPr>
              <a:t>40</a:t>
            </a:r>
          </a:p>
          <a:p>
            <a:pPr defTabSz="901700">
              <a:lnSpc>
                <a:spcPct val="85000"/>
              </a:lnSpc>
              <a:buClr>
                <a:srgbClr val="B2B2B2"/>
              </a:buClr>
              <a:buFont typeface="Wingdings" pitchFamily="2" charset="2"/>
              <a:buNone/>
            </a:pPr>
            <a:r>
              <a:rPr lang="en-US" sz="1800" b="1">
                <a:solidFill>
                  <a:schemeClr val="bg1"/>
                </a:solidFill>
                <a:latin typeface="Arial Narrow" pitchFamily="34" charset="0"/>
              </a:rPr>
              <a:t>35</a:t>
            </a:r>
          </a:p>
          <a:p>
            <a:pPr defTabSz="901700">
              <a:lnSpc>
                <a:spcPct val="85000"/>
              </a:lnSpc>
              <a:buClr>
                <a:srgbClr val="B2B2B2"/>
              </a:buClr>
              <a:buFont typeface="Wingdings" pitchFamily="2" charset="2"/>
              <a:buNone/>
            </a:pPr>
            <a:r>
              <a:rPr lang="en-US" sz="1800">
                <a:latin typeface="Arial Narrow" pitchFamily="34" charset="0"/>
              </a:rPr>
              <a:t>42</a:t>
            </a:r>
          </a:p>
        </p:txBody>
      </p:sp>
      <p:sp>
        <p:nvSpPr>
          <p:cNvPr id="39961" name="Line 35"/>
          <p:cNvSpPr>
            <a:spLocks noChangeShapeType="1"/>
          </p:cNvSpPr>
          <p:nvPr/>
        </p:nvSpPr>
        <p:spPr bwMode="ltGray">
          <a:xfrm>
            <a:off x="5308600" y="2432050"/>
            <a:ext cx="703263" cy="0"/>
          </a:xfrm>
          <a:prstGeom prst="line">
            <a:avLst/>
          </a:prstGeom>
          <a:noFill/>
          <a:ln w="38100">
            <a:solidFill>
              <a:schemeClr val="tx2"/>
            </a:solidFill>
            <a:round/>
            <a:headEnd type="triangle" w="med" len="med"/>
            <a:tailEnd/>
          </a:ln>
        </p:spPr>
        <p:txBody>
          <a:bodyPr wrap="none" anchor="ctr"/>
          <a:lstStyle/>
          <a:p>
            <a:endParaRPr lang="en-US"/>
          </a:p>
        </p:txBody>
      </p:sp>
      <p:sp>
        <p:nvSpPr>
          <p:cNvPr id="39962" name="Text Box 36"/>
          <p:cNvSpPr txBox="1">
            <a:spLocks noChangeArrowheads="1"/>
          </p:cNvSpPr>
          <p:nvPr/>
        </p:nvSpPr>
        <p:spPr bwMode="ltGray">
          <a:xfrm>
            <a:off x="6032500" y="2252663"/>
            <a:ext cx="2805289" cy="1060565"/>
          </a:xfrm>
          <a:prstGeom prst="rect">
            <a:avLst/>
          </a:prstGeom>
          <a:noFill/>
          <a:ln w="3175" algn="ctr">
            <a:noFill/>
            <a:miter lim="800000"/>
            <a:headEnd/>
            <a:tailEnd/>
          </a:ln>
        </p:spPr>
        <p:txBody>
          <a:bodyPr wrap="none" lIns="90187" tIns="45094" rIns="90187" bIns="45094">
            <a:spAutoFit/>
          </a:bodyPr>
          <a:lstStyle/>
          <a:p>
            <a:pPr defTabSz="901700">
              <a:spcBef>
                <a:spcPct val="50000"/>
              </a:spcBef>
              <a:buClr>
                <a:srgbClr val="B2B2B2"/>
              </a:buClr>
              <a:buFont typeface="Wingdings" pitchFamily="2" charset="2"/>
              <a:buNone/>
            </a:pPr>
            <a:r>
              <a:rPr lang="en-US" sz="1800" b="1" i="1" dirty="0">
                <a:solidFill>
                  <a:schemeClr val="tx2"/>
                </a:solidFill>
                <a:latin typeface="Arial Narrow" pitchFamily="34" charset="0"/>
              </a:rPr>
              <a:t>Score Weight (Scaled)</a:t>
            </a:r>
            <a:br>
              <a:rPr lang="en-US" sz="1800" b="1" i="1" dirty="0">
                <a:solidFill>
                  <a:schemeClr val="tx2"/>
                </a:solidFill>
                <a:latin typeface="Arial Narrow" pitchFamily="34" charset="0"/>
              </a:rPr>
            </a:br>
            <a:endParaRPr lang="en-US" sz="1800" b="1" i="1" dirty="0">
              <a:solidFill>
                <a:schemeClr val="tx2"/>
              </a:solidFill>
              <a:latin typeface="Arial Narrow" pitchFamily="34" charset="0"/>
            </a:endParaRPr>
          </a:p>
          <a:p>
            <a:pPr defTabSz="901700">
              <a:spcBef>
                <a:spcPct val="50000"/>
              </a:spcBef>
              <a:buClr>
                <a:srgbClr val="B2B2B2"/>
              </a:buClr>
              <a:buFont typeface="Wingdings" pitchFamily="2" charset="2"/>
              <a:buNone/>
            </a:pPr>
            <a:r>
              <a:rPr lang="en-US" sz="1800" b="1" i="1" dirty="0">
                <a:solidFill>
                  <a:schemeClr val="tx2"/>
                </a:solidFill>
                <a:latin typeface="Arial Narrow" pitchFamily="34" charset="0"/>
              </a:rPr>
              <a:t>Score = sum (Score Weights)</a:t>
            </a:r>
          </a:p>
        </p:txBody>
      </p:sp>
      <p:sp>
        <p:nvSpPr>
          <p:cNvPr id="39963" name="Text Box 37"/>
          <p:cNvSpPr txBox="1">
            <a:spLocks noChangeArrowheads="1"/>
          </p:cNvSpPr>
          <p:nvPr/>
        </p:nvSpPr>
        <p:spPr bwMode="ltGray">
          <a:xfrm>
            <a:off x="6032500" y="3871913"/>
            <a:ext cx="2308225" cy="1941512"/>
          </a:xfrm>
          <a:prstGeom prst="rect">
            <a:avLst/>
          </a:prstGeom>
          <a:noFill/>
          <a:ln w="3175" algn="ctr">
            <a:noFill/>
            <a:miter lim="800000"/>
            <a:headEnd/>
            <a:tailEnd/>
          </a:ln>
        </p:spPr>
        <p:txBody>
          <a:bodyPr wrap="none" lIns="90187" tIns="45094" rIns="90187" bIns="45094">
            <a:spAutoFit/>
          </a:bodyPr>
          <a:lstStyle/>
          <a:p>
            <a:pPr defTabSz="901700">
              <a:spcBef>
                <a:spcPct val="25000"/>
              </a:spcBef>
              <a:buSzPct val="90000"/>
              <a:buFont typeface="Wingdings" pitchFamily="2" charset="2"/>
              <a:buChar char="§"/>
            </a:pPr>
            <a:r>
              <a:rPr lang="en-US" sz="1800" i="1">
                <a:latin typeface="Arial Narrow" pitchFamily="34" charset="0"/>
              </a:rPr>
              <a:t> Highly Interpretable</a:t>
            </a:r>
          </a:p>
          <a:p>
            <a:pPr defTabSz="901700">
              <a:spcBef>
                <a:spcPct val="25000"/>
              </a:spcBef>
              <a:buSzPct val="90000"/>
              <a:buFont typeface="Wingdings" pitchFamily="2" charset="2"/>
              <a:buChar char="§"/>
            </a:pPr>
            <a:r>
              <a:rPr lang="en-US" sz="1800" i="1">
                <a:latin typeface="Arial Narrow" pitchFamily="34" charset="0"/>
              </a:rPr>
              <a:t> Efficiently computed</a:t>
            </a:r>
          </a:p>
          <a:p>
            <a:pPr defTabSz="901700">
              <a:spcBef>
                <a:spcPct val="25000"/>
              </a:spcBef>
              <a:buSzPct val="90000"/>
              <a:buFont typeface="Wingdings" pitchFamily="2" charset="2"/>
              <a:buChar char="§"/>
            </a:pPr>
            <a:r>
              <a:rPr lang="en-US" sz="1800" i="1">
                <a:latin typeface="Arial Narrow" pitchFamily="34" charset="0"/>
              </a:rPr>
              <a:t> Engineered for palatability</a:t>
            </a:r>
            <a:br>
              <a:rPr lang="en-US" sz="1800" i="1">
                <a:latin typeface="Arial Narrow" pitchFamily="34" charset="0"/>
              </a:rPr>
            </a:br>
            <a:r>
              <a:rPr lang="en-US" sz="1800" i="1">
                <a:latin typeface="Arial Narrow" pitchFamily="34" charset="0"/>
              </a:rPr>
              <a:t>  and compliance</a:t>
            </a:r>
          </a:p>
          <a:p>
            <a:pPr defTabSz="901700">
              <a:spcBef>
                <a:spcPct val="25000"/>
              </a:spcBef>
              <a:buSzPct val="90000"/>
              <a:buFont typeface="Wingdings" pitchFamily="2" charset="2"/>
              <a:buChar char="§"/>
            </a:pPr>
            <a:r>
              <a:rPr lang="en-US" sz="1800" i="1">
                <a:latin typeface="Arial Narrow" pitchFamily="34" charset="0"/>
              </a:rPr>
              <a:t> Scaled to simplify use of </a:t>
            </a:r>
            <a:br>
              <a:rPr lang="en-US" sz="1800" i="1">
                <a:latin typeface="Arial Narrow" pitchFamily="34" charset="0"/>
              </a:rPr>
            </a:br>
            <a:r>
              <a:rPr lang="en-US" sz="1800" i="1">
                <a:latin typeface="Arial Narrow" pitchFamily="34" charset="0"/>
              </a:rPr>
              <a:t>  segmented models</a:t>
            </a:r>
          </a:p>
        </p:txBody>
      </p:sp>
      <p:sp>
        <p:nvSpPr>
          <p:cNvPr id="41" name="Title 1"/>
          <p:cNvSpPr>
            <a:spLocks noGrp="1"/>
          </p:cNvSpPr>
          <p:nvPr>
            <p:ph type="title"/>
          </p:nvPr>
        </p:nvSpPr>
        <p:spPr>
          <a:xfrm>
            <a:off x="381000" y="0"/>
            <a:ext cx="8534400" cy="844550"/>
          </a:xfrm>
        </p:spPr>
        <p:txBody>
          <a:bodyPr/>
          <a:lstStyle/>
          <a:p>
            <a:r>
              <a:rPr lang="en-US" dirty="0"/>
              <a:t>An Example of a Typical Application Scorecard</a:t>
            </a:r>
          </a:p>
        </p:txBody>
      </p:sp>
    </p:spTree>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sz="quarter"/>
          </p:nvPr>
        </p:nvSpPr>
        <p:spPr/>
        <p:txBody>
          <a:bodyPr/>
          <a:lstStyle/>
          <a:p>
            <a:pPr eaLnBrk="1" hangingPunct="1"/>
            <a:r>
              <a:rPr lang="en-US" dirty="0">
                <a:cs typeface="Arial" charset="0"/>
              </a:rPr>
              <a:t>Section 6</a:t>
            </a:r>
            <a:br>
              <a:rPr lang="en-US" dirty="0">
                <a:cs typeface="Arial" charset="0"/>
              </a:rPr>
            </a:br>
            <a:r>
              <a:rPr lang="en-US" dirty="0"/>
              <a:t>Creating a Scorecard Model</a:t>
            </a:r>
            <a:endParaRPr lang="en-US" dirty="0">
              <a:cs typeface="Arial" charset="0"/>
            </a:endParaRPr>
          </a:p>
        </p:txBody>
      </p:sp>
      <p:sp>
        <p:nvSpPr>
          <p:cNvPr id="35843" name="Rectangle 3"/>
          <p:cNvSpPr>
            <a:spLocks noGrp="1" noChangeArrowheads="1"/>
          </p:cNvSpPr>
          <p:nvPr>
            <p:ph type="subTitle" sz="quarter" idx="1"/>
          </p:nvPr>
        </p:nvSpPr>
        <p:spPr>
          <a:xfrm>
            <a:off x="504825" y="3565525"/>
            <a:ext cx="7724775" cy="990600"/>
          </a:xfrm>
        </p:spPr>
        <p:txBody>
          <a:bodyPr/>
          <a:lstStyle/>
          <a:p>
            <a:pPr eaLnBrk="1" hangingPunct="1"/>
            <a:endParaRPr lang="en-GB" sz="1800"/>
          </a:p>
          <a:p>
            <a:pPr eaLnBrk="1" hangingPunct="1"/>
            <a:endParaRPr lang="en-GB" sz="1800"/>
          </a:p>
          <a:p>
            <a:pPr eaLnBrk="1" hangingPunct="1"/>
            <a:r>
              <a:rPr lang="en-GB" sz="1800"/>
              <a:t>Product Education</a:t>
            </a:r>
          </a:p>
          <a:p>
            <a:pPr eaLnBrk="1" hangingPunct="1"/>
            <a:r>
              <a:rPr lang="en-GB" sz="1800"/>
              <a:t>FICO</a:t>
            </a:r>
            <a:endParaRPr lang="en-US" sz="1800"/>
          </a:p>
        </p:txBody>
      </p:sp>
    </p:spTree>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6 Creating a Scorecard Model	</a:t>
            </a:r>
          </a:p>
        </p:txBody>
      </p:sp>
      <p:sp>
        <p:nvSpPr>
          <p:cNvPr id="3" name="Content Placeholder 2"/>
          <p:cNvSpPr>
            <a:spLocks noGrp="1"/>
          </p:cNvSpPr>
          <p:nvPr>
            <p:ph idx="1"/>
          </p:nvPr>
        </p:nvSpPr>
        <p:spPr>
          <a:xfrm>
            <a:off x="381000" y="1143000"/>
            <a:ext cx="8534400" cy="1458861"/>
          </a:xfrm>
        </p:spPr>
        <p:txBody>
          <a:bodyPr/>
          <a:lstStyle/>
          <a:p>
            <a:r>
              <a:rPr lang="en-US" dirty="0"/>
              <a:t>Topics</a:t>
            </a:r>
          </a:p>
          <a:p>
            <a:pPr lvl="1"/>
            <a:r>
              <a:rPr lang="en-US" dirty="0"/>
              <a:t>Using Scorecard Wizard</a:t>
            </a:r>
          </a:p>
          <a:p>
            <a:pPr lvl="1"/>
            <a:r>
              <a:rPr lang="en-US" dirty="0"/>
              <a:t>Setting Auto Binning Parameters</a:t>
            </a:r>
          </a:p>
          <a:p>
            <a:pPr lvl="1"/>
            <a:endParaRPr lang="en-US" dirty="0"/>
          </a:p>
        </p:txBody>
      </p:sp>
    </p:spTree>
  </p:cSld>
  <p:clrMapOvr>
    <a:masterClrMapping/>
  </p:clrMapOvr>
  <p:transition>
    <p:wipe dir="r"/>
  </p:transition>
</p:sld>
</file>

<file path=ppt/theme/theme1.xml><?xml version="1.0" encoding="utf-8"?>
<a:theme xmlns:a="http://schemas.openxmlformats.org/drawingml/2006/main" name="FI Format 3">
  <a:themeElements>
    <a:clrScheme name="">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3B7"/>
      </a:hlink>
      <a:folHlink>
        <a:srgbClr val="A2AC59"/>
      </a:folHlink>
    </a:clrScheme>
    <a:fontScheme name="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FI Format 3">
  <a:themeElements>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fontScheme name="1_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1_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1_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1_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FI Format 3">
  <a:themeElements>
    <a:clrScheme name="2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fontScheme name="2_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228600" marR="0" indent="-228600" algn="l" defTabSz="914400" rtl="0" eaLnBrk="0" fontAlgn="base" latinLnBrk="0" hangingPunct="0">
          <a:lnSpc>
            <a:spcPct val="100000"/>
          </a:lnSpc>
          <a:spcBef>
            <a:spcPct val="0"/>
          </a:spcBef>
          <a:spcAft>
            <a:spcPct val="0"/>
          </a:spcAft>
          <a:buClr>
            <a:schemeClr val="tx2"/>
          </a:buClr>
          <a:buSzPct val="75000"/>
          <a:buFont typeface="Wingdings" pitchFamily="2" charset="2"/>
          <a:buChar char="l"/>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2_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2_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2_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2_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2_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2_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2_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2_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2_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a:themeElements>
    <a:clrScheme name="Custom 2">
      <a:dk1>
        <a:srgbClr val="003F5F"/>
      </a:dk1>
      <a:lt1>
        <a:srgbClr val="FFFFFF"/>
      </a:lt1>
      <a:dk2>
        <a:srgbClr val="616265"/>
      </a:dk2>
      <a:lt2>
        <a:srgbClr val="E0E6B0"/>
      </a:lt2>
      <a:accent1>
        <a:srgbClr val="003F5F"/>
      </a:accent1>
      <a:accent2>
        <a:srgbClr val="FFC82E"/>
      </a:accent2>
      <a:accent3>
        <a:srgbClr val="A2AC59"/>
      </a:accent3>
      <a:accent4>
        <a:srgbClr val="616265"/>
      </a:accent4>
      <a:accent5>
        <a:srgbClr val="80A3B7"/>
      </a:accent5>
      <a:accent6>
        <a:srgbClr val="EF8200"/>
      </a:accent6>
      <a:hlink>
        <a:srgbClr val="293D47"/>
      </a:hlink>
      <a:folHlink>
        <a:srgbClr val="293D47"/>
      </a:folHlink>
    </a:clrScheme>
    <a:fontScheme name="FICO 2010 CONFIDENTIAL">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33363" marR="0" indent="-233363" algn="l" defTabSz="914400" rtl="0" eaLnBrk="0" fontAlgn="base" latinLnBrk="0" hangingPunct="0">
          <a:lnSpc>
            <a:spcPct val="90000"/>
          </a:lnSpc>
          <a:spcBef>
            <a:spcPct val="50000"/>
          </a:spcBef>
          <a:spcAft>
            <a:spcPct val="0"/>
          </a:spcAft>
          <a:buClr>
            <a:schemeClr val="tx1"/>
          </a:buClr>
          <a:buSzTx/>
          <a:buFont typeface="Arial" charset="0"/>
          <a:buChar char="»"/>
          <a:tabLst/>
          <a:defRPr kumimoji="0" lang="en-US" sz="2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33363" marR="0" indent="-233363" algn="l" defTabSz="914400" rtl="0" eaLnBrk="0" fontAlgn="base" latinLnBrk="0" hangingPunct="0">
          <a:lnSpc>
            <a:spcPct val="90000"/>
          </a:lnSpc>
          <a:spcBef>
            <a:spcPct val="50000"/>
          </a:spcBef>
          <a:spcAft>
            <a:spcPct val="0"/>
          </a:spcAft>
          <a:buClr>
            <a:schemeClr val="tx1"/>
          </a:buClr>
          <a:buSzTx/>
          <a:buFont typeface="Arial" charset="0"/>
          <a:buChar char="»"/>
          <a:tabLst/>
          <a:defRPr kumimoji="0" lang="en-US" sz="2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FICO 2010 CONFIDENTIAL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CO 2010 CONFIDENTIAL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FICO 2010 CONFIDENTIAL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FICO 2010 CONFIDENTIAL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FI Format 3">
  <a:themeElements>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fontScheme name="1_FI Format 3">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228600" marR="0" indent="-228600" algn="ctr" defTabSz="914400" rtl="0" eaLnBrk="0" fontAlgn="base" latinLnBrk="0" hangingPunct="0">
          <a:lnSpc>
            <a:spcPct val="100000"/>
          </a:lnSpc>
          <a:spcBef>
            <a:spcPct val="50000"/>
          </a:spcBef>
          <a:spcAft>
            <a:spcPct val="0"/>
          </a:spcAft>
          <a:buClr>
            <a:schemeClr val="tx2"/>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228600" marR="0" indent="-228600" algn="ctr" defTabSz="914400" rtl="0" eaLnBrk="0" fontAlgn="base" latinLnBrk="0" hangingPunct="0">
          <a:lnSpc>
            <a:spcPct val="100000"/>
          </a:lnSpc>
          <a:spcBef>
            <a:spcPct val="50000"/>
          </a:spcBef>
          <a:spcAft>
            <a:spcPct val="0"/>
          </a:spcAft>
          <a:buClr>
            <a:schemeClr val="tx2"/>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1_FI Format 3 1">
        <a:dk1>
          <a:srgbClr val="000000"/>
        </a:dk1>
        <a:lt1>
          <a:srgbClr val="FFFFFF"/>
        </a:lt1>
        <a:dk2>
          <a:srgbClr val="A3100D"/>
        </a:dk2>
        <a:lt2>
          <a:srgbClr val="D9D8BE"/>
        </a:lt2>
        <a:accent1>
          <a:srgbClr val="F47B1F"/>
        </a:accent1>
        <a:accent2>
          <a:srgbClr val="FFC94E"/>
        </a:accent2>
        <a:accent3>
          <a:srgbClr val="FFFFFF"/>
        </a:accent3>
        <a:accent4>
          <a:srgbClr val="000000"/>
        </a:accent4>
        <a:accent5>
          <a:srgbClr val="F8BFAB"/>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2">
        <a:dk1>
          <a:srgbClr val="000000"/>
        </a:dk1>
        <a:lt1>
          <a:srgbClr val="FFFFFF"/>
        </a:lt1>
        <a:dk2>
          <a:srgbClr val="A3100D"/>
        </a:dk2>
        <a:lt2>
          <a:srgbClr val="D9D8BE"/>
        </a:lt2>
        <a:accent1>
          <a:srgbClr val="67686B"/>
        </a:accent1>
        <a:accent2>
          <a:srgbClr val="FFC94E"/>
        </a:accent2>
        <a:accent3>
          <a:srgbClr val="FFFFFF"/>
        </a:accent3>
        <a:accent4>
          <a:srgbClr val="00000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3">
        <a:dk1>
          <a:srgbClr val="4D4E49"/>
        </a:dk1>
        <a:lt1>
          <a:srgbClr val="FFFFFF"/>
        </a:lt1>
        <a:dk2>
          <a:srgbClr val="A3100D"/>
        </a:dk2>
        <a:lt2>
          <a:srgbClr val="D9D8BE"/>
        </a:lt2>
        <a:accent1>
          <a:srgbClr val="67686B"/>
        </a:accent1>
        <a:accent2>
          <a:srgbClr val="FFC94E"/>
        </a:accent2>
        <a:accent3>
          <a:srgbClr val="FFFFFF"/>
        </a:accent3>
        <a:accent4>
          <a:srgbClr val="40413D"/>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4">
        <a:dk1>
          <a:srgbClr val="42433F"/>
        </a:dk1>
        <a:lt1>
          <a:srgbClr val="FFFFFF"/>
        </a:lt1>
        <a:dk2>
          <a:srgbClr val="A3100D"/>
        </a:dk2>
        <a:lt2>
          <a:srgbClr val="D9D8BE"/>
        </a:lt2>
        <a:accent1>
          <a:srgbClr val="67686B"/>
        </a:accent1>
        <a:accent2>
          <a:srgbClr val="FFC94E"/>
        </a:accent2>
        <a:accent3>
          <a:srgbClr val="FFFFFF"/>
        </a:accent3>
        <a:accent4>
          <a:srgbClr val="373834"/>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5">
        <a:dk1>
          <a:srgbClr val="003F5F"/>
        </a:dk1>
        <a:lt1>
          <a:srgbClr val="FFFFFF"/>
        </a:lt1>
        <a:dk2>
          <a:srgbClr val="A3100D"/>
        </a:dk2>
        <a:lt2>
          <a:srgbClr val="D9D8BE"/>
        </a:lt2>
        <a:accent1>
          <a:srgbClr val="67686B"/>
        </a:accent1>
        <a:accent2>
          <a:srgbClr val="FFC94E"/>
        </a:accent2>
        <a:accent3>
          <a:srgbClr val="FFFFFF"/>
        </a:accent3>
        <a:accent4>
          <a:srgbClr val="003450"/>
        </a:accent4>
        <a:accent5>
          <a:srgbClr val="B8B9BA"/>
        </a:accent5>
        <a:accent6>
          <a:srgbClr val="E7B646"/>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6">
        <a:dk1>
          <a:srgbClr val="003F5F"/>
        </a:dk1>
        <a:lt1>
          <a:srgbClr val="FFFFFF"/>
        </a:lt1>
        <a:dk2>
          <a:srgbClr val="A3100D"/>
        </a:dk2>
        <a:lt2>
          <a:srgbClr val="D9D8BE"/>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7">
        <a:dk1>
          <a:srgbClr val="003F5F"/>
        </a:dk1>
        <a:lt1>
          <a:srgbClr val="FFFFFF"/>
        </a:lt1>
        <a:dk2>
          <a:srgbClr val="A3100D"/>
        </a:dk2>
        <a:lt2>
          <a:srgbClr val="D7D2CB"/>
        </a:lt2>
        <a:accent1>
          <a:srgbClr val="67686B"/>
        </a:accent1>
        <a:accent2>
          <a:srgbClr val="F8C525"/>
        </a:accent2>
        <a:accent3>
          <a:srgbClr val="FFFFFF"/>
        </a:accent3>
        <a:accent4>
          <a:srgbClr val="003450"/>
        </a:accent4>
        <a:accent5>
          <a:srgbClr val="B8B9BA"/>
        </a:accent5>
        <a:accent6>
          <a:srgbClr val="E1B220"/>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8">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507AA8"/>
        </a:hlink>
        <a:folHlink>
          <a:srgbClr val="A2AC59"/>
        </a:folHlink>
      </a:clrScheme>
      <a:clrMap bg1="lt1" tx1="dk1" bg2="lt2" tx2="dk2" accent1="accent1" accent2="accent2" accent3="accent3" accent4="accent4" accent5="accent5" accent6="accent6" hlink="hlink" folHlink="folHlink"/>
    </a:extraClrScheme>
    <a:extraClrScheme>
      <a:clrScheme name="1_FI Format 3 9">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53"/>
        </a:hlink>
        <a:folHlink>
          <a:srgbClr val="A2AC59"/>
        </a:folHlink>
      </a:clrScheme>
      <a:clrMap bg1="lt1" tx1="dk1" bg2="lt2" tx2="dk2" accent1="accent1" accent2="accent2" accent3="accent3" accent4="accent4" accent5="accent5" accent6="accent6" hlink="hlink" folHlink="folHlink"/>
    </a:extraClrScheme>
    <a:extraClrScheme>
      <a:clrScheme name="1_FI Format 3 10">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1">
        <a:dk1>
          <a:srgbClr val="003F5F"/>
        </a:dk1>
        <a:lt1>
          <a:srgbClr val="FFFFFF"/>
        </a:lt1>
        <a:dk2>
          <a:srgbClr val="A3100D"/>
        </a:dk2>
        <a:lt2>
          <a:srgbClr val="D7D2CB"/>
        </a:lt2>
        <a:accent1>
          <a:srgbClr val="67686B"/>
        </a:accent1>
        <a:accent2>
          <a:srgbClr val="FFC82E"/>
        </a:accent2>
        <a:accent3>
          <a:srgbClr val="FFFFFF"/>
        </a:accent3>
        <a:accent4>
          <a:srgbClr val="003450"/>
        </a:accent4>
        <a:accent5>
          <a:srgbClr val="B8B9BA"/>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2">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8B8E4B"/>
        </a:folHlink>
      </a:clrScheme>
      <a:clrMap bg1="lt1" tx1="dk1" bg2="lt2" tx2="dk2" accent1="accent1" accent2="accent2" accent3="accent3" accent4="accent4" accent5="accent5" accent6="accent6" hlink="hlink" folHlink="folHlink"/>
    </a:extraClrScheme>
    <a:extraClrScheme>
      <a:clrScheme name="1_FI Format 3 13">
        <a:dk1>
          <a:srgbClr val="003F5F"/>
        </a:dk1>
        <a:lt1>
          <a:srgbClr val="FFFFFF"/>
        </a:lt1>
        <a:dk2>
          <a:srgbClr val="A3100D"/>
        </a:dk2>
        <a:lt2>
          <a:srgbClr val="D7D2CB"/>
        </a:lt2>
        <a:accent1>
          <a:srgbClr val="4D4E53"/>
        </a:accent1>
        <a:accent2>
          <a:srgbClr val="FFC82E"/>
        </a:accent2>
        <a:accent3>
          <a:srgbClr val="FFFFFF"/>
        </a:accent3>
        <a:accent4>
          <a:srgbClr val="003450"/>
        </a:accent4>
        <a:accent5>
          <a:srgbClr val="B2B2B3"/>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4">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80A1B7"/>
        </a:hlink>
        <a:folHlink>
          <a:srgbClr val="A2AC59"/>
        </a:folHlink>
      </a:clrScheme>
      <a:clrMap bg1="lt1" tx1="dk1" bg2="lt2" tx2="dk2" accent1="accent1" accent2="accent2" accent3="accent3" accent4="accent4" accent5="accent5" accent6="accent6" hlink="hlink" folHlink="folHlink"/>
    </a:extraClrScheme>
    <a:extraClrScheme>
      <a:clrScheme name="1_FI Format 3 15">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A2AC59"/>
        </a:folHlink>
      </a:clrScheme>
      <a:clrMap bg1="lt1" tx1="dk1" bg2="lt2" tx2="dk2" accent1="accent1" accent2="accent2" accent3="accent3" accent4="accent4" accent5="accent5" accent6="accent6" hlink="hlink" folHlink="folHlink"/>
    </a:extraClrScheme>
    <a:extraClrScheme>
      <a:clrScheme name="1_FI Format 3 16">
        <a:dk1>
          <a:srgbClr val="003F5F"/>
        </a:dk1>
        <a:lt1>
          <a:srgbClr val="FFFFFF"/>
        </a:lt1>
        <a:dk2>
          <a:srgbClr val="A3100D"/>
        </a:dk2>
        <a:lt2>
          <a:srgbClr val="D7D2CB"/>
        </a:lt2>
        <a:accent1>
          <a:srgbClr val="616265"/>
        </a:accent1>
        <a:accent2>
          <a:srgbClr val="FFC82E"/>
        </a:accent2>
        <a:accent3>
          <a:srgbClr val="FFFFFF"/>
        </a:accent3>
        <a:accent4>
          <a:srgbClr val="003450"/>
        </a:accent4>
        <a:accent5>
          <a:srgbClr val="B7B7B8"/>
        </a:accent5>
        <a:accent6>
          <a:srgbClr val="E7B529"/>
        </a:accent6>
        <a:hlink>
          <a:srgbClr val="7E99AA"/>
        </a:hlink>
        <a:folHlink>
          <a:srgbClr val="8B8E4B"/>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ICO_2015_Widescreen_Template_FINAL">
  <a:themeElements>
    <a:clrScheme name="FICO">
      <a:dk1>
        <a:sysClr val="windowText" lastClr="000000"/>
      </a:dk1>
      <a:lt1>
        <a:sysClr val="window" lastClr="FFFFFF"/>
      </a:lt1>
      <a:dk2>
        <a:srgbClr val="5A5B5D"/>
      </a:dk2>
      <a:lt2>
        <a:srgbClr val="E6E7E8"/>
      </a:lt2>
      <a:accent1>
        <a:srgbClr val="00609C"/>
      </a:accent1>
      <a:accent2>
        <a:srgbClr val="00B3E4"/>
      </a:accent2>
      <a:accent3>
        <a:srgbClr val="FDB528"/>
      </a:accent3>
      <a:accent4>
        <a:srgbClr val="873795"/>
      </a:accent4>
      <a:accent5>
        <a:srgbClr val="C3D62E"/>
      </a:accent5>
      <a:accent6>
        <a:srgbClr val="D91E3E"/>
      </a:accent6>
      <a:hlink>
        <a:srgbClr val="0086AB"/>
      </a:hlink>
      <a:folHlink>
        <a:srgbClr val="94A31F"/>
      </a:folHlink>
    </a:clrScheme>
    <a:fontScheme name="FICO Presentation Template">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latin typeface="Roboto Regular" pitchFamily="2" charset="0"/>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spAutoFit/>
      </a:bodyPr>
      <a:lstStyle>
        <a:defPPr>
          <a:lnSpc>
            <a:spcPct val="90000"/>
          </a:lnSpc>
          <a:spcBef>
            <a:spcPts val="600"/>
          </a:spcBef>
          <a:defRPr smtClean="0">
            <a:latin typeface="Roboto Regular" pitchFamily="2" charset="0"/>
            <a:ea typeface="Roboto Regular" pitchFamily="2" charset="0"/>
          </a:defRPr>
        </a:defPPr>
      </a:lstStyle>
    </a:txDef>
  </a:objectDefaults>
  <a:extraClrSchemeLst/>
  <a:custClrLst>
    <a:custClr name="Tertiary 2">
      <a:srgbClr val="F18C20"/>
    </a:custClr>
    <a:custClr name="Tertiary 3">
      <a:srgbClr val="009DA9"/>
    </a:custClr>
    <a:custClr name="Tertiary 4">
      <a:srgbClr val="AC4399"/>
    </a:custClr>
    <a:custClr>
      <a:srgbClr val="189B74"/>
    </a:custClr>
    <a:custClr>
      <a:srgbClr val="C2BEA7"/>
    </a:custClr>
    <a:custClr>
      <a:srgbClr val="62539B"/>
    </a:custClr>
    <a:custClr>
      <a:srgbClr val="DBE5EA"/>
    </a:custClr>
  </a:custClrLst>
  <a:extLst>
    <a:ext uri="{05A4C25C-085E-4340-85A3-A5531E510DB2}">
      <thm15:themeFamily xmlns:thm15="http://schemas.microsoft.com/office/thememl/2012/main" name="FICO_2015_Widescreen_Template_FINAL_V5.potx" id="{C2823E6F-8D6F-4FEA-9D0F-48864EB06913}" vid="{675D1321-2C0A-4BF5-9844-E2E2D1503E05}"/>
    </a:ext>
  </a:extLst>
</a:theme>
</file>

<file path=ppt/theme/theme7.xml><?xml version="1.0" encoding="utf-8"?>
<a:theme xmlns:a="http://schemas.openxmlformats.org/drawingml/2006/main" name="1_FICO_2015_Widescreen_Template_FINAL">
  <a:themeElements>
    <a:clrScheme name="FICO">
      <a:dk1>
        <a:sysClr val="windowText" lastClr="000000"/>
      </a:dk1>
      <a:lt1>
        <a:sysClr val="window" lastClr="FFFFFF"/>
      </a:lt1>
      <a:dk2>
        <a:srgbClr val="5A5B5D"/>
      </a:dk2>
      <a:lt2>
        <a:srgbClr val="E6E7E8"/>
      </a:lt2>
      <a:accent1>
        <a:srgbClr val="00609C"/>
      </a:accent1>
      <a:accent2>
        <a:srgbClr val="00B3E4"/>
      </a:accent2>
      <a:accent3>
        <a:srgbClr val="FDB528"/>
      </a:accent3>
      <a:accent4>
        <a:srgbClr val="873795"/>
      </a:accent4>
      <a:accent5>
        <a:srgbClr val="C3D62E"/>
      </a:accent5>
      <a:accent6>
        <a:srgbClr val="D91E3E"/>
      </a:accent6>
      <a:hlink>
        <a:srgbClr val="0086AB"/>
      </a:hlink>
      <a:folHlink>
        <a:srgbClr val="94A31F"/>
      </a:folHlink>
    </a:clrScheme>
    <a:fontScheme name="FICO Presentation Template">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latin typeface="Roboto Regular" pitchFamily="2" charset="0"/>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spAutoFit/>
      </a:bodyPr>
      <a:lstStyle>
        <a:defPPr>
          <a:lnSpc>
            <a:spcPct val="90000"/>
          </a:lnSpc>
          <a:spcBef>
            <a:spcPts val="600"/>
          </a:spcBef>
          <a:defRPr smtClean="0">
            <a:latin typeface="Roboto Regular" pitchFamily="2" charset="0"/>
            <a:ea typeface="Roboto Regular" pitchFamily="2" charset="0"/>
          </a:defRPr>
        </a:defPPr>
      </a:lstStyle>
    </a:txDef>
  </a:objectDefaults>
  <a:extraClrSchemeLst/>
  <a:custClrLst>
    <a:custClr name="Tertiary 2">
      <a:srgbClr val="F18C20"/>
    </a:custClr>
    <a:custClr name="Tertiary 3">
      <a:srgbClr val="009DA9"/>
    </a:custClr>
    <a:custClr name="Tertiary 4">
      <a:srgbClr val="AC4399"/>
    </a:custClr>
    <a:custClr>
      <a:srgbClr val="189B74"/>
    </a:custClr>
    <a:custClr>
      <a:srgbClr val="C2BEA7"/>
    </a:custClr>
    <a:custClr>
      <a:srgbClr val="62539B"/>
    </a:custClr>
    <a:custClr>
      <a:srgbClr val="DBE5EA"/>
    </a:custClr>
  </a:custClrLst>
  <a:extLst>
    <a:ext uri="{05A4C25C-085E-4340-85A3-A5531E510DB2}">
      <thm15:themeFamily xmlns:thm15="http://schemas.microsoft.com/office/thememl/2012/main" name="FICO_2015_Widescreen_Template_FINAL_V5.potx" id="{C2823E6F-8D6F-4FEA-9D0F-48864EB06913}" vid="{675D1321-2C0A-4BF5-9844-E2E2D1503E05}"/>
    </a:ext>
  </a:extLst>
</a:theme>
</file>

<file path=ppt/theme/theme8.xml><?xml version="1.0" encoding="utf-8"?>
<a:theme xmlns:a="http://schemas.openxmlformats.org/drawingml/2006/main" name="2_FICO_2015_Widescreen_Template_FINAL">
  <a:themeElements>
    <a:clrScheme name="FICO">
      <a:dk1>
        <a:sysClr val="windowText" lastClr="000000"/>
      </a:dk1>
      <a:lt1>
        <a:sysClr val="window" lastClr="FFFFFF"/>
      </a:lt1>
      <a:dk2>
        <a:srgbClr val="5A5B5D"/>
      </a:dk2>
      <a:lt2>
        <a:srgbClr val="E6E7E8"/>
      </a:lt2>
      <a:accent1>
        <a:srgbClr val="00609C"/>
      </a:accent1>
      <a:accent2>
        <a:srgbClr val="00B3E4"/>
      </a:accent2>
      <a:accent3>
        <a:srgbClr val="FDB528"/>
      </a:accent3>
      <a:accent4>
        <a:srgbClr val="873795"/>
      </a:accent4>
      <a:accent5>
        <a:srgbClr val="C3D62E"/>
      </a:accent5>
      <a:accent6>
        <a:srgbClr val="D91E3E"/>
      </a:accent6>
      <a:hlink>
        <a:srgbClr val="0086AB"/>
      </a:hlink>
      <a:folHlink>
        <a:srgbClr val="94A31F"/>
      </a:folHlink>
    </a:clrScheme>
    <a:fontScheme name="FICO Presentation Template">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latin typeface="Roboto Regular" pitchFamily="2" charset="0"/>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spAutoFit/>
      </a:bodyPr>
      <a:lstStyle>
        <a:defPPr>
          <a:lnSpc>
            <a:spcPct val="90000"/>
          </a:lnSpc>
          <a:spcBef>
            <a:spcPts val="600"/>
          </a:spcBef>
          <a:defRPr smtClean="0">
            <a:latin typeface="Roboto Regular" pitchFamily="2" charset="0"/>
            <a:ea typeface="Roboto Regular" pitchFamily="2" charset="0"/>
          </a:defRPr>
        </a:defPPr>
      </a:lstStyle>
    </a:txDef>
  </a:objectDefaults>
  <a:extraClrSchemeLst/>
  <a:custClrLst>
    <a:custClr name="Tertiary 2">
      <a:srgbClr val="F18C20"/>
    </a:custClr>
    <a:custClr name="Tertiary 3">
      <a:srgbClr val="009DA9"/>
    </a:custClr>
    <a:custClr name="Tertiary 4">
      <a:srgbClr val="AC4399"/>
    </a:custClr>
    <a:custClr>
      <a:srgbClr val="189B74"/>
    </a:custClr>
    <a:custClr>
      <a:srgbClr val="C2BEA7"/>
    </a:custClr>
    <a:custClr>
      <a:srgbClr val="62539B"/>
    </a:custClr>
    <a:custClr>
      <a:srgbClr val="DBE5EA"/>
    </a:custClr>
  </a:custClrLst>
  <a:extLst>
    <a:ext uri="{05A4C25C-085E-4340-85A3-A5531E510DB2}">
      <thm15:themeFamily xmlns:thm15="http://schemas.microsoft.com/office/thememl/2012/main" name="FICO_2015_Widescreen_Template_FINAL_V5.potx" id="{C2823E6F-8D6F-4FEA-9D0F-48864EB06913}" vid="{675D1321-2C0A-4BF5-9844-E2E2D1503E05}"/>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ILO Template v3</Template>
  <TotalTime>95605</TotalTime>
  <Words>7274</Words>
  <Application>Microsoft Office PowerPoint</Application>
  <PresentationFormat>On-screen Show (4:3)</PresentationFormat>
  <Paragraphs>1197</Paragraphs>
  <Slides>175</Slides>
  <Notes>16</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3</vt:i4>
      </vt:variant>
      <vt:variant>
        <vt:lpstr>Slide Titles</vt:lpstr>
      </vt:variant>
      <vt:variant>
        <vt:i4>175</vt:i4>
      </vt:variant>
    </vt:vector>
  </HeadingPairs>
  <TitlesOfParts>
    <vt:vector size="197" baseType="lpstr">
      <vt:lpstr>Roboto Bold</vt:lpstr>
      <vt:lpstr>Roboto Regular</vt:lpstr>
      <vt:lpstr>Arial</vt:lpstr>
      <vt:lpstr>Arial Narrow</vt:lpstr>
      <vt:lpstr>Calibri</vt:lpstr>
      <vt:lpstr>Cambria Math</vt:lpstr>
      <vt:lpstr>Ink Free</vt:lpstr>
      <vt:lpstr>Roboto Light</vt:lpstr>
      <vt:lpstr>Roboto Medium</vt:lpstr>
      <vt:lpstr>Times New Roman</vt:lpstr>
      <vt:lpstr>Wingdings</vt:lpstr>
      <vt:lpstr>FI Format 3</vt:lpstr>
      <vt:lpstr>1_FI Format 3</vt:lpstr>
      <vt:lpstr>2_FI Format 3</vt:lpstr>
      <vt:lpstr>Blank</vt:lpstr>
      <vt:lpstr>3_FI Format 3</vt:lpstr>
      <vt:lpstr>FICO_2015_Widescreen_Template_FINAL</vt:lpstr>
      <vt:lpstr>1_FICO_2015_Widescreen_Template_FINAL</vt:lpstr>
      <vt:lpstr>2_FICO_2015_Widescreen_Template_FINAL</vt:lpstr>
      <vt:lpstr>Document</vt:lpstr>
      <vt:lpstr>Chart</vt:lpstr>
      <vt:lpstr>Equation</vt:lpstr>
      <vt:lpstr>FICO Summer Youth Intensive Program</vt:lpstr>
      <vt:lpstr>FICO Model Builder Introduction</vt:lpstr>
      <vt:lpstr>Table of Contents</vt:lpstr>
      <vt:lpstr>Section 1 Key capabilities and value of Model Builder</vt:lpstr>
      <vt:lpstr>Model Builder Overview</vt:lpstr>
      <vt:lpstr>Example Partial FICO® Scorecard</vt:lpstr>
      <vt:lpstr>FICO® Scores Are Designed to Rank Order Risk</vt:lpstr>
      <vt:lpstr>FICO® Score Development Data</vt:lpstr>
      <vt:lpstr>Section 2: FICO Scorecard Technology</vt:lpstr>
      <vt:lpstr>FICO Scorecard Technology</vt:lpstr>
      <vt:lpstr>FICO Scorecard Technology</vt:lpstr>
      <vt:lpstr>FICO Scorecard Technology</vt:lpstr>
      <vt:lpstr>FICO Scorecard Technology</vt:lpstr>
      <vt:lpstr>FICO Scorecard Technology</vt:lpstr>
      <vt:lpstr>Model Builder 7 Overview</vt:lpstr>
      <vt:lpstr>Model Builder Integrated Modeling Environment</vt:lpstr>
      <vt:lpstr>Eclipse Workbench and the Model Builder Perspective</vt:lpstr>
      <vt:lpstr>The Model Builder Perspective, Editors, and Views</vt:lpstr>
      <vt:lpstr>The Model Builder Perspective, Editors, and Views</vt:lpstr>
      <vt:lpstr>The Model Builder Perspective and Views</vt:lpstr>
      <vt:lpstr>Model Builder Example Projects</vt:lpstr>
      <vt:lpstr>Model Builder Example Projects</vt:lpstr>
      <vt:lpstr>Model Builder Help System</vt:lpstr>
      <vt:lpstr>Search Through the Help System</vt:lpstr>
      <vt:lpstr>Define Search Scope</vt:lpstr>
      <vt:lpstr>Interactive Help System</vt:lpstr>
      <vt:lpstr>Section 1.b Project Management </vt:lpstr>
      <vt:lpstr>Managing Project Workspaces and Files </vt:lpstr>
      <vt:lpstr>Workspace and Project Folders</vt:lpstr>
      <vt:lpstr>Creating a New Model Builder 7 Project</vt:lpstr>
      <vt:lpstr>Create a New Model Builder 7 Project </vt:lpstr>
      <vt:lpstr>Create a New Model Builder 7 Project </vt:lpstr>
      <vt:lpstr>Copy an Existing Model Builder 7 Project</vt:lpstr>
      <vt:lpstr>Import/Export an Existing Model Builder 7 Project</vt:lpstr>
      <vt:lpstr>What if a project is missing?</vt:lpstr>
      <vt:lpstr>Section 2 Data Import and Analysis</vt:lpstr>
      <vt:lpstr>Section 2 Data Import and Analysis</vt:lpstr>
      <vt:lpstr>Supported Data File Formats</vt:lpstr>
      <vt:lpstr>Data Import Wizard</vt:lpstr>
      <vt:lpstr>Specify Data Import Parameters – SAS Data</vt:lpstr>
      <vt:lpstr>Specify Data Import Parameters – Text Data</vt:lpstr>
      <vt:lpstr>Specify Data Import Parameters – SAS Data</vt:lpstr>
      <vt:lpstr>Specify Data Import Parameters – Text Data</vt:lpstr>
      <vt:lpstr>Specify Data Import Parameters</vt:lpstr>
      <vt:lpstr>Handling Missing Values</vt:lpstr>
      <vt:lpstr>Variable-Specific Missing Value Mapping</vt:lpstr>
      <vt:lpstr>Handling Missing Values</vt:lpstr>
      <vt:lpstr>Missing Value Mapping</vt:lpstr>
      <vt:lpstr>Examine Data Import Results</vt:lpstr>
      <vt:lpstr>Using the Data Browser</vt:lpstr>
      <vt:lpstr>Data Analysis Tools </vt:lpstr>
      <vt:lpstr>Statistics Editor</vt:lpstr>
      <vt:lpstr>Statistics Editor</vt:lpstr>
      <vt:lpstr>Statistics Editor</vt:lpstr>
      <vt:lpstr>Generate Statistics Reports</vt:lpstr>
      <vt:lpstr>Generate Statistics Reports </vt:lpstr>
      <vt:lpstr>Generate Statistics Report</vt:lpstr>
      <vt:lpstr>Variable Binning</vt:lpstr>
      <vt:lpstr>Variable Binning</vt:lpstr>
      <vt:lpstr>Variable Binning</vt:lpstr>
      <vt:lpstr>Binning Library</vt:lpstr>
      <vt:lpstr>Binning Library</vt:lpstr>
      <vt:lpstr>Binning Library</vt:lpstr>
      <vt:lpstr>Edit Variable Binning</vt:lpstr>
      <vt:lpstr>Section 3 Introduction to Model Builder Scripting</vt:lpstr>
      <vt:lpstr>Section 3 Introduction to Model Builder Scripting</vt:lpstr>
      <vt:lpstr>Introduction to Scripting</vt:lpstr>
      <vt:lpstr>Introduction to Scripting</vt:lpstr>
      <vt:lpstr>Create a Script File</vt:lpstr>
      <vt:lpstr>Automatically Generated Scripts</vt:lpstr>
      <vt:lpstr>Customizing Automatically Generated Scripts</vt:lpstr>
      <vt:lpstr>Model Builder Example Project</vt:lpstr>
      <vt:lpstr>Section 4 Modeling Techniques in Model Builder 7</vt:lpstr>
      <vt:lpstr>Section 4 Modeling Techniques in Model Builder 7 </vt:lpstr>
      <vt:lpstr>Modeling Techniques in Model Builder 7</vt:lpstr>
      <vt:lpstr>Create a Model</vt:lpstr>
      <vt:lpstr>Create a Model</vt:lpstr>
      <vt:lpstr>Binary Target</vt:lpstr>
      <vt:lpstr>Continuous Target</vt:lpstr>
      <vt:lpstr>Multiple-Goal Target</vt:lpstr>
      <vt:lpstr>Multinomial Target</vt:lpstr>
      <vt:lpstr>Model Example</vt:lpstr>
      <vt:lpstr>Model Example</vt:lpstr>
      <vt:lpstr>Model Example</vt:lpstr>
      <vt:lpstr>Model Example</vt:lpstr>
      <vt:lpstr>Model Example</vt:lpstr>
      <vt:lpstr>Linear Regression Example</vt:lpstr>
      <vt:lpstr>Linear Regression Example</vt:lpstr>
      <vt:lpstr>Logistic Regression Example</vt:lpstr>
      <vt:lpstr>Section 5 Introduction to Scoring</vt:lpstr>
      <vt:lpstr>Section 5.1 Concepts of Scoring</vt:lpstr>
      <vt:lpstr>What is Scoring? </vt:lpstr>
      <vt:lpstr>Scoring Concepts</vt:lpstr>
      <vt:lpstr>Review of Scoring Concepts </vt:lpstr>
      <vt:lpstr>Scores can Rank-order Risk</vt:lpstr>
      <vt:lpstr>An Example of a Typical Application Scorecard</vt:lpstr>
      <vt:lpstr>An Example of a Typical Application Scorecard</vt:lpstr>
      <vt:lpstr>Section 6 Creating a Scorecard Model</vt:lpstr>
      <vt:lpstr>Section 6 Creating a Scorecard Model </vt:lpstr>
      <vt:lpstr>Create a New Scorecard Model</vt:lpstr>
      <vt:lpstr>Create a New Scorecard Model</vt:lpstr>
      <vt:lpstr>Create a New Scorecard Model</vt:lpstr>
      <vt:lpstr>Create a New Scorecard Model</vt:lpstr>
      <vt:lpstr>Target Variable Transformation</vt:lpstr>
      <vt:lpstr>Sample Weight and Champion Score Variables</vt:lpstr>
      <vt:lpstr>Validation Type</vt:lpstr>
      <vt:lpstr>Binning Library</vt:lpstr>
      <vt:lpstr>Auto-Binning Variables Selection</vt:lpstr>
      <vt:lpstr>Auto-Binning Variables Selection</vt:lpstr>
      <vt:lpstr>Choose Appropriate Rounding Types</vt:lpstr>
      <vt:lpstr>Model Output Options</vt:lpstr>
      <vt:lpstr>Review New Model Specifications</vt:lpstr>
      <vt:lpstr>Review Model Training Output</vt:lpstr>
      <vt:lpstr>Section 7 Variable Binning – Fine Binning</vt:lpstr>
      <vt:lpstr>Section 7 Variable Binning – Fine Binning</vt:lpstr>
      <vt:lpstr>Why Binning?</vt:lpstr>
      <vt:lpstr>Example of Binning</vt:lpstr>
      <vt:lpstr>Binning Process in Scorecard Development</vt:lpstr>
      <vt:lpstr>Fine Binning and Coarse Binning</vt:lpstr>
      <vt:lpstr>Fine Binning</vt:lpstr>
      <vt:lpstr>Coarse Binning</vt:lpstr>
      <vt:lpstr>Binning Library and Scorecard</vt:lpstr>
      <vt:lpstr>Binning Library and Dataset</vt:lpstr>
      <vt:lpstr>Binning Library</vt:lpstr>
      <vt:lpstr>Editing Bins</vt:lpstr>
      <vt:lpstr>Fine Bin Power Editing</vt:lpstr>
      <vt:lpstr>View Bins</vt:lpstr>
      <vt:lpstr>Auto-Binning</vt:lpstr>
      <vt:lpstr>Auto Binning Parameters</vt:lpstr>
      <vt:lpstr>Auto Binning Parameters</vt:lpstr>
      <vt:lpstr>Auto Binning Parameters</vt:lpstr>
      <vt:lpstr>Auto Binning Parameters</vt:lpstr>
      <vt:lpstr>Auto Binning Parameters</vt:lpstr>
      <vt:lpstr>Section 8 Variable Binning – Coarse Binning</vt:lpstr>
      <vt:lpstr>Section 8 Variable Binning – Coarse Binning </vt:lpstr>
      <vt:lpstr>Coarse Binning Concepts</vt:lpstr>
      <vt:lpstr>Coarse Binning Concepts</vt:lpstr>
      <vt:lpstr>Coarse Binning Concepts</vt:lpstr>
      <vt:lpstr>Weight of Evidence (WoE)</vt:lpstr>
      <vt:lpstr>General Guidelines of Coarse Binning</vt:lpstr>
      <vt:lpstr>General Guidelines of Course Binning</vt:lpstr>
      <vt:lpstr>Impact of Coarse Binning</vt:lpstr>
      <vt:lpstr>Impact of Coarse Binning</vt:lpstr>
      <vt:lpstr>Auto-Coarse Binning Algorithms</vt:lpstr>
      <vt:lpstr>Section 9 Building Scorecard</vt:lpstr>
      <vt:lpstr>Section 9 Building Scorecard</vt:lpstr>
      <vt:lpstr>Conceptual Approach to Score Development</vt:lpstr>
      <vt:lpstr>Variable Selection</vt:lpstr>
      <vt:lpstr>Variable Selection</vt:lpstr>
      <vt:lpstr>Iterative Scorecard Building</vt:lpstr>
      <vt:lpstr>Automated and Interactive Variable Selection</vt:lpstr>
      <vt:lpstr>Automated Variable Selection</vt:lpstr>
      <vt:lpstr>Marginal Contribution (M.C.)</vt:lpstr>
      <vt:lpstr>Marginal Contribution (M.C.)</vt:lpstr>
      <vt:lpstr>Automated Variable Selection</vt:lpstr>
      <vt:lpstr>Automated Variable Selection</vt:lpstr>
      <vt:lpstr>Automated Variable Selection Parameters</vt:lpstr>
      <vt:lpstr>Global Parameter for Demotion</vt:lpstr>
      <vt:lpstr>How are the Thresholds Set?</vt:lpstr>
      <vt:lpstr>Scorecard Model Editor</vt:lpstr>
      <vt:lpstr>Scorecard Model Editor</vt:lpstr>
      <vt:lpstr>Scorecard Version History</vt:lpstr>
      <vt:lpstr>Scorecard Version History</vt:lpstr>
      <vt:lpstr>Scorecard Version History</vt:lpstr>
      <vt:lpstr>Scorecard Reporting</vt:lpstr>
      <vt:lpstr>Scorecard Reporting</vt:lpstr>
      <vt:lpstr>Scorecard Reporting</vt:lpstr>
      <vt:lpstr>Scorecard Reporting</vt:lpstr>
      <vt:lpstr>Scorecard Reporting</vt:lpstr>
      <vt:lpstr>Scorecard Reporting</vt:lpstr>
      <vt:lpstr>Scorecard Reporting</vt:lpstr>
      <vt:lpstr>Model Performance</vt:lpstr>
      <vt:lpstr>Model Performance </vt:lpstr>
      <vt:lpstr>Model Performance Report</vt:lpstr>
      <vt:lpstr>Lab  Building Scorecard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Builder 7 Training</dc:title>
  <dc:creator>Cheng, Zhiyuan (Arthur)</dc:creator>
  <cp:lastModifiedBy>Alexander He</cp:lastModifiedBy>
  <cp:revision>1151</cp:revision>
  <cp:lastPrinted>2013-01-06T20:23:15Z</cp:lastPrinted>
  <dcterms:created xsi:type="dcterms:W3CDTF">2006-08-16T00:00:00Z</dcterms:created>
  <dcterms:modified xsi:type="dcterms:W3CDTF">2021-06-28T16:01:32Z</dcterms:modified>
</cp:coreProperties>
</file>